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charts/style4.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1264" r:id="rId3"/>
    <p:sldId id="1246" r:id="rId4"/>
    <p:sldId id="1259" r:id="rId5"/>
    <p:sldId id="1268" r:id="rId6"/>
    <p:sldId id="1265" r:id="rId7"/>
    <p:sldId id="1252" r:id="rId8"/>
    <p:sldId id="1243" r:id="rId9"/>
    <p:sldId id="1245" r:id="rId10"/>
    <p:sldId id="1256" r:id="rId11"/>
    <p:sldId id="1260" r:id="rId12"/>
    <p:sldId id="1267" r:id="rId13"/>
    <p:sldId id="1266" r:id="rId14"/>
    <p:sldId id="1269" r:id="rId15"/>
    <p:sldId id="1248" r:id="rId16"/>
    <p:sldId id="1261" r:id="rId17"/>
    <p:sldId id="1263" r:id="rId18"/>
    <p:sldId id="1251" r:id="rId19"/>
    <p:sldId id="1241" r:id="rId20"/>
    <p:sldId id="1270" r:id="rId21"/>
    <p:sldId id="1271" r:id="rId22"/>
  </p:sldIdLst>
  <p:sldSz cx="9144000" cy="5715000" type="screen16x1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37" pos="2880" userDrawn="1">
          <p15:clr>
            <a:srgbClr val="A4A3A4"/>
          </p15:clr>
        </p15:guide>
        <p15:guide id="38" orient="horz" pos="1823" userDrawn="1">
          <p15:clr>
            <a:srgbClr val="A4A3A4"/>
          </p15:clr>
        </p15:guide>
        <p15:guide id="39" orient="horz" pos="31" userDrawn="1">
          <p15:clr>
            <a:srgbClr val="A4A3A4"/>
          </p15:clr>
        </p15:guide>
        <p15:guide id="40" orient="horz" pos="3569" userDrawn="1">
          <p15:clr>
            <a:srgbClr val="A4A3A4"/>
          </p15:clr>
        </p15:guide>
        <p15:guide id="41" pos="4014" userDrawn="1">
          <p15:clr>
            <a:srgbClr val="A4A3A4"/>
          </p15:clr>
        </p15:guide>
        <p15:guide id="42" pos="1701" userDrawn="1">
          <p15:clr>
            <a:srgbClr val="A4A3A4"/>
          </p15:clr>
        </p15:guide>
        <p15:guide id="43" orient="horz" pos="1210" userDrawn="1">
          <p15:clr>
            <a:srgbClr val="A4A3A4"/>
          </p15:clr>
        </p15:guide>
        <p15:guide id="44" orient="horz" pos="183">
          <p15:clr>
            <a:srgbClr val="A4A3A4"/>
          </p15:clr>
        </p15:guide>
        <p15:guide id="45" pos="4422" userDrawn="1">
          <p15:clr>
            <a:srgbClr val="A4A3A4"/>
          </p15:clr>
        </p15:guide>
        <p15:guide id="46" pos="1066" userDrawn="1">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ruser" initials="n" lastIdx="3" clrIdx="0"/>
  <p:cmAuthor id="1" name="Ionela" initials="I"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484C9"/>
    <a:srgbClr val="0ED80E"/>
    <a:srgbClr val="0066CC"/>
    <a:srgbClr val="FF6666"/>
    <a:srgbClr val="66CC66"/>
    <a:srgbClr val="3197E0"/>
    <a:srgbClr val="0066FF"/>
    <a:srgbClr val="6F3C9D"/>
    <a:srgbClr val="4FBBBE"/>
    <a:srgbClr val="1795D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6" autoAdjust="0"/>
    <p:restoredTop sz="99295" autoAdjust="0"/>
  </p:normalViewPr>
  <p:slideViewPr>
    <p:cSldViewPr snapToGrid="0" snapToObjects="1" showGuides="1">
      <p:cViewPr varScale="1">
        <p:scale>
          <a:sx n="88" d="100"/>
          <a:sy n="88" d="100"/>
        </p:scale>
        <p:origin x="-990" y="-102"/>
      </p:cViewPr>
      <p:guideLst>
        <p:guide orient="horz" pos="1823"/>
        <p:guide orient="horz" pos="31"/>
        <p:guide orient="horz" pos="3569"/>
        <p:guide orient="horz" pos="1210"/>
        <p:guide orient="horz" pos="183"/>
        <p:guide pos="2880"/>
        <p:guide pos="4014"/>
        <p:guide pos="1701"/>
        <p:guide pos="4422"/>
        <p:guide pos="1066"/>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49" d="100"/>
          <a:sy n="49" d="100"/>
        </p:scale>
        <p:origin x="-2970" y="-90"/>
      </p:cViewPr>
      <p:guideLst>
        <p:guide orient="horz" pos="3127"/>
        <p:guide pos="2141"/>
      </p:guideLst>
    </p:cSldViewPr>
  </p:notesViewPr>
  <p:gridSpacing cx="1474744638" cy="14747446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ro-RO"/>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21921891322968"/>
          <c:y val="0.16541323278198278"/>
          <c:w val="0.78609085901299369"/>
          <c:h val="0.75801618547681537"/>
        </c:manualLayout>
      </c:layout>
      <c:doughnutChart>
        <c:varyColors val="1"/>
        <c:ser>
          <c:idx val="0"/>
          <c:order val="0"/>
          <c:tx>
            <c:strRef>
              <c:f>Sheet1!$B$1</c:f>
              <c:strCache>
                <c:ptCount val="1"/>
                <c:pt idx="0">
                  <c:v> Angajat cu norma intreaga</c:v>
                </c:pt>
              </c:strCache>
            </c:strRef>
          </c:tx>
          <c:spPr>
            <a:solidFill>
              <a:srgbClr val="FFFFFF">
                <a:lumMod val="95000"/>
              </a:srgbClr>
            </a:solidFill>
          </c:spPr>
          <c:dPt>
            <c:idx val="0"/>
            <c:spPr>
              <a:solidFill>
                <a:srgbClr val="1795DB"/>
              </a:solidFill>
            </c:spPr>
            <c:extLst xmlns:c16r2="http://schemas.microsoft.com/office/drawing/2015/06/chart">
              <c:ext xmlns:c16="http://schemas.microsoft.com/office/drawing/2014/chart" uri="{C3380CC4-5D6E-409C-BE32-E72D297353CC}">
                <c16:uniqueId val="{00000001-909E-4E03-907D-60C637AE3F54}"/>
              </c:ext>
            </c:extLst>
          </c:dPt>
          <c:cat>
            <c:strRef>
              <c:f>Sheet1!$A$2:$A$3</c:f>
              <c:strCache>
                <c:ptCount val="2"/>
                <c:pt idx="0">
                  <c:v>Surse de venit alternative</c:v>
                </c:pt>
                <c:pt idx="1">
                  <c:v>Fara sursa altenativa</c:v>
                </c:pt>
              </c:strCache>
            </c:strRef>
          </c:cat>
          <c:val>
            <c:numRef>
              <c:f>Sheet1!$B$2:$B$3</c:f>
              <c:numCache>
                <c:formatCode>#,#00</c:formatCode>
                <c:ptCount val="2"/>
                <c:pt idx="0" formatCode="##,#00">
                  <c:v>6.6450567260940012</c:v>
                </c:pt>
                <c:pt idx="1">
                  <c:v>93.354943273906002</c:v>
                </c:pt>
              </c:numCache>
            </c:numRef>
          </c:val>
          <c:extLst xmlns:c16r2="http://schemas.microsoft.com/office/drawing/2015/06/chart">
            <c:ext xmlns:c16="http://schemas.microsoft.com/office/drawing/2014/chart" uri="{C3380CC4-5D6E-409C-BE32-E72D297353CC}">
              <c16:uniqueId val="{00000002-909E-4E03-907D-60C637AE3F54}"/>
            </c:ext>
          </c:extLst>
        </c:ser>
        <c:firstSliceAng val="185"/>
        <c:holeSize val="53"/>
      </c:doughnut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a:scene3d>
      <a:camera prst="orthographicFront"/>
      <a:lightRig rig="threePt" dir="t"/>
    </a:scene3d>
    <a:sp3d prstMaterial="dkEdge"/>
  </c:spPr>
  <c:txPr>
    <a:bodyPr/>
    <a:lstStyle/>
    <a:p>
      <a:pPr>
        <a:defRPr/>
      </a:pPr>
      <a:endParaRPr lang="ro-RO"/>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ro-RO"/>
  <c:chart>
    <c:autoTitleDeleted val="1"/>
    <c:plotArea>
      <c:layout>
        <c:manualLayout>
          <c:layoutTarget val="inner"/>
          <c:xMode val="edge"/>
          <c:yMode val="edge"/>
          <c:x val="8.3948576439467446E-2"/>
          <c:y val="7.0769078016196363E-2"/>
          <c:w val="0.8662512877994677"/>
          <c:h val="0.85846184396760727"/>
        </c:manualLayout>
      </c:layout>
      <c:barChart>
        <c:barDir val="bar"/>
        <c:grouping val="clustered"/>
        <c:ser>
          <c:idx val="0"/>
          <c:order val="0"/>
          <c:tx>
            <c:strRef>
              <c:f>Sheet1!$B$1</c:f>
              <c:strCache>
                <c:ptCount val="1"/>
                <c:pt idx="0">
                  <c:v>Actiuni</c:v>
                </c:pt>
              </c:strCache>
            </c:strRef>
          </c:tx>
          <c:spPr>
            <a:solidFill>
              <a:srgbClr val="3484C9"/>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Sunt singurul acționar/ proprietar</c:v>
                </c:pt>
                <c:pt idx="1">
                  <c:v>Dețin jumătate sau mai mult din companie, împreuna cu o altă persoană</c:v>
                </c:pt>
                <c:pt idx="2">
                  <c:v>Sunt acționar minoritar</c:v>
                </c:pt>
              </c:strCache>
            </c:strRef>
          </c:cat>
          <c:val>
            <c:numRef>
              <c:f>Sheet1!$B$2:$B$4</c:f>
              <c:numCache>
                <c:formatCode>##,#00</c:formatCode>
                <c:ptCount val="3"/>
                <c:pt idx="0">
                  <c:v>68.085106382978708</c:v>
                </c:pt>
                <c:pt idx="1">
                  <c:v>26.950354609929079</c:v>
                </c:pt>
                <c:pt idx="2">
                  <c:v>4.9645390070921973</c:v>
                </c:pt>
              </c:numCache>
            </c:numRef>
          </c:val>
          <c:extLst xmlns:c16r2="http://schemas.microsoft.com/office/drawing/2015/06/chart">
            <c:ext xmlns:c16="http://schemas.microsoft.com/office/drawing/2014/chart" uri="{C3380CC4-5D6E-409C-BE32-E72D297353CC}">
              <c16:uniqueId val="{00000000-A69C-4DE6-AD32-8478B1C8E6DA}"/>
            </c:ext>
          </c:extLst>
        </c:ser>
        <c:gapWidth val="63"/>
        <c:overlap val="12"/>
        <c:axId val="101704064"/>
        <c:axId val="101705600"/>
      </c:barChart>
      <c:catAx>
        <c:axId val="101704064"/>
        <c:scaling>
          <c:orientation val="maxMin"/>
        </c:scaling>
        <c:delete val="1"/>
        <c:axPos val="l"/>
        <c:numFmt formatCode="General" sourceLinked="1"/>
        <c:majorTickMark val="none"/>
        <c:tickLblPos val="none"/>
        <c:crossAx val="101705600"/>
        <c:crosses val="autoZero"/>
        <c:auto val="1"/>
        <c:lblAlgn val="ctr"/>
        <c:lblOffset val="100"/>
      </c:catAx>
      <c:valAx>
        <c:axId val="101705600"/>
        <c:scaling>
          <c:orientation val="minMax"/>
        </c:scaling>
        <c:delete val="1"/>
        <c:axPos val="t"/>
        <c:numFmt formatCode="##,#00" sourceLinked="1"/>
        <c:majorTickMark val="none"/>
        <c:tickLblPos val="none"/>
        <c:crossAx val="10170406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o-RO"/>
  <c:chart>
    <c:autoTitleDeleted val="1"/>
    <c:plotArea>
      <c:layout>
        <c:manualLayout>
          <c:layoutTarget val="inner"/>
          <c:xMode val="edge"/>
          <c:yMode val="edge"/>
          <c:x val="8.3948576439467446E-2"/>
          <c:y val="7.0769078016196363E-2"/>
          <c:w val="0.8662512877994677"/>
          <c:h val="0.85846184396760727"/>
        </c:manualLayout>
      </c:layout>
      <c:barChart>
        <c:barDir val="bar"/>
        <c:grouping val="clustered"/>
        <c:ser>
          <c:idx val="0"/>
          <c:order val="0"/>
          <c:tx>
            <c:strRef>
              <c:f>Sheet1!$B$1</c:f>
              <c:strCache>
                <c:ptCount val="1"/>
                <c:pt idx="0">
                  <c:v>Actiuni</c:v>
                </c:pt>
              </c:strCache>
            </c:strRef>
          </c:tx>
          <c:spPr>
            <a:solidFill>
              <a:srgbClr val="3197E0"/>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 fost singurul acționar/ proprietar</c:v>
                </c:pt>
                <c:pt idx="1">
                  <c:v>Am deținut jumătate sau mai mult din companie, împreuna cu o altă persoană</c:v>
                </c:pt>
                <c:pt idx="2">
                  <c:v>Am fost acționar minoritar</c:v>
                </c:pt>
              </c:strCache>
            </c:strRef>
          </c:cat>
          <c:val>
            <c:numRef>
              <c:f>Sheet1!$B$2:$B$4</c:f>
              <c:numCache>
                <c:formatCode>##,#00</c:formatCode>
                <c:ptCount val="3"/>
                <c:pt idx="0">
                  <c:v>52.868852459016367</c:v>
                </c:pt>
                <c:pt idx="1">
                  <c:v>34.016393442622949</c:v>
                </c:pt>
                <c:pt idx="2">
                  <c:v>13.114754098360656</c:v>
                </c:pt>
              </c:numCache>
            </c:numRef>
          </c:val>
          <c:extLst xmlns:c16r2="http://schemas.microsoft.com/office/drawing/2015/06/chart">
            <c:ext xmlns:c16="http://schemas.microsoft.com/office/drawing/2014/chart" uri="{C3380CC4-5D6E-409C-BE32-E72D297353CC}">
              <c16:uniqueId val="{00000000-B00D-4C18-B705-8CB0220D76B3}"/>
            </c:ext>
          </c:extLst>
        </c:ser>
        <c:gapWidth val="63"/>
        <c:overlap val="12"/>
        <c:axId val="117592448"/>
        <c:axId val="117593984"/>
      </c:barChart>
      <c:catAx>
        <c:axId val="117592448"/>
        <c:scaling>
          <c:orientation val="maxMin"/>
        </c:scaling>
        <c:delete val="1"/>
        <c:axPos val="l"/>
        <c:numFmt formatCode="General" sourceLinked="1"/>
        <c:majorTickMark val="none"/>
        <c:tickLblPos val="none"/>
        <c:crossAx val="117593984"/>
        <c:crosses val="autoZero"/>
        <c:auto val="1"/>
        <c:lblAlgn val="ctr"/>
        <c:lblOffset val="100"/>
      </c:catAx>
      <c:valAx>
        <c:axId val="117593984"/>
        <c:scaling>
          <c:orientation val="minMax"/>
        </c:scaling>
        <c:delete val="1"/>
        <c:axPos val="t"/>
        <c:numFmt formatCode="##,#00" sourceLinked="1"/>
        <c:majorTickMark val="none"/>
        <c:tickLblPos val="none"/>
        <c:crossAx val="11759244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o-RO"/>
  <c:chart>
    <c:autoTitleDeleted val="1"/>
    <c:plotArea>
      <c:layout/>
      <c:barChart>
        <c:barDir val="col"/>
        <c:grouping val="stacked"/>
        <c:ser>
          <c:idx val="0"/>
          <c:order val="0"/>
          <c:tx>
            <c:strRef>
              <c:f>Sheet1!$A$2</c:f>
              <c:strCache>
                <c:ptCount val="1"/>
                <c:pt idx="0">
                  <c:v>Am început deja demersurile pentru deschiderea unei afaceri</c:v>
                </c:pt>
              </c:strCache>
            </c:strRef>
          </c:tx>
          <c:spPr>
            <a:solidFill>
              <a:srgbClr val="6F3C9D"/>
            </a:solidFill>
            <a:ln>
              <a:noFill/>
            </a:ln>
            <a:effectLst/>
          </c:spP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4A8-4FD7-AACD-51DD1FB0C1B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Da, am avut o firmă/ o afacere în trecut, dar nu o mai am</c:v>
                </c:pt>
                <c:pt idx="1">
                  <c:v>Nu am și nici nu am avut o firmă/ o afacere</c:v>
                </c:pt>
              </c:strCache>
            </c:strRef>
          </c:cat>
          <c:val>
            <c:numRef>
              <c:f>Sheet1!$B$2:$C$2</c:f>
              <c:numCache>
                <c:formatCode>##,#00</c:formatCode>
                <c:ptCount val="2"/>
                <c:pt idx="0">
                  <c:v>2.8688524590163933</c:v>
                </c:pt>
                <c:pt idx="1">
                  <c:v>1.1128775834658191</c:v>
                </c:pt>
              </c:numCache>
            </c:numRef>
          </c:val>
          <c:extLst xmlns:c16r2="http://schemas.microsoft.com/office/drawing/2015/06/chart">
            <c:ext xmlns:c16="http://schemas.microsoft.com/office/drawing/2014/chart" uri="{C3380CC4-5D6E-409C-BE32-E72D297353CC}">
              <c16:uniqueId val="{00000000-A242-46D8-8269-35129CE92E49}"/>
            </c:ext>
          </c:extLst>
        </c:ser>
        <c:ser>
          <c:idx val="1"/>
          <c:order val="1"/>
          <c:tx>
            <c:strRef>
              <c:f>Sheet1!$A$3</c:f>
              <c:strCache>
                <c:ptCount val="1"/>
                <c:pt idx="0">
                  <c:v>Sunt pregătit(ă) să încep o afacere și sigur o voi face în următoarele 12 luni</c:v>
                </c:pt>
              </c:strCache>
            </c:strRef>
          </c:tx>
          <c:spPr>
            <a:solidFill>
              <a:srgbClr val="4FBBBE"/>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Da, am avut o firmă/ o afacere în trecut, dar nu o mai am</c:v>
                </c:pt>
                <c:pt idx="1">
                  <c:v>Nu am și nici nu am avut o firmă/ o afacere</c:v>
                </c:pt>
              </c:strCache>
            </c:strRef>
          </c:cat>
          <c:val>
            <c:numRef>
              <c:f>Sheet1!$B$3:$C$3</c:f>
              <c:numCache>
                <c:formatCode>##,#00</c:formatCode>
                <c:ptCount val="2"/>
                <c:pt idx="0">
                  <c:v>16.393442622950811</c:v>
                </c:pt>
                <c:pt idx="1">
                  <c:v>6.8362480127186043</c:v>
                </c:pt>
              </c:numCache>
            </c:numRef>
          </c:val>
          <c:extLst xmlns:c16r2="http://schemas.microsoft.com/office/drawing/2015/06/chart">
            <c:ext xmlns:c16="http://schemas.microsoft.com/office/drawing/2014/chart" uri="{C3380CC4-5D6E-409C-BE32-E72D297353CC}">
              <c16:uniqueId val="{00000001-A242-46D8-8269-35129CE92E49}"/>
            </c:ext>
          </c:extLst>
        </c:ser>
        <c:ser>
          <c:idx val="2"/>
          <c:order val="2"/>
          <c:tx>
            <c:strRef>
              <c:f>Sheet1!$A$4</c:f>
              <c:strCache>
                <c:ptCount val="1"/>
                <c:pt idx="0">
                  <c:v>Sunt pregătit(ă) să încep o afacere  însă în următoarele 12 luni o să îmi adun ideile și fac planul</c:v>
                </c:pt>
              </c:strCache>
            </c:strRef>
          </c:tx>
          <c:spPr>
            <a:solidFill>
              <a:srgbClr val="66CC66"/>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Da, am avut o firmă/ o afacere în trecut, dar nu o mai am</c:v>
                </c:pt>
                <c:pt idx="1">
                  <c:v>Nu am și nici nu am avut o firmă/ o afacere</c:v>
                </c:pt>
              </c:strCache>
            </c:strRef>
          </c:cat>
          <c:val>
            <c:numRef>
              <c:f>Sheet1!$B$4:$C$4</c:f>
              <c:numCache>
                <c:formatCode>##,#00</c:formatCode>
                <c:ptCount val="2"/>
                <c:pt idx="0">
                  <c:v>31.147540983606557</c:v>
                </c:pt>
                <c:pt idx="1">
                  <c:v>28.45786963434022</c:v>
                </c:pt>
              </c:numCache>
            </c:numRef>
          </c:val>
          <c:extLst xmlns:c16r2="http://schemas.microsoft.com/office/drawing/2015/06/chart">
            <c:ext xmlns:c16="http://schemas.microsoft.com/office/drawing/2014/chart" uri="{C3380CC4-5D6E-409C-BE32-E72D297353CC}">
              <c16:uniqueId val="{00000003-A242-46D8-8269-35129CE92E49}"/>
            </c:ext>
          </c:extLst>
        </c:ser>
        <c:ser>
          <c:idx val="3"/>
          <c:order val="3"/>
          <c:tx>
            <c:strRef>
              <c:f>Sheet1!$A$5</c:f>
              <c:strCache>
                <c:ptCount val="1"/>
                <c:pt idx="0">
                  <c:v>Nu sunt interesat(ă)/ pregatit(ă) să încep o afacere</c:v>
                </c:pt>
              </c:strCache>
            </c:strRef>
          </c:tx>
          <c:spPr>
            <a:solidFill>
              <a:srgbClr val="FF6666"/>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Da, am avut o firmă/ o afacere în trecut, dar nu o mai am</c:v>
                </c:pt>
                <c:pt idx="1">
                  <c:v>Nu am și nici nu am avut o firmă/ o afacere</c:v>
                </c:pt>
              </c:strCache>
            </c:strRef>
          </c:cat>
          <c:val>
            <c:numRef>
              <c:f>Sheet1!$B$5:$C$5</c:f>
              <c:numCache>
                <c:formatCode>##,#00</c:formatCode>
                <c:ptCount val="2"/>
                <c:pt idx="0">
                  <c:v>49.590163934426243</c:v>
                </c:pt>
                <c:pt idx="1">
                  <c:v>63.593004769475357</c:v>
                </c:pt>
              </c:numCache>
            </c:numRef>
          </c:val>
          <c:extLst xmlns:c16r2="http://schemas.microsoft.com/office/drawing/2015/06/chart">
            <c:ext xmlns:c16="http://schemas.microsoft.com/office/drawing/2014/chart" uri="{C3380CC4-5D6E-409C-BE32-E72D297353CC}">
              <c16:uniqueId val="{00000004-A242-46D8-8269-35129CE92E49}"/>
            </c:ext>
          </c:extLst>
        </c:ser>
        <c:gapWidth val="80"/>
        <c:overlap val="100"/>
        <c:axId val="126785408"/>
        <c:axId val="126786944"/>
      </c:barChart>
      <c:catAx>
        <c:axId val="126785408"/>
        <c:scaling>
          <c:orientation val="minMax"/>
        </c:scaling>
        <c:delete val="1"/>
        <c:axPos val="t"/>
        <c:numFmt formatCode="General" sourceLinked="1"/>
        <c:majorTickMark val="none"/>
        <c:tickLblPos val="none"/>
        <c:crossAx val="126786944"/>
        <c:crosses val="autoZero"/>
        <c:auto val="1"/>
        <c:lblAlgn val="ctr"/>
        <c:lblOffset val="100"/>
      </c:catAx>
      <c:valAx>
        <c:axId val="126786944"/>
        <c:scaling>
          <c:orientation val="maxMin"/>
          <c:max val="100"/>
        </c:scaling>
        <c:delete val="1"/>
        <c:axPos val="l"/>
        <c:numFmt formatCode="##,#00" sourceLinked="1"/>
        <c:tickLblPos val="none"/>
        <c:crossAx val="12678540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o-RO"/>
  <c:style val="18"/>
  <c:chart>
    <c:plotArea>
      <c:layout>
        <c:manualLayout>
          <c:layoutTarget val="inner"/>
          <c:xMode val="edge"/>
          <c:yMode val="edge"/>
          <c:x val="0.41578903443438514"/>
          <c:y val="0.23372734782654167"/>
          <c:w val="0.4318878348213131"/>
          <c:h val="0.69973439575033181"/>
        </c:manualLayout>
      </c:layout>
      <c:barChart>
        <c:barDir val="bar"/>
        <c:grouping val="clustered"/>
        <c:ser>
          <c:idx val="0"/>
          <c:order val="0"/>
          <c:tx>
            <c:strRef>
              <c:f>Sheet1!$B$1</c:f>
              <c:strCache>
                <c:ptCount val="1"/>
                <c:pt idx="0">
                  <c:v>Am o afacere în prezent</c:v>
                </c:pt>
              </c:strCache>
            </c:strRef>
          </c:tx>
          <c:spPr>
            <a:solidFill>
              <a:srgbClr val="0066FF"/>
            </a:solidFill>
            <a:effectLst/>
          </c:spPr>
          <c:cat>
            <c:strRef>
              <c:f>Sheet1!$A$2:$A$8</c:f>
              <c:strCache>
                <c:ptCount val="7"/>
                <c:pt idx="0">
                  <c:v> Dezvoltare profesională</c:v>
                </c:pt>
                <c:pt idx="1">
                  <c:v>Investiție în propria afacere</c:v>
                </c:pt>
                <c:pt idx="2">
                  <c:v> Nemulțumire la locul de muncă</c:v>
                </c:pt>
                <c:pt idx="3">
                  <c:v>Fructificarea cunoștințelor</c:v>
                </c:pt>
                <c:pt idx="4">
                  <c:v>Dorința de control</c:v>
                </c:pt>
                <c:pt idx="5">
                  <c:v>Puterea financiară</c:v>
                </c:pt>
                <c:pt idx="6">
                  <c:v>Influența apropriaților</c:v>
                </c:pt>
              </c:strCache>
            </c:strRef>
          </c:cat>
          <c:val>
            <c:numRef>
              <c:f>Sheet1!$B$2:$B$8</c:f>
              <c:numCache>
                <c:formatCode>General</c:formatCode>
                <c:ptCount val="7"/>
                <c:pt idx="0">
                  <c:v>-1.4256543608537231</c:v>
                </c:pt>
                <c:pt idx="1">
                  <c:v>10.937928457166246</c:v>
                </c:pt>
                <c:pt idx="2">
                  <c:v>-11.061651981555205</c:v>
                </c:pt>
                <c:pt idx="3">
                  <c:v>-0.80082460284842782</c:v>
                </c:pt>
                <c:pt idx="4">
                  <c:v>-4.1594180150069615</c:v>
                </c:pt>
                <c:pt idx="5">
                  <c:v>3.49090123626946</c:v>
                </c:pt>
                <c:pt idx="6">
                  <c:v>3.0240350251214299</c:v>
                </c:pt>
              </c:numCache>
            </c:numRef>
          </c:val>
          <c:extLst xmlns:c16r2="http://schemas.microsoft.com/office/drawing/2015/06/chart">
            <c:ext xmlns:c16="http://schemas.microsoft.com/office/drawing/2014/chart" uri="{C3380CC4-5D6E-409C-BE32-E72D297353CC}">
              <c16:uniqueId val="{00000000-43B3-44E5-B185-FC05C64A2F89}"/>
            </c:ext>
          </c:extLst>
        </c:ser>
        <c:ser>
          <c:idx val="1"/>
          <c:order val="1"/>
          <c:tx>
            <c:strRef>
              <c:f>Sheet1!$C$1</c:f>
              <c:strCache>
                <c:ptCount val="1"/>
                <c:pt idx="0">
                  <c:v>Am început deja demersurile pentru deschiderea unei afaceri</c:v>
                </c:pt>
              </c:strCache>
            </c:strRef>
          </c:tx>
          <c:spPr>
            <a:solidFill>
              <a:srgbClr val="0ED80E"/>
            </a:solidFill>
            <a:effectLst/>
          </c:spPr>
          <c:cat>
            <c:strRef>
              <c:f>Sheet1!$A$2:$A$8</c:f>
              <c:strCache>
                <c:ptCount val="7"/>
                <c:pt idx="0">
                  <c:v> Dezvoltare profesională</c:v>
                </c:pt>
                <c:pt idx="1">
                  <c:v>Investiție în propria afacere</c:v>
                </c:pt>
                <c:pt idx="2">
                  <c:v> Nemulțumire la locul de muncă</c:v>
                </c:pt>
                <c:pt idx="3">
                  <c:v>Fructificarea cunoștințelor</c:v>
                </c:pt>
                <c:pt idx="4">
                  <c:v>Dorința de control</c:v>
                </c:pt>
                <c:pt idx="5">
                  <c:v>Puterea financiară</c:v>
                </c:pt>
                <c:pt idx="6">
                  <c:v>Influența apropriaților</c:v>
                </c:pt>
              </c:strCache>
            </c:strRef>
          </c:cat>
          <c:val>
            <c:numRef>
              <c:f>Sheet1!$C$2:$C$8</c:f>
              <c:numCache>
                <c:formatCode>General</c:formatCode>
                <c:ptCount val="7"/>
                <c:pt idx="0">
                  <c:v>-2.8745808654442069</c:v>
                </c:pt>
                <c:pt idx="1">
                  <c:v>-20.804198643977632</c:v>
                </c:pt>
                <c:pt idx="2">
                  <c:v>19.276309447362916</c:v>
                </c:pt>
                <c:pt idx="3">
                  <c:v>0.53769632342218443</c:v>
                </c:pt>
                <c:pt idx="4">
                  <c:v>7.4181633605883164</c:v>
                </c:pt>
                <c:pt idx="5">
                  <c:v>-2.8306277971840834</c:v>
                </c:pt>
                <c:pt idx="6">
                  <c:v>1.8744583700296691</c:v>
                </c:pt>
              </c:numCache>
            </c:numRef>
          </c:val>
          <c:extLst xmlns:c16r2="http://schemas.microsoft.com/office/drawing/2015/06/chart">
            <c:ext xmlns:c16="http://schemas.microsoft.com/office/drawing/2014/chart" uri="{C3380CC4-5D6E-409C-BE32-E72D297353CC}">
              <c16:uniqueId val="{00000001-43B3-44E5-B185-FC05C64A2F89}"/>
            </c:ext>
          </c:extLst>
        </c:ser>
        <c:ser>
          <c:idx val="2"/>
          <c:order val="2"/>
          <c:tx>
            <c:strRef>
              <c:f>Sheet1!$D$1</c:f>
              <c:strCache>
                <c:ptCount val="1"/>
                <c:pt idx="0">
                  <c:v>Sunt pregatit sa încep o afacere și sigur o voi face in 12 luni</c:v>
                </c:pt>
              </c:strCache>
            </c:strRef>
          </c:tx>
          <c:spPr>
            <a:solidFill>
              <a:schemeClr val="accent1">
                <a:lumMod val="60000"/>
                <a:lumOff val="40000"/>
              </a:schemeClr>
            </a:solidFill>
          </c:spPr>
          <c:cat>
            <c:strRef>
              <c:f>Sheet1!$A$2:$A$8</c:f>
              <c:strCache>
                <c:ptCount val="7"/>
                <c:pt idx="0">
                  <c:v> Dezvoltare profesională</c:v>
                </c:pt>
                <c:pt idx="1">
                  <c:v>Investiție în propria afacere</c:v>
                </c:pt>
                <c:pt idx="2">
                  <c:v> Nemulțumire la locul de muncă</c:v>
                </c:pt>
                <c:pt idx="3">
                  <c:v>Fructificarea cunoștințelor</c:v>
                </c:pt>
                <c:pt idx="4">
                  <c:v>Dorința de control</c:v>
                </c:pt>
                <c:pt idx="5">
                  <c:v>Puterea financiară</c:v>
                </c:pt>
                <c:pt idx="6">
                  <c:v>Influența apropriaților</c:v>
                </c:pt>
              </c:strCache>
            </c:strRef>
          </c:cat>
          <c:val>
            <c:numRef>
              <c:f>Sheet1!$D$2:$D$8</c:f>
              <c:numCache>
                <c:formatCode>General</c:formatCode>
                <c:ptCount val="7"/>
                <c:pt idx="0">
                  <c:v>6.7896242317037174</c:v>
                </c:pt>
                <c:pt idx="1">
                  <c:v>8.4259935560912211</c:v>
                </c:pt>
                <c:pt idx="2">
                  <c:v>-3.307545053187197</c:v>
                </c:pt>
                <c:pt idx="3">
                  <c:v>0.60001047275552366</c:v>
                </c:pt>
                <c:pt idx="4">
                  <c:v>0.16890670186594794</c:v>
                </c:pt>
                <c:pt idx="5">
                  <c:v>-4.2180475267668696</c:v>
                </c:pt>
                <c:pt idx="6">
                  <c:v>-8.8012778374342648</c:v>
                </c:pt>
              </c:numCache>
            </c:numRef>
          </c:val>
          <c:extLst xmlns:c16r2="http://schemas.microsoft.com/office/drawing/2015/06/chart">
            <c:ext xmlns:c16="http://schemas.microsoft.com/office/drawing/2014/chart" uri="{C3380CC4-5D6E-409C-BE32-E72D297353CC}">
              <c16:uniqueId val="{00000002-43B3-44E5-B185-FC05C64A2F89}"/>
            </c:ext>
          </c:extLst>
        </c:ser>
        <c:ser>
          <c:idx val="3"/>
          <c:order val="3"/>
          <c:tx>
            <c:strRef>
              <c:f>Sheet1!$E$1</c:f>
              <c:strCache>
                <c:ptCount val="1"/>
                <c:pt idx="0">
                  <c:v>Sunt pregătit să încep o afacere, în urmatoarele 12 luni o să fac planul</c:v>
                </c:pt>
              </c:strCache>
            </c:strRef>
          </c:tx>
          <c:spPr>
            <a:solidFill>
              <a:srgbClr val="FF0000"/>
            </a:solidFill>
          </c:spPr>
          <c:cat>
            <c:strRef>
              <c:f>Sheet1!$A$2:$A$8</c:f>
              <c:strCache>
                <c:ptCount val="7"/>
                <c:pt idx="0">
                  <c:v> Dezvoltare profesională</c:v>
                </c:pt>
                <c:pt idx="1">
                  <c:v>Investiție în propria afacere</c:v>
                </c:pt>
                <c:pt idx="2">
                  <c:v> Nemulțumire la locul de muncă</c:v>
                </c:pt>
                <c:pt idx="3">
                  <c:v>Fructificarea cunoștințelor</c:v>
                </c:pt>
                <c:pt idx="4">
                  <c:v>Dorința de control</c:v>
                </c:pt>
                <c:pt idx="5">
                  <c:v>Puterea financiară</c:v>
                </c:pt>
                <c:pt idx="6">
                  <c:v>Influența apropriaților</c:v>
                </c:pt>
              </c:strCache>
            </c:strRef>
          </c:cat>
          <c:val>
            <c:numRef>
              <c:f>Sheet1!$E$2:$E$8</c:f>
              <c:numCache>
                <c:formatCode>General</c:formatCode>
                <c:ptCount val="7"/>
                <c:pt idx="0">
                  <c:v>-2.7540133739870631</c:v>
                </c:pt>
                <c:pt idx="1">
                  <c:v>1.8768433328501599</c:v>
                </c:pt>
                <c:pt idx="2">
                  <c:v>-4.0695403709496203</c:v>
                </c:pt>
                <c:pt idx="3">
                  <c:v>-0.61699834001379406</c:v>
                </c:pt>
                <c:pt idx="4">
                  <c:v>-2.4689673780794652</c:v>
                </c:pt>
                <c:pt idx="5">
                  <c:v>3.200510212380768</c:v>
                </c:pt>
                <c:pt idx="6">
                  <c:v>4.3490720104543481</c:v>
                </c:pt>
              </c:numCache>
            </c:numRef>
          </c:val>
          <c:extLst xmlns:c16r2="http://schemas.microsoft.com/office/drawing/2015/06/chart">
            <c:ext xmlns:c16="http://schemas.microsoft.com/office/drawing/2014/chart" uri="{C3380CC4-5D6E-409C-BE32-E72D297353CC}">
              <c16:uniqueId val="{00000003-43B3-44E5-B185-FC05C64A2F89}"/>
            </c:ext>
          </c:extLst>
        </c:ser>
        <c:gapWidth val="20"/>
        <c:axId val="127005056"/>
        <c:axId val="127006592"/>
      </c:barChart>
      <c:catAx>
        <c:axId val="127005056"/>
        <c:scaling>
          <c:orientation val="maxMin"/>
        </c:scaling>
        <c:axPos val="l"/>
        <c:majorGridlines>
          <c:spPr>
            <a:ln>
              <a:prstDash val="dot"/>
            </a:ln>
          </c:spPr>
        </c:majorGridlines>
        <c:numFmt formatCode="General" sourceLinked="0"/>
        <c:majorTickMark val="none"/>
        <c:tickLblPos val="low"/>
        <c:spPr>
          <a:ln>
            <a:noFill/>
          </a:ln>
        </c:spPr>
        <c:txPr>
          <a:bodyPr/>
          <a:lstStyle/>
          <a:p>
            <a:pPr>
              <a:defRPr sz="1000" b="0" i="0">
                <a:solidFill>
                  <a:schemeClr val="tx1">
                    <a:lumMod val="75000"/>
                  </a:schemeClr>
                </a:solidFill>
                <a:latin typeface="Avenir Oblique"/>
                <a:cs typeface="Avenir Oblique"/>
              </a:defRPr>
            </a:pPr>
            <a:endParaRPr lang="ro-RO"/>
          </a:p>
        </c:txPr>
        <c:crossAx val="127006592"/>
        <c:crosses val="autoZero"/>
        <c:auto val="1"/>
        <c:lblAlgn val="ctr"/>
        <c:lblOffset val="100"/>
      </c:catAx>
      <c:valAx>
        <c:axId val="127006592"/>
        <c:scaling>
          <c:orientation val="minMax"/>
          <c:max val="25"/>
          <c:min val="-25"/>
        </c:scaling>
        <c:axPos val="t"/>
        <c:majorGridlines>
          <c:spPr>
            <a:ln>
              <a:solidFill>
                <a:srgbClr val="797B7E"/>
              </a:solidFill>
              <a:prstDash val="dot"/>
            </a:ln>
          </c:spPr>
        </c:majorGridlines>
        <c:numFmt formatCode="0" sourceLinked="0"/>
        <c:tickLblPos val="nextTo"/>
        <c:txPr>
          <a:bodyPr/>
          <a:lstStyle/>
          <a:p>
            <a:pPr>
              <a:defRPr sz="1000" i="1">
                <a:solidFill>
                  <a:schemeClr val="tx1">
                    <a:lumMod val="60000"/>
                    <a:lumOff val="40000"/>
                  </a:schemeClr>
                </a:solidFill>
              </a:defRPr>
            </a:pPr>
            <a:endParaRPr lang="ro-RO"/>
          </a:p>
        </c:txPr>
        <c:crossAx val="127005056"/>
        <c:crosses val="autoZero"/>
        <c:crossBetween val="between"/>
        <c:majorUnit val="5"/>
      </c:valAx>
    </c:plotArea>
    <c:legend>
      <c:legendPos val="t"/>
      <c:layout>
        <c:manualLayout>
          <c:xMode val="edge"/>
          <c:yMode val="edge"/>
          <c:x val="4.0117362321583784E-2"/>
          <c:y val="1.5936254980079678E-2"/>
          <c:w val="0.93817541268474847"/>
          <c:h val="0.13992742939005134"/>
        </c:manualLayout>
      </c:layout>
      <c:txPr>
        <a:bodyPr/>
        <a:lstStyle/>
        <a:p>
          <a:pPr>
            <a:defRPr sz="1100">
              <a:solidFill>
                <a:srgbClr val="595959"/>
              </a:solidFill>
            </a:defRPr>
          </a:pPr>
          <a:endParaRPr lang="ro-RO"/>
        </a:p>
      </c:txPr>
    </c:legend>
    <c:plotVisOnly val="1"/>
    <c:dispBlanksAs val="gap"/>
  </c:chart>
  <c:txPr>
    <a:bodyPr/>
    <a:lstStyle/>
    <a:p>
      <a:pPr>
        <a:defRPr sz="1800"/>
      </a:pPr>
      <a:endParaRPr lang="ro-RO"/>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o-RO"/>
  <c:chart>
    <c:autoTitleDeleted val="1"/>
    <c:plotArea>
      <c:layout>
        <c:manualLayout>
          <c:layoutTarget val="inner"/>
          <c:xMode val="edge"/>
          <c:yMode val="edge"/>
          <c:x val="8.3948576439467446E-2"/>
          <c:y val="7.0769078016196363E-2"/>
          <c:w val="0.8662512877994677"/>
          <c:h val="0.91425161218969464"/>
        </c:manualLayout>
      </c:layout>
      <c:barChart>
        <c:barDir val="bar"/>
        <c:grouping val="clustered"/>
        <c:ser>
          <c:idx val="0"/>
          <c:order val="0"/>
          <c:tx>
            <c:strRef>
              <c:f>Sheet1!$B$1</c:f>
              <c:strCache>
                <c:ptCount val="1"/>
                <c:pt idx="0">
                  <c:v>%</c:v>
                </c:pt>
              </c:strCache>
            </c:strRef>
          </c:tx>
          <c:spPr>
            <a:solidFill>
              <a:srgbClr val="3484C9"/>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ro-RO"/>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 Pentru a-mi creste nivelul de trai</c:v>
                </c:pt>
                <c:pt idx="1">
                  <c:v> Lipsa perspectivelor de crestere salariala si profesionala</c:v>
                </c:pt>
                <c:pt idx="2">
                  <c:v> Sa ofer o sansa mai buna copilului</c:v>
                </c:pt>
                <c:pt idx="3">
                  <c:v> Pentru educatie si pregatire profesionala</c:v>
                </c:pt>
                <c:pt idx="4">
                  <c:v> Nu am un loc de munca/nu gasesc un loc de munca</c:v>
                </c:pt>
                <c:pt idx="5">
                  <c:v> Pentru a ma alatura familiei</c:v>
                </c:pt>
                <c:pt idx="6">
                  <c:v> Am fost detasat/ relocat de catre companie</c:v>
                </c:pt>
                <c:pt idx="7">
                  <c:v> Nu cred ca la noi se va schimba ceva (hotie, coruptie, nedreptate, etc)</c:v>
                </c:pt>
                <c:pt idx="8">
                  <c:v> Sa-mi asigur un trai bun la pensie</c:v>
                </c:pt>
                <c:pt idx="9">
                  <c:v> Sistem de sanatate mai bun</c:v>
                </c:pt>
              </c:strCache>
            </c:strRef>
          </c:cat>
          <c:val>
            <c:numRef>
              <c:f>Sheet1!$B$2:$B$11</c:f>
              <c:numCache>
                <c:formatCode>##,#00</c:formatCode>
                <c:ptCount val="10"/>
                <c:pt idx="0">
                  <c:v>76.679841897233146</c:v>
                </c:pt>
                <c:pt idx="1">
                  <c:v>48.616600790513836</c:v>
                </c:pt>
                <c:pt idx="2">
                  <c:v>43.478260869565204</c:v>
                </c:pt>
                <c:pt idx="3">
                  <c:v>26.482213438735165</c:v>
                </c:pt>
                <c:pt idx="4">
                  <c:v>12.252964426877471</c:v>
                </c:pt>
                <c:pt idx="5">
                  <c:v>11.067193675889332</c:v>
                </c:pt>
                <c:pt idx="6">
                  <c:v>2.3715415019762838</c:v>
                </c:pt>
                <c:pt idx="7">
                  <c:v>1.5810276679841893</c:v>
                </c:pt>
                <c:pt idx="8" formatCode="##,##0">
                  <c:v>0.39525691699604754</c:v>
                </c:pt>
                <c:pt idx="9" formatCode="##,##0">
                  <c:v>0.39525691699604754</c:v>
                </c:pt>
              </c:numCache>
            </c:numRef>
          </c:val>
          <c:extLst xmlns:c16r2="http://schemas.microsoft.com/office/drawing/2015/06/chart">
            <c:ext xmlns:c16="http://schemas.microsoft.com/office/drawing/2014/chart" uri="{C3380CC4-5D6E-409C-BE32-E72D297353CC}">
              <c16:uniqueId val="{00000000-A69C-4DE6-AD32-8478B1C8E6DA}"/>
            </c:ext>
          </c:extLst>
        </c:ser>
        <c:gapWidth val="44"/>
        <c:overlap val="12"/>
        <c:axId val="129704704"/>
        <c:axId val="129706240"/>
      </c:barChart>
      <c:catAx>
        <c:axId val="129704704"/>
        <c:scaling>
          <c:orientation val="maxMin"/>
        </c:scaling>
        <c:delete val="1"/>
        <c:axPos val="l"/>
        <c:numFmt formatCode="General" sourceLinked="1"/>
        <c:majorTickMark val="none"/>
        <c:tickLblPos val="none"/>
        <c:crossAx val="129706240"/>
        <c:crosses val="autoZero"/>
        <c:auto val="1"/>
        <c:lblAlgn val="ctr"/>
        <c:lblOffset val="100"/>
      </c:catAx>
      <c:valAx>
        <c:axId val="129706240"/>
        <c:scaling>
          <c:orientation val="minMax"/>
        </c:scaling>
        <c:delete val="1"/>
        <c:axPos val="t"/>
        <c:numFmt formatCode="##,#00" sourceLinked="1"/>
        <c:majorTickMark val="none"/>
        <c:tickLblPos val="none"/>
        <c:crossAx val="12970470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o-RO"/>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0.38155</cdr:x>
      <cdr:y>0.44459</cdr:y>
    </cdr:from>
    <cdr:to>
      <cdr:x>0.72765</cdr:x>
      <cdr:y>0.60404</cdr:y>
    </cdr:to>
    <cdr:sp macro="" textlink="">
      <cdr:nvSpPr>
        <cdr:cNvPr id="2" name="TextBox 1">
          <a:extLst xmlns:a="http://schemas.openxmlformats.org/drawingml/2006/main">
            <a:ext uri="{FF2B5EF4-FFF2-40B4-BE49-F238E27FC236}">
              <a16:creationId xmlns="" xmlns:a16="http://schemas.microsoft.com/office/drawing/2014/main" id="{64FF890D-7C28-429B-8495-92B19E5FA7E6}"/>
            </a:ext>
          </a:extLst>
        </cdr:cNvPr>
        <cdr:cNvSpPr txBox="1"/>
      </cdr:nvSpPr>
      <cdr:spPr>
        <a:xfrm xmlns:a="http://schemas.openxmlformats.org/drawingml/2006/main">
          <a:off x="1142101" y="1221408"/>
          <a:ext cx="1035959" cy="438051"/>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2400" dirty="0">
              <a:solidFill>
                <a:srgbClr val="0070C0"/>
              </a:solidFill>
            </a:rPr>
            <a:t>6.6%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DE2E181-C41F-774C-8283-84657BA0835E}" type="datetimeFigureOut">
              <a:rPr lang="en-US" smtClean="0"/>
              <a:pPr/>
              <a:t>10/1/2019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52761D9-5982-A246-BFC4-FD52EB8EB698}" type="slidenum">
              <a:rPr lang="en-US" smtClean="0"/>
              <a:pPr/>
              <a:t>‹#›</a:t>
            </a:fld>
            <a:endParaRPr lang="en-US"/>
          </a:p>
        </p:txBody>
      </p:sp>
    </p:spTree>
    <p:extLst>
      <p:ext uri="{BB962C8B-B14F-4D97-AF65-F5344CB8AC3E}">
        <p14:creationId xmlns="" xmlns:p14="http://schemas.microsoft.com/office/powerpoint/2010/main" val="1027189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746BE35-60F2-4802-AC6B-7DDA8552D126}" type="datetimeFigureOut">
              <a:rPr lang="en-US" smtClean="0"/>
              <a:pPr/>
              <a:t>10/1/2019</a:t>
            </a:fld>
            <a:endParaRPr lang="en-US"/>
          </a:p>
        </p:txBody>
      </p:sp>
      <p:sp>
        <p:nvSpPr>
          <p:cNvPr id="4" name="Slide Image Placeholder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051A7EC-021E-49E7-921F-A81687686836}" type="slidenum">
              <a:rPr lang="en-US" smtClean="0"/>
              <a:pPr/>
              <a:t>‹#›</a:t>
            </a:fld>
            <a:endParaRPr lang="en-US"/>
          </a:p>
        </p:txBody>
      </p:sp>
    </p:spTree>
    <p:extLst>
      <p:ext uri="{BB962C8B-B14F-4D97-AF65-F5344CB8AC3E}">
        <p14:creationId xmlns="" xmlns:p14="http://schemas.microsoft.com/office/powerpoint/2010/main" val="136971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06264" y="635003"/>
            <a:ext cx="6417937" cy="2365375"/>
          </a:xfrm>
        </p:spPr>
        <p:txBody>
          <a:bodyPr>
            <a:normAutofit/>
          </a:bodyPr>
          <a:lstStyle>
            <a:lvl1pPr algn="r">
              <a:defRPr sz="5400"/>
            </a:lvl1pPr>
          </a:lstStyle>
          <a:p>
            <a:r>
              <a:rPr lang="en-US" dirty="0"/>
              <a:t>RESEARCH</a:t>
            </a:r>
            <a:br>
              <a:rPr lang="en-US" dirty="0"/>
            </a:br>
            <a:r>
              <a:rPr lang="en-US" dirty="0"/>
              <a:t>PROJECT</a:t>
            </a:r>
          </a:p>
        </p:txBody>
      </p:sp>
      <p:sp>
        <p:nvSpPr>
          <p:cNvPr id="3" name="Subtitle 2"/>
          <p:cNvSpPr>
            <a:spLocks noGrp="1"/>
          </p:cNvSpPr>
          <p:nvPr>
            <p:ph type="subTitle" idx="1"/>
          </p:nvPr>
        </p:nvSpPr>
        <p:spPr>
          <a:xfrm>
            <a:off x="1806262" y="3238500"/>
            <a:ext cx="6417936" cy="1460500"/>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a:cxnSpLocks noChangeAspect="1"/>
          </p:cNvCxnSpPr>
          <p:nvPr userDrawn="1"/>
        </p:nvCxnSpPr>
        <p:spPr>
          <a:xfrm flipV="1">
            <a:off x="5715390" y="8825"/>
            <a:ext cx="467970" cy="385583"/>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noChangeAspect="1"/>
          </p:cNvCxnSpPr>
          <p:nvPr userDrawn="1"/>
        </p:nvCxnSpPr>
        <p:spPr>
          <a:xfrm flipV="1">
            <a:off x="3" y="3976628"/>
            <a:ext cx="1367973" cy="1127138"/>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04384841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3411355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rket Segment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356915"/>
            <a:ext cx="2819400" cy="417286"/>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04800" y="1774198"/>
            <a:ext cx="2819400" cy="35357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
          <p:cNvSpPr>
            <a:spLocks noGrp="1"/>
          </p:cNvSpPr>
          <p:nvPr>
            <p:ph type="body" idx="10"/>
          </p:nvPr>
        </p:nvSpPr>
        <p:spPr>
          <a:xfrm>
            <a:off x="3287486" y="1356915"/>
            <a:ext cx="2721428" cy="417286"/>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1"/>
          </p:nvPr>
        </p:nvSpPr>
        <p:spPr>
          <a:xfrm>
            <a:off x="6183360" y="1356915"/>
            <a:ext cx="2700452" cy="417286"/>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Content Placeholder 3"/>
          <p:cNvSpPr>
            <a:spLocks noGrp="1"/>
          </p:cNvSpPr>
          <p:nvPr>
            <p:ph sz="half" idx="12"/>
          </p:nvPr>
        </p:nvSpPr>
        <p:spPr>
          <a:xfrm>
            <a:off x="3287486" y="1774198"/>
            <a:ext cx="2721428" cy="35357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p:cNvSpPr>
            <a:spLocks noGrp="1"/>
          </p:cNvSpPr>
          <p:nvPr>
            <p:ph sz="half" idx="13"/>
          </p:nvPr>
        </p:nvSpPr>
        <p:spPr>
          <a:xfrm>
            <a:off x="6183360" y="1774198"/>
            <a:ext cx="2700452" cy="35357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a:cxnSpLocks noChangeAspect="1"/>
          </p:cNvCxnSpPr>
          <p:nvPr userDrawn="1"/>
        </p:nvCxnSpPr>
        <p:spPr>
          <a:xfrm flipV="1">
            <a:off x="7" y="4590472"/>
            <a:ext cx="611971" cy="504231"/>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a:cxnSpLocks noChangeAspect="1"/>
          </p:cNvCxnSpPr>
          <p:nvPr userDrawn="1"/>
        </p:nvCxnSpPr>
        <p:spPr>
          <a:xfrm flipV="1">
            <a:off x="5715390" y="8825"/>
            <a:ext cx="467970" cy="385583"/>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sp>
        <p:nvSpPr>
          <p:cNvPr id="5" name="Title 4"/>
          <p:cNvSpPr>
            <a:spLocks noGrp="1"/>
          </p:cNvSpPr>
          <p:nvPr>
            <p:ph type="title"/>
          </p:nvPr>
        </p:nvSpPr>
        <p:spPr/>
        <p:txBody>
          <a:bodyPr/>
          <a:lstStyle/>
          <a:p>
            <a:r>
              <a:rPr lang="en-US" dirty="0"/>
              <a:t>Click to edit Master title style</a:t>
            </a:r>
          </a:p>
        </p:txBody>
      </p:sp>
      <p:sp>
        <p:nvSpPr>
          <p:cNvPr id="22" name="TextBox 21"/>
          <p:cNvSpPr txBox="1"/>
          <p:nvPr userDrawn="1"/>
        </p:nvSpPr>
        <p:spPr>
          <a:xfrm>
            <a:off x="1291173" y="158317"/>
            <a:ext cx="751417" cy="569999"/>
          </a:xfrm>
          <a:prstGeom prst="rect">
            <a:avLst/>
          </a:prstGeom>
          <a:noFill/>
        </p:spPr>
        <p:txBody>
          <a:bodyPr wrap="none" rtlCol="0" anchor="b" anchorCtr="0">
            <a:noAutofit/>
          </a:bodyPr>
          <a:lstStyle/>
          <a:p>
            <a:pPr algn="r"/>
            <a:fld id="{52B251F4-CF61-E148-B1DC-399775170EAF}" type="slidenum">
              <a:rPr lang="en-US" sz="2800" b="1" i="0" smtClean="0">
                <a:latin typeface="Helvetica"/>
                <a:cs typeface="Helvetica"/>
              </a:rPr>
              <a:pPr algn="r"/>
              <a:t>‹#›</a:t>
            </a:fld>
            <a:r>
              <a:rPr lang="en-US" sz="2800" b="1" i="0" dirty="0">
                <a:latin typeface="Helvetica"/>
                <a:cs typeface="Helvetica"/>
              </a:rPr>
              <a:t>.</a:t>
            </a:r>
          </a:p>
        </p:txBody>
      </p:sp>
      <p:sp>
        <p:nvSpPr>
          <p:cNvPr id="23" name="Text Placeholder 24"/>
          <p:cNvSpPr>
            <a:spLocks noGrp="1"/>
          </p:cNvSpPr>
          <p:nvPr>
            <p:ph type="body" sz="quarter" idx="14"/>
          </p:nvPr>
        </p:nvSpPr>
        <p:spPr>
          <a:xfrm>
            <a:off x="195103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Tree>
    <p:extLst>
      <p:ext uri="{BB962C8B-B14F-4D97-AF65-F5344CB8AC3E}">
        <p14:creationId xmlns="" xmlns:p14="http://schemas.microsoft.com/office/powerpoint/2010/main" val="359422785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57200" y="1405197"/>
            <a:ext cx="8229600" cy="38891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1717788" y="158317"/>
            <a:ext cx="6729412" cy="569999"/>
          </a:xfrm>
        </p:spPr>
        <p:txBody>
          <a:bodyPr/>
          <a:lstStyle/>
          <a:p>
            <a:r>
              <a:rPr lang="en-US"/>
              <a:t>Click to edit Master title style</a:t>
            </a:r>
          </a:p>
        </p:txBody>
      </p:sp>
      <p:sp>
        <p:nvSpPr>
          <p:cNvPr id="15" name="Text Placeholder 24"/>
          <p:cNvSpPr>
            <a:spLocks noGrp="1"/>
          </p:cNvSpPr>
          <p:nvPr>
            <p:ph type="body" sz="quarter" idx="13"/>
          </p:nvPr>
        </p:nvSpPr>
        <p:spPr>
          <a:xfrm>
            <a:off x="171778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Tree>
    <p:extLst>
      <p:ext uri="{BB962C8B-B14F-4D97-AF65-F5344CB8AC3E}">
        <p14:creationId xmlns="" xmlns:p14="http://schemas.microsoft.com/office/powerpoint/2010/main" val="73064420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ands &amp; Companies">
    <p:spTree>
      <p:nvGrpSpPr>
        <p:cNvPr id="1" name=""/>
        <p:cNvGrpSpPr/>
        <p:nvPr/>
      </p:nvGrpSpPr>
      <p:grpSpPr>
        <a:xfrm>
          <a:off x="0" y="0"/>
          <a:ext cx="0" cy="0"/>
          <a:chOff x="0" y="0"/>
          <a:chExt cx="0" cy="0"/>
        </a:xfrm>
      </p:grpSpPr>
      <p:cxnSp>
        <p:nvCxnSpPr>
          <p:cNvPr id="17" name="Straight Connector 16"/>
          <p:cNvCxnSpPr>
            <a:cxnSpLocks noChangeAspect="1"/>
          </p:cNvCxnSpPr>
          <p:nvPr userDrawn="1"/>
        </p:nvCxnSpPr>
        <p:spPr>
          <a:xfrm flipV="1">
            <a:off x="7" y="4590472"/>
            <a:ext cx="611971" cy="504231"/>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cxnSpLocks noChangeAspect="1"/>
          </p:cNvCxnSpPr>
          <p:nvPr userDrawn="1"/>
        </p:nvCxnSpPr>
        <p:spPr>
          <a:xfrm flipV="1">
            <a:off x="5715390" y="8825"/>
            <a:ext cx="467970" cy="385583"/>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sp>
        <p:nvSpPr>
          <p:cNvPr id="29" name="Chart Placeholder 28"/>
          <p:cNvSpPr>
            <a:spLocks noGrp="1"/>
          </p:cNvSpPr>
          <p:nvPr>
            <p:ph type="chart" sz="quarter" idx="14"/>
          </p:nvPr>
        </p:nvSpPr>
        <p:spPr>
          <a:xfrm>
            <a:off x="123829" y="3363913"/>
            <a:ext cx="8820149" cy="1930400"/>
          </a:xfrm>
        </p:spPr>
        <p:txBody>
          <a:bodyPr/>
          <a:lstStyle/>
          <a:p>
            <a:endParaRPr lang="en-US" dirty="0"/>
          </a:p>
        </p:txBody>
      </p:sp>
      <p:sp>
        <p:nvSpPr>
          <p:cNvPr id="30" name="Chart Placeholder 28"/>
          <p:cNvSpPr>
            <a:spLocks noGrp="1"/>
          </p:cNvSpPr>
          <p:nvPr>
            <p:ph type="chart" sz="quarter" idx="15"/>
          </p:nvPr>
        </p:nvSpPr>
        <p:spPr>
          <a:xfrm>
            <a:off x="123825" y="1416460"/>
            <a:ext cx="8820150" cy="1930400"/>
          </a:xfrm>
        </p:spPr>
        <p:txBody>
          <a:bodyP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4" name="Text Placeholder 24"/>
          <p:cNvSpPr>
            <a:spLocks noGrp="1"/>
          </p:cNvSpPr>
          <p:nvPr>
            <p:ph type="body" sz="quarter" idx="13"/>
          </p:nvPr>
        </p:nvSpPr>
        <p:spPr>
          <a:xfrm>
            <a:off x="195103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
        <p:nvSpPr>
          <p:cNvPr id="18" name="TextBox 17"/>
          <p:cNvSpPr txBox="1"/>
          <p:nvPr userDrawn="1"/>
        </p:nvSpPr>
        <p:spPr>
          <a:xfrm>
            <a:off x="1291173" y="158317"/>
            <a:ext cx="751417" cy="569999"/>
          </a:xfrm>
          <a:prstGeom prst="rect">
            <a:avLst/>
          </a:prstGeom>
          <a:noFill/>
        </p:spPr>
        <p:txBody>
          <a:bodyPr wrap="none" rtlCol="0" anchor="b" anchorCtr="0">
            <a:noAutofit/>
          </a:bodyPr>
          <a:lstStyle/>
          <a:p>
            <a:pPr algn="r"/>
            <a:fld id="{52B251F4-CF61-E148-B1DC-399775170EAF}" type="slidenum">
              <a:rPr lang="en-US" sz="2800" b="1" i="0" smtClean="0">
                <a:latin typeface="Helvetica"/>
                <a:cs typeface="Helvetica"/>
              </a:rPr>
              <a:pPr algn="r"/>
              <a:t>‹#›</a:t>
            </a:fld>
            <a:r>
              <a:rPr lang="en-US" sz="2800" b="1" i="0" dirty="0">
                <a:latin typeface="Helvetica"/>
                <a:cs typeface="Helvetica"/>
              </a:rPr>
              <a:t>.</a:t>
            </a:r>
          </a:p>
        </p:txBody>
      </p:sp>
    </p:spTree>
    <p:extLst>
      <p:ext uri="{BB962C8B-B14F-4D97-AF65-F5344CB8AC3E}">
        <p14:creationId xmlns="" xmlns:p14="http://schemas.microsoft.com/office/powerpoint/2010/main" val="144809939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ctr">
              <a:defRPr sz="4000" b="1" cap="all"/>
            </a:lvl1pPr>
          </a:lstStyle>
          <a:p>
            <a:r>
              <a:rPr lang="en-US"/>
              <a:t>Click to edit Master title style</a:t>
            </a:r>
          </a:p>
        </p:txBody>
      </p:sp>
    </p:spTree>
    <p:extLst>
      <p:ext uri="{BB962C8B-B14F-4D97-AF65-F5344CB8AC3E}">
        <p14:creationId xmlns="" xmlns:p14="http://schemas.microsoft.com/office/powerpoint/2010/main" val="278063037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05196"/>
            <a:ext cx="4038600" cy="38891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05196"/>
            <a:ext cx="4038600" cy="38891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a:xfrm>
            <a:off x="1711568" y="158317"/>
            <a:ext cx="6729412" cy="569999"/>
          </a:xfrm>
        </p:spPr>
        <p:txBody>
          <a:bodyPr/>
          <a:lstStyle>
            <a:lvl1pPr algn="l">
              <a:defRPr/>
            </a:lvl1pPr>
          </a:lstStyle>
          <a:p>
            <a:r>
              <a:rPr lang="en-US" dirty="0"/>
              <a:t>Click to edit Master title style</a:t>
            </a:r>
          </a:p>
        </p:txBody>
      </p:sp>
      <p:sp>
        <p:nvSpPr>
          <p:cNvPr id="6" name="Text Placeholder 24"/>
          <p:cNvSpPr>
            <a:spLocks noGrp="1"/>
          </p:cNvSpPr>
          <p:nvPr>
            <p:ph type="body" sz="quarter" idx="13"/>
          </p:nvPr>
        </p:nvSpPr>
        <p:spPr>
          <a:xfrm>
            <a:off x="171156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Tree>
    <p:extLst>
      <p:ext uri="{BB962C8B-B14F-4D97-AF65-F5344CB8AC3E}">
        <p14:creationId xmlns="" xmlns:p14="http://schemas.microsoft.com/office/powerpoint/2010/main" val="30164260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02168"/>
            <a:ext cx="4040188" cy="533135"/>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35299"/>
            <a:ext cx="4040188" cy="33590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402168"/>
            <a:ext cx="4041775" cy="533135"/>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935299"/>
            <a:ext cx="4041775" cy="33590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1717788" y="158317"/>
            <a:ext cx="6729412" cy="569999"/>
          </a:xfrm>
        </p:spPr>
        <p:txBody>
          <a:bodyPr/>
          <a:lstStyle/>
          <a:p>
            <a:r>
              <a:rPr lang="en-US"/>
              <a:t>Click to edit Master title style</a:t>
            </a:r>
          </a:p>
        </p:txBody>
      </p:sp>
      <p:sp>
        <p:nvSpPr>
          <p:cNvPr id="8" name="Text Placeholder 24"/>
          <p:cNvSpPr>
            <a:spLocks noGrp="1"/>
          </p:cNvSpPr>
          <p:nvPr>
            <p:ph type="body" sz="quarter" idx="13"/>
          </p:nvPr>
        </p:nvSpPr>
        <p:spPr>
          <a:xfrm>
            <a:off x="171778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Tree>
    <p:extLst>
      <p:ext uri="{BB962C8B-B14F-4D97-AF65-F5344CB8AC3E}">
        <p14:creationId xmlns="" xmlns:p14="http://schemas.microsoft.com/office/powerpoint/2010/main" val="359422785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4454" y="1402168"/>
            <a:ext cx="5309298" cy="533135"/>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84454" y="1935299"/>
            <a:ext cx="5309298" cy="33590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1714678" y="158317"/>
            <a:ext cx="6729412" cy="569999"/>
          </a:xfrm>
        </p:spPr>
        <p:txBody>
          <a:bodyPr/>
          <a:lstStyle/>
          <a:p>
            <a:r>
              <a:rPr lang="en-US"/>
              <a:t>Click to edit Master title style</a:t>
            </a:r>
          </a:p>
        </p:txBody>
      </p:sp>
      <p:sp>
        <p:nvSpPr>
          <p:cNvPr id="8" name="Text Placeholder 24"/>
          <p:cNvSpPr>
            <a:spLocks noGrp="1"/>
          </p:cNvSpPr>
          <p:nvPr>
            <p:ph type="body" sz="quarter" idx="13"/>
          </p:nvPr>
        </p:nvSpPr>
        <p:spPr>
          <a:xfrm>
            <a:off x="171467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Tree>
    <p:extLst>
      <p:ext uri="{BB962C8B-B14F-4D97-AF65-F5344CB8AC3E}">
        <p14:creationId xmlns="" xmlns:p14="http://schemas.microsoft.com/office/powerpoint/2010/main" val="233269759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8" name="Straight Connector 7"/>
          <p:cNvCxnSpPr>
            <a:cxnSpLocks noChangeAspect="1"/>
          </p:cNvCxnSpPr>
          <p:nvPr userDrawn="1"/>
        </p:nvCxnSpPr>
        <p:spPr>
          <a:xfrm flipV="1">
            <a:off x="3" y="3976628"/>
            <a:ext cx="1367973" cy="1127138"/>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a:cxnSpLocks noChangeAspect="1"/>
          </p:cNvCxnSpPr>
          <p:nvPr userDrawn="1"/>
        </p:nvCxnSpPr>
        <p:spPr>
          <a:xfrm flipV="1">
            <a:off x="5715390" y="8825"/>
            <a:ext cx="467970" cy="385583"/>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4" name="Text Placeholder 24"/>
          <p:cNvSpPr>
            <a:spLocks noGrp="1"/>
          </p:cNvSpPr>
          <p:nvPr>
            <p:ph type="body" sz="quarter" idx="13"/>
          </p:nvPr>
        </p:nvSpPr>
        <p:spPr>
          <a:xfrm>
            <a:off x="195103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Tree>
    <p:extLst>
      <p:ext uri="{BB962C8B-B14F-4D97-AF65-F5344CB8AC3E}">
        <p14:creationId xmlns="" xmlns:p14="http://schemas.microsoft.com/office/powerpoint/2010/main" val="316551308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ice chart">
    <p:spTree>
      <p:nvGrpSpPr>
        <p:cNvPr id="1" name=""/>
        <p:cNvGrpSpPr/>
        <p:nvPr/>
      </p:nvGrpSpPr>
      <p:grpSpPr>
        <a:xfrm>
          <a:off x="0" y="0"/>
          <a:ext cx="0" cy="0"/>
          <a:chOff x="0" y="0"/>
          <a:chExt cx="0" cy="0"/>
        </a:xfrm>
      </p:grpSpPr>
      <p:cxnSp>
        <p:nvCxnSpPr>
          <p:cNvPr id="8" name="Straight Connector 7"/>
          <p:cNvCxnSpPr>
            <a:cxnSpLocks noChangeAspect="1"/>
          </p:cNvCxnSpPr>
          <p:nvPr userDrawn="1"/>
        </p:nvCxnSpPr>
        <p:spPr>
          <a:xfrm flipV="1">
            <a:off x="3" y="3976628"/>
            <a:ext cx="1367973" cy="1127138"/>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a:cxnSpLocks noChangeAspect="1"/>
          </p:cNvCxnSpPr>
          <p:nvPr userDrawn="1"/>
        </p:nvCxnSpPr>
        <p:spPr>
          <a:xfrm flipV="1">
            <a:off x="5715390" y="8825"/>
            <a:ext cx="467970" cy="385583"/>
          </a:xfrm>
          <a:prstGeom prst="line">
            <a:avLst/>
          </a:prstGeom>
          <a:ln w="12700" cmpd="sng">
            <a:solidFill>
              <a:srgbClr val="66CC33"/>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4"/>
          </p:nvPr>
        </p:nvSpPr>
        <p:spPr>
          <a:xfrm>
            <a:off x="1292231" y="1347060"/>
            <a:ext cx="3228975" cy="1333500"/>
          </a:xfrm>
        </p:spPr>
        <p:txBody>
          <a:bodyPr/>
          <a:lstStyle/>
          <a:p>
            <a:endParaRPr lang="en-US" dirty="0"/>
          </a:p>
        </p:txBody>
      </p:sp>
      <p:sp>
        <p:nvSpPr>
          <p:cNvPr id="23" name="Chart Placeholder 2"/>
          <p:cNvSpPr>
            <a:spLocks noGrp="1"/>
          </p:cNvSpPr>
          <p:nvPr>
            <p:ph type="chart" sz="quarter" idx="15"/>
          </p:nvPr>
        </p:nvSpPr>
        <p:spPr>
          <a:xfrm>
            <a:off x="4579016" y="1347060"/>
            <a:ext cx="3228975" cy="1333500"/>
          </a:xfrm>
        </p:spPr>
        <p:txBody>
          <a:bodyPr/>
          <a:lstStyle/>
          <a:p>
            <a:endParaRPr lang="en-US" dirty="0"/>
          </a:p>
        </p:txBody>
      </p:sp>
      <p:sp>
        <p:nvSpPr>
          <p:cNvPr id="24" name="Chart Placeholder 2"/>
          <p:cNvSpPr>
            <a:spLocks noGrp="1"/>
          </p:cNvSpPr>
          <p:nvPr>
            <p:ph type="chart" sz="quarter" idx="16"/>
          </p:nvPr>
        </p:nvSpPr>
        <p:spPr>
          <a:xfrm>
            <a:off x="1292231" y="2722893"/>
            <a:ext cx="3228975" cy="1333500"/>
          </a:xfrm>
        </p:spPr>
        <p:txBody>
          <a:bodyPr/>
          <a:lstStyle/>
          <a:p>
            <a:endParaRPr lang="en-US" dirty="0"/>
          </a:p>
        </p:txBody>
      </p:sp>
      <p:sp>
        <p:nvSpPr>
          <p:cNvPr id="25" name="Chart Placeholder 2"/>
          <p:cNvSpPr>
            <a:spLocks noGrp="1"/>
          </p:cNvSpPr>
          <p:nvPr>
            <p:ph type="chart" sz="quarter" idx="17"/>
          </p:nvPr>
        </p:nvSpPr>
        <p:spPr>
          <a:xfrm>
            <a:off x="4579016" y="2722893"/>
            <a:ext cx="3228975" cy="1333500"/>
          </a:xfrm>
        </p:spPr>
        <p:txBody>
          <a:bodyPr/>
          <a:lstStyle/>
          <a:p>
            <a:endParaRPr lang="en-US" dirty="0"/>
          </a:p>
        </p:txBody>
      </p:sp>
      <p:sp>
        <p:nvSpPr>
          <p:cNvPr id="26" name="Chart Placeholder 2"/>
          <p:cNvSpPr>
            <a:spLocks noGrp="1"/>
          </p:cNvSpPr>
          <p:nvPr>
            <p:ph type="chart" sz="quarter" idx="18"/>
          </p:nvPr>
        </p:nvSpPr>
        <p:spPr>
          <a:xfrm>
            <a:off x="1292231" y="4091120"/>
            <a:ext cx="3228975" cy="1333500"/>
          </a:xfrm>
        </p:spPr>
        <p:txBody>
          <a:bodyPr/>
          <a:lstStyle/>
          <a:p>
            <a:endParaRPr lang="en-US" dirty="0"/>
          </a:p>
        </p:txBody>
      </p:sp>
      <p:sp>
        <p:nvSpPr>
          <p:cNvPr id="27" name="Chart Placeholder 2"/>
          <p:cNvSpPr>
            <a:spLocks noGrp="1"/>
          </p:cNvSpPr>
          <p:nvPr>
            <p:ph type="chart" sz="quarter" idx="19"/>
          </p:nvPr>
        </p:nvSpPr>
        <p:spPr>
          <a:xfrm>
            <a:off x="4579016" y="4091120"/>
            <a:ext cx="3228975" cy="1333500"/>
          </a:xfrm>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17" name="Text Placeholder 24"/>
          <p:cNvSpPr>
            <a:spLocks noGrp="1"/>
          </p:cNvSpPr>
          <p:nvPr>
            <p:ph type="body" sz="quarter" idx="13"/>
          </p:nvPr>
        </p:nvSpPr>
        <p:spPr>
          <a:xfrm>
            <a:off x="1951038" y="652206"/>
            <a:ext cx="6735762" cy="299998"/>
          </a:xfrm>
          <a:ln>
            <a:noFill/>
          </a:ln>
        </p:spPr>
        <p:txBody>
          <a:bodyPr>
            <a:noAutofit/>
          </a:bodyPr>
          <a:lstStyle>
            <a:lvl1pPr marL="0" indent="0" algn="l">
              <a:buNone/>
              <a:defRPr sz="1800">
                <a:solidFill>
                  <a:srgbClr val="7F7F7F"/>
                </a:solidFill>
              </a:defRPr>
            </a:lvl1pPr>
            <a:lvl2pPr marL="457200" indent="0" algn="r">
              <a:buNone/>
              <a:defRPr sz="1600">
                <a:solidFill>
                  <a:srgbClr val="7F7F7F"/>
                </a:solidFill>
              </a:defRPr>
            </a:lvl2pPr>
            <a:lvl3pPr marL="914400" indent="0" algn="r">
              <a:buNone/>
              <a:defRPr sz="1400">
                <a:solidFill>
                  <a:srgbClr val="7F7F7F"/>
                </a:solidFill>
              </a:defRPr>
            </a:lvl3pPr>
            <a:lvl4pPr marL="1371600" indent="0" algn="r">
              <a:buNone/>
              <a:defRPr sz="1200">
                <a:solidFill>
                  <a:srgbClr val="7F7F7F"/>
                </a:solidFill>
              </a:defRPr>
            </a:lvl4pPr>
            <a:lvl5pPr marL="1828800" indent="0" algn="r">
              <a:buNone/>
              <a:defRPr sz="1200">
                <a:solidFill>
                  <a:srgbClr val="7F7F7F"/>
                </a:solidFill>
              </a:defRPr>
            </a:lvl5pPr>
          </a:lstStyle>
          <a:p>
            <a:pPr lvl="0"/>
            <a:r>
              <a:rPr lang="en-US" dirty="0"/>
              <a:t>Click to edit Master text styles</a:t>
            </a:r>
          </a:p>
        </p:txBody>
      </p:sp>
      <p:sp>
        <p:nvSpPr>
          <p:cNvPr id="20" name="TextBox 19"/>
          <p:cNvSpPr txBox="1"/>
          <p:nvPr userDrawn="1"/>
        </p:nvSpPr>
        <p:spPr>
          <a:xfrm>
            <a:off x="1291173" y="158317"/>
            <a:ext cx="751417" cy="569999"/>
          </a:xfrm>
          <a:prstGeom prst="rect">
            <a:avLst/>
          </a:prstGeom>
          <a:noFill/>
        </p:spPr>
        <p:txBody>
          <a:bodyPr wrap="none" rtlCol="0" anchor="b" anchorCtr="0">
            <a:noAutofit/>
          </a:bodyPr>
          <a:lstStyle/>
          <a:p>
            <a:pPr algn="r"/>
            <a:fld id="{52B251F4-CF61-E148-B1DC-399775170EAF}" type="slidenum">
              <a:rPr lang="en-US" sz="2800" b="1" i="0" smtClean="0">
                <a:latin typeface="Helvetica"/>
                <a:cs typeface="Helvetica"/>
              </a:rPr>
              <a:pPr algn="r"/>
              <a:t>‹#›</a:t>
            </a:fld>
            <a:r>
              <a:rPr lang="en-US" sz="2800" b="1" i="0" dirty="0">
                <a:latin typeface="Helvetica"/>
                <a:cs typeface="Helvetica"/>
              </a:rPr>
              <a:t>.</a:t>
            </a:r>
          </a:p>
        </p:txBody>
      </p:sp>
    </p:spTree>
    <p:extLst>
      <p:ext uri="{BB962C8B-B14F-4D97-AF65-F5344CB8AC3E}">
        <p14:creationId xmlns="" xmlns:p14="http://schemas.microsoft.com/office/powerpoint/2010/main" val="405983344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51038" y="158317"/>
            <a:ext cx="6729412" cy="56999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405196"/>
            <a:ext cx="8229600" cy="38891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218973"/>
            <a:ext cx="1341258" cy="1114527"/>
          </a:xfrm>
          <a:prstGeom prst="rect">
            <a:avLst/>
          </a:prstGeom>
          <a:solidFill>
            <a:srgbClr val="66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23827" y="1086561"/>
            <a:ext cx="1176461" cy="338554"/>
          </a:xfrm>
          <a:prstGeom prst="rect">
            <a:avLst/>
          </a:prstGeom>
          <a:noFill/>
        </p:spPr>
        <p:txBody>
          <a:bodyPr wrap="square" lIns="0" tIns="0" rIns="0" bIns="0" rtlCol="0" anchor="ctr">
            <a:spAutoFit/>
          </a:bodyPr>
          <a:lstStyle/>
          <a:p>
            <a:pPr algn="r"/>
            <a:r>
              <a:rPr lang="ro-RO" sz="1100" baseline="0" dirty="0">
                <a:solidFill>
                  <a:schemeClr val="bg1"/>
                </a:solidFill>
              </a:rPr>
              <a:t>Septembrie</a:t>
            </a:r>
            <a:r>
              <a:rPr lang="en-US" sz="1100" baseline="0" dirty="0">
                <a:solidFill>
                  <a:schemeClr val="bg1"/>
                </a:solidFill>
              </a:rPr>
              <a:t> </a:t>
            </a:r>
            <a:r>
              <a:rPr lang="en-US" sz="1100" dirty="0">
                <a:solidFill>
                  <a:schemeClr val="bg1"/>
                </a:solidFill>
              </a:rPr>
              <a:t>2019</a:t>
            </a:r>
          </a:p>
          <a:p>
            <a:pPr algn="ctr"/>
            <a:endParaRPr lang="en-US" sz="1100" dirty="0">
              <a:solidFill>
                <a:schemeClr val="bg1"/>
              </a:solidFill>
            </a:endParaRPr>
          </a:p>
        </p:txBody>
      </p:sp>
      <p:pic>
        <p:nvPicPr>
          <p:cNvPr id="10" name="Picture 9" descr="NSquare_White.png"/>
          <p:cNvPicPr>
            <a:picLocks noChangeAspect="1"/>
          </p:cNvPicPr>
          <p:nvPr/>
        </p:nvPicPr>
        <p:blipFill>
          <a:blip r:embed="rId13" cstate="email">
            <a:extLst>
              <a:ext uri="{28A0092B-C50C-407E-A947-70E740481C1C}">
                <a14:useLocalDpi xmlns="" xmlns:a14="http://schemas.microsoft.com/office/drawing/2010/main"/>
              </a:ext>
            </a:extLst>
          </a:blip>
          <a:stretch>
            <a:fillRect/>
          </a:stretch>
        </p:blipFill>
        <p:spPr>
          <a:xfrm>
            <a:off x="527179" y="354398"/>
            <a:ext cx="683982" cy="717431"/>
          </a:xfrm>
          <a:prstGeom prst="rect">
            <a:avLst/>
          </a:prstGeom>
        </p:spPr>
      </p:pic>
    </p:spTree>
    <p:extLst>
      <p:ext uri="{BB962C8B-B14F-4D97-AF65-F5344CB8AC3E}">
        <p14:creationId xmlns="" xmlns:p14="http://schemas.microsoft.com/office/powerpoint/2010/main" val="55251267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65" r:id="rId7"/>
    <p:sldLayoutId id="2147483654" r:id="rId8"/>
    <p:sldLayoutId id="2147483660" r:id="rId9"/>
    <p:sldLayoutId id="2147483655" r:id="rId10"/>
    <p:sldLayoutId id="2147483664" r:id="rId11"/>
  </p:sldLayoutIdLst>
  <p:transition spd="slow">
    <p:wipe/>
  </p:transition>
  <p:txStyles>
    <p:titleStyle>
      <a:lvl1pPr algn="l" defTabSz="457200" rtl="0" eaLnBrk="1" latinLnBrk="0" hangingPunct="1">
        <a:spcBef>
          <a:spcPct val="0"/>
        </a:spcBef>
        <a:buNone/>
        <a:defRPr sz="2800" b="1" kern="1200" baseline="0">
          <a:solidFill>
            <a:srgbClr val="66CC33"/>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mailto:office@novelresearch.ro" TargetMode="External"/><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5.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6264" y="1016000"/>
            <a:ext cx="6417937" cy="2365375"/>
          </a:xfrm>
        </p:spPr>
        <p:txBody>
          <a:bodyPr>
            <a:noAutofit/>
          </a:bodyPr>
          <a:lstStyle/>
          <a:p>
            <a:r>
              <a:rPr lang="en-US" sz="3200" dirty="0" err="1"/>
              <a:t>Mediul</a:t>
            </a:r>
            <a:r>
              <a:rPr lang="en-US" sz="3200" dirty="0"/>
              <a:t> antreprenorial in Rom</a:t>
            </a:r>
            <a:r>
              <a:rPr lang="ro-RO" sz="3200" dirty="0"/>
              <a:t>â</a:t>
            </a:r>
            <a:r>
              <a:rPr lang="en-US" sz="3200" dirty="0" err="1"/>
              <a:t>nia</a:t>
            </a:r>
            <a:endParaRPr lang="en-US" sz="3200" dirty="0">
              <a:solidFill>
                <a:schemeClr val="tx1">
                  <a:lumMod val="65000"/>
                  <a:lumOff val="35000"/>
                </a:schemeClr>
              </a:solidFill>
            </a:endParaRPr>
          </a:p>
        </p:txBody>
      </p:sp>
      <p:sp>
        <p:nvSpPr>
          <p:cNvPr id="3" name="Subtitle 2"/>
          <p:cNvSpPr>
            <a:spLocks noGrp="1"/>
          </p:cNvSpPr>
          <p:nvPr>
            <p:ph type="subTitle" idx="1"/>
          </p:nvPr>
        </p:nvSpPr>
        <p:spPr>
          <a:xfrm>
            <a:off x="1806265" y="3398960"/>
            <a:ext cx="6417936" cy="1460500"/>
          </a:xfrm>
        </p:spPr>
        <p:txBody>
          <a:bodyPr/>
          <a:lstStyle/>
          <a:p>
            <a:pPr algn="r"/>
            <a:r>
              <a:rPr lang="ro-RO" b="1" dirty="0" smtClean="0"/>
              <a:t>Studiu comandat de CONAF şi FPPG , </a:t>
            </a:r>
          </a:p>
          <a:p>
            <a:pPr algn="r"/>
            <a:r>
              <a:rPr lang="en-US" b="1" dirty="0" err="1" smtClean="0"/>
              <a:t>Septembrie</a:t>
            </a:r>
            <a:r>
              <a:rPr lang="en-US" b="1" dirty="0" smtClean="0"/>
              <a:t> </a:t>
            </a:r>
            <a:r>
              <a:rPr lang="en-US" b="1" dirty="0"/>
              <a:t>2019</a:t>
            </a:r>
            <a:endParaRPr lang="ro-RO" b="1" dirty="0"/>
          </a:p>
        </p:txBody>
      </p:sp>
      <p:sp>
        <p:nvSpPr>
          <p:cNvPr id="4" name="TextBox 3"/>
          <p:cNvSpPr txBox="1"/>
          <p:nvPr/>
        </p:nvSpPr>
        <p:spPr>
          <a:xfrm>
            <a:off x="8955792" y="5466759"/>
            <a:ext cx="184731" cy="369332"/>
          </a:xfrm>
          <a:prstGeom prst="rect">
            <a:avLst/>
          </a:prstGeom>
          <a:noFill/>
        </p:spPr>
        <p:txBody>
          <a:bodyPr wrap="none" rtlCol="0">
            <a:spAutoFit/>
          </a:bodyPr>
          <a:lstStyle/>
          <a:p>
            <a:endParaRPr lang="en-US" dirty="0"/>
          </a:p>
        </p:txBody>
      </p:sp>
    </p:spTree>
    <p:extLst>
      <p:ext uri="{BB962C8B-B14F-4D97-AF65-F5344CB8AC3E}">
        <p14:creationId xmlns="" xmlns:p14="http://schemas.microsoft.com/office/powerpoint/2010/main" val="151856220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CEB84C7-78C5-44B4-8127-371BB59BE940}"/>
              </a:ext>
            </a:extLst>
          </p:cNvPr>
          <p:cNvSpPr>
            <a:spLocks noGrp="1"/>
          </p:cNvSpPr>
          <p:nvPr>
            <p:ph type="title"/>
          </p:nvPr>
        </p:nvSpPr>
        <p:spPr/>
        <p:txBody>
          <a:bodyPr/>
          <a:lstStyle/>
          <a:p>
            <a:r>
              <a:rPr lang="ro-RO" dirty="0"/>
              <a:t>Motivația activității </a:t>
            </a:r>
            <a:r>
              <a:rPr lang="en-US" dirty="0" err="1"/>
              <a:t>antreprenoriale</a:t>
            </a:r>
            <a:endParaRPr lang="en-US" dirty="0"/>
          </a:p>
        </p:txBody>
      </p:sp>
      <p:graphicFrame>
        <p:nvGraphicFramePr>
          <p:cNvPr id="6" name="Content Placeholder 5">
            <a:extLst>
              <a:ext uri="{FF2B5EF4-FFF2-40B4-BE49-F238E27FC236}">
                <a16:creationId xmlns="" xmlns:a16="http://schemas.microsoft.com/office/drawing/2014/main" id="{C6B02132-E116-4A29-95C5-9CC65885E744}"/>
              </a:ext>
            </a:extLst>
          </p:cNvPr>
          <p:cNvGraphicFramePr>
            <a:graphicFrameLocks/>
          </p:cNvGraphicFramePr>
          <p:nvPr>
            <p:extLst>
              <p:ext uri="{D42A27DB-BD31-4B8C-83A1-F6EECF244321}">
                <p14:modId xmlns="" xmlns:p14="http://schemas.microsoft.com/office/powerpoint/2010/main" val="1066727393"/>
              </p:ext>
            </p:extLst>
          </p:nvPr>
        </p:nvGraphicFramePr>
        <p:xfrm>
          <a:off x="4704855" y="981512"/>
          <a:ext cx="4438037" cy="4781550"/>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le 7">
            <a:extLst>
              <a:ext uri="{FF2B5EF4-FFF2-40B4-BE49-F238E27FC236}">
                <a16:creationId xmlns="" xmlns:a16="http://schemas.microsoft.com/office/drawing/2014/main" id="{F76CD223-18E2-4B5A-915A-B76D2AA8B728}"/>
              </a:ext>
            </a:extLst>
          </p:cNvPr>
          <p:cNvSpPr/>
          <p:nvPr/>
        </p:nvSpPr>
        <p:spPr>
          <a:xfrm>
            <a:off x="164123" y="1396119"/>
            <a:ext cx="4190808" cy="817106"/>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DEZVOLTARE PROFESIONALA</a:t>
            </a:r>
            <a:endParaRPr lang="en-US" sz="1000" b="1" dirty="0">
              <a:solidFill>
                <a:schemeClr val="accent6">
                  <a:lumMod val="75000"/>
                </a:schemeClr>
              </a:solidFill>
              <a:latin typeface="Gill Sans Light"/>
              <a:cs typeface="Gill Sans Light"/>
            </a:endParaRPr>
          </a:p>
        </p:txBody>
      </p:sp>
      <p:graphicFrame>
        <p:nvGraphicFramePr>
          <p:cNvPr id="2" name="Table 1">
            <a:extLst>
              <a:ext uri="{FF2B5EF4-FFF2-40B4-BE49-F238E27FC236}">
                <a16:creationId xmlns="" xmlns:a16="http://schemas.microsoft.com/office/drawing/2014/main" id="{F9BB697D-BDEA-4FBE-90F9-167B3C09C33D}"/>
              </a:ext>
            </a:extLst>
          </p:cNvPr>
          <p:cNvGraphicFramePr>
            <a:graphicFrameLocks noGrp="1"/>
          </p:cNvGraphicFramePr>
          <p:nvPr>
            <p:extLst>
              <p:ext uri="{D42A27DB-BD31-4B8C-83A1-F6EECF244321}">
                <p14:modId xmlns="" xmlns:p14="http://schemas.microsoft.com/office/powerpoint/2010/main" val="4260140499"/>
              </p:ext>
            </p:extLst>
          </p:nvPr>
        </p:nvGraphicFramePr>
        <p:xfrm>
          <a:off x="223603" y="1625781"/>
          <a:ext cx="3881730" cy="587444"/>
        </p:xfrm>
        <a:graphic>
          <a:graphicData uri="http://schemas.openxmlformats.org/drawingml/2006/table">
            <a:tbl>
              <a:tblPr>
                <a:tableStyleId>{5C22544A-7EE6-4342-B048-85BDC9FD1C3A}</a:tableStyleId>
              </a:tblPr>
              <a:tblGrid>
                <a:gridCol w="3881730">
                  <a:extLst>
                    <a:ext uri="{9D8B030D-6E8A-4147-A177-3AD203B41FA5}">
                      <a16:colId xmlns="" xmlns:a16="http://schemas.microsoft.com/office/drawing/2014/main" val="4109525463"/>
                    </a:ext>
                  </a:extLst>
                </a:gridCol>
              </a:tblGrid>
              <a:tr h="146861">
                <a:tc>
                  <a:txBody>
                    <a:bodyPr/>
                    <a:lstStyle/>
                    <a:p>
                      <a:pPr marL="171450" indent="-171450" algn="l" fontAlgn="t">
                        <a:buFont typeface="Arial" panose="020B0604020202020204" pitchFamily="34" charset="0"/>
                        <a:buChar char="•"/>
                      </a:pPr>
                      <a:r>
                        <a:rPr lang="it-IT" sz="900" u="none" strike="noStrike" dirty="0">
                          <a:effectLst/>
                        </a:rPr>
                        <a:t>Expunere profesional</a:t>
                      </a:r>
                      <a:r>
                        <a:rPr lang="ro-RO" sz="900" u="none" strike="noStrike" dirty="0">
                          <a:effectLst/>
                        </a:rPr>
                        <a:t>ă</a:t>
                      </a:r>
                      <a:r>
                        <a:rPr lang="it-IT" sz="900" u="none" strike="noStrike" dirty="0">
                          <a:effectLst/>
                        </a:rPr>
                        <a:t> mai mare</a:t>
                      </a:r>
                      <a:endParaRPr lang="it-IT"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406342832"/>
                  </a:ext>
                </a:extLst>
              </a:tr>
              <a:tr h="146861">
                <a:tc>
                  <a:txBody>
                    <a:bodyPr/>
                    <a:lstStyle/>
                    <a:p>
                      <a:pPr marL="171450" indent="-171450" algn="l" fontAlgn="t">
                        <a:buFont typeface="Arial" panose="020B0604020202020204" pitchFamily="34" charset="0"/>
                        <a:buChar char="•"/>
                      </a:pPr>
                      <a:r>
                        <a:rPr lang="en-US" sz="900" u="none" strike="noStrike" dirty="0">
                          <a:effectLst/>
                        </a:rPr>
                        <a:t>Experien</a:t>
                      </a:r>
                      <a:r>
                        <a:rPr lang="ro-RO" sz="900" u="none" strike="noStrike" dirty="0">
                          <a:effectLst/>
                        </a:rPr>
                        <a:t>ț</a:t>
                      </a:r>
                      <a:r>
                        <a:rPr lang="en-US" sz="900" u="none" strike="noStrike" dirty="0">
                          <a:effectLst/>
                        </a:rPr>
                        <a:t>a </a:t>
                      </a:r>
                      <a:r>
                        <a:rPr lang="en-US" sz="900" u="none" strike="noStrike" dirty="0" err="1">
                          <a:effectLst/>
                        </a:rPr>
                        <a:t>anterioar</a:t>
                      </a:r>
                      <a:r>
                        <a:rPr lang="ro-RO" sz="900" u="none" strike="noStrike" dirty="0">
                          <a:effectLst/>
                        </a:rPr>
                        <a:t>ă</a:t>
                      </a:r>
                      <a:r>
                        <a:rPr lang="en-US" sz="900" u="none" strike="noStrike" dirty="0">
                          <a:effectLst/>
                        </a:rPr>
                        <a:t> </a:t>
                      </a:r>
                      <a:r>
                        <a:rPr lang="ro-RO" sz="900" u="none" strike="noStrike" dirty="0">
                          <a:effectLst/>
                        </a:rPr>
                        <a:t>î</a:t>
                      </a:r>
                      <a:r>
                        <a:rPr lang="en-US" sz="900" u="none" strike="noStrike" dirty="0">
                          <a:effectLst/>
                        </a:rPr>
                        <a:t>n </a:t>
                      </a:r>
                      <a:r>
                        <a:rPr lang="en-US" sz="900" u="none" strike="noStrike" dirty="0" err="1">
                          <a:effectLst/>
                        </a:rPr>
                        <a:t>acest</a:t>
                      </a:r>
                      <a:r>
                        <a:rPr lang="en-US" sz="900" u="none" strike="noStrike" dirty="0">
                          <a:effectLst/>
                        </a:rPr>
                        <a:t> tip de </a:t>
                      </a:r>
                      <a:r>
                        <a:rPr lang="en-US" sz="900" u="none" strike="noStrike" dirty="0" err="1">
                          <a:effectLst/>
                        </a:rPr>
                        <a:t>activitate</a:t>
                      </a:r>
                      <a:endParaRPr lang="en-US"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853711060"/>
                  </a:ext>
                </a:extLst>
              </a:tr>
              <a:tr h="146861">
                <a:tc>
                  <a:txBody>
                    <a:bodyPr/>
                    <a:lstStyle/>
                    <a:p>
                      <a:pPr marL="171450" indent="-171450" algn="l" fontAlgn="t">
                        <a:buFont typeface="Arial" panose="020B0604020202020204" pitchFamily="34" charset="0"/>
                        <a:buChar char="•"/>
                      </a:pPr>
                      <a:r>
                        <a:rPr lang="ro-RO" sz="900" u="none" strike="noStrike" dirty="0">
                          <a:effectLst/>
                        </a:rPr>
                        <a:t>Obținerea</a:t>
                      </a:r>
                      <a:r>
                        <a:rPr lang="en-US" sz="900" u="none" strike="noStrike" dirty="0">
                          <a:effectLst/>
                        </a:rPr>
                        <a:t> </a:t>
                      </a:r>
                      <a:r>
                        <a:rPr lang="en-US" sz="900" u="none" strike="noStrike" dirty="0" err="1">
                          <a:effectLst/>
                        </a:rPr>
                        <a:t>prestigiu</a:t>
                      </a:r>
                      <a:r>
                        <a:rPr lang="ro-RO" sz="900" u="none" strike="noStrike" dirty="0">
                          <a:effectLst/>
                        </a:rPr>
                        <a:t>lui</a:t>
                      </a:r>
                      <a:r>
                        <a:rPr lang="en-US" sz="900" u="none" strike="noStrike" dirty="0">
                          <a:effectLst/>
                        </a:rPr>
                        <a:t> social</a:t>
                      </a:r>
                      <a:endParaRPr lang="en-US"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285402391"/>
                  </a:ext>
                </a:extLst>
              </a:tr>
              <a:tr h="146861">
                <a:tc>
                  <a:txBody>
                    <a:bodyPr/>
                    <a:lstStyle/>
                    <a:p>
                      <a:pPr marL="171450" indent="-171450" algn="l" fontAlgn="t">
                        <a:buFont typeface="Arial" panose="020B0604020202020204" pitchFamily="34" charset="0"/>
                        <a:buChar char="•"/>
                      </a:pPr>
                      <a:r>
                        <a:rPr lang="en-US" sz="900" u="none" strike="noStrike" dirty="0" err="1">
                          <a:effectLst/>
                        </a:rPr>
                        <a:t>Dezvoltarea</a:t>
                      </a:r>
                      <a:r>
                        <a:rPr lang="en-US" sz="900" u="none" strike="noStrike" dirty="0">
                          <a:effectLst/>
                        </a:rPr>
                        <a:t> </a:t>
                      </a:r>
                      <a:r>
                        <a:rPr lang="en-US" sz="900" u="none" strike="noStrike" dirty="0" err="1">
                          <a:effectLst/>
                        </a:rPr>
                        <a:t>carierei</a:t>
                      </a:r>
                      <a:endParaRPr lang="en-US"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86490148"/>
                  </a:ext>
                </a:extLst>
              </a:tr>
            </a:tbl>
          </a:graphicData>
        </a:graphic>
      </p:graphicFrame>
      <p:graphicFrame>
        <p:nvGraphicFramePr>
          <p:cNvPr id="3" name="Table 2">
            <a:extLst>
              <a:ext uri="{FF2B5EF4-FFF2-40B4-BE49-F238E27FC236}">
                <a16:creationId xmlns="" xmlns:a16="http://schemas.microsoft.com/office/drawing/2014/main" id="{CA6B29D2-9B42-48DD-8D14-01DF303300C0}"/>
              </a:ext>
            </a:extLst>
          </p:cNvPr>
          <p:cNvGraphicFramePr>
            <a:graphicFrameLocks noGrp="1"/>
          </p:cNvGraphicFramePr>
          <p:nvPr>
            <p:extLst>
              <p:ext uri="{D42A27DB-BD31-4B8C-83A1-F6EECF244321}">
                <p14:modId xmlns="" xmlns:p14="http://schemas.microsoft.com/office/powerpoint/2010/main" val="811971648"/>
              </p:ext>
            </p:extLst>
          </p:nvPr>
        </p:nvGraphicFramePr>
        <p:xfrm>
          <a:off x="203646" y="2474788"/>
          <a:ext cx="4021387" cy="289560"/>
        </p:xfrm>
        <a:graphic>
          <a:graphicData uri="http://schemas.openxmlformats.org/drawingml/2006/table">
            <a:tbl>
              <a:tblPr>
                <a:tableStyleId>{5C22544A-7EE6-4342-B048-85BDC9FD1C3A}</a:tableStyleId>
              </a:tblPr>
              <a:tblGrid>
                <a:gridCol w="4021387">
                  <a:extLst>
                    <a:ext uri="{9D8B030D-6E8A-4147-A177-3AD203B41FA5}">
                      <a16:colId xmlns="" xmlns:a16="http://schemas.microsoft.com/office/drawing/2014/main" val="180651234"/>
                    </a:ext>
                  </a:extLst>
                </a:gridCol>
              </a:tblGrid>
              <a:tr h="134619">
                <a:tc>
                  <a:txBody>
                    <a:bodyPr/>
                    <a:lstStyle/>
                    <a:p>
                      <a:pPr marL="171450" indent="-171450" algn="l" defTabSz="457200" rtl="0" eaLnBrk="1" fontAlgn="t" latinLnBrk="0" hangingPunct="1">
                        <a:buClr>
                          <a:srgbClr val="000000"/>
                        </a:buClr>
                        <a:buSzPts val="900"/>
                        <a:buFont typeface="Arial" panose="020B0604020202020204" pitchFamily="34" charset="0"/>
                        <a:buChar char="•"/>
                      </a:pPr>
                      <a:r>
                        <a:rPr lang="pt-BR" sz="900" u="none" strike="noStrike" kern="1200" dirty="0">
                          <a:solidFill>
                            <a:schemeClr val="dk1"/>
                          </a:solidFill>
                          <a:effectLst/>
                          <a:latin typeface="+mn-lt"/>
                          <a:ea typeface="+mn-ea"/>
                          <a:cs typeface="+mn-cs"/>
                        </a:rPr>
                        <a:t>Pentru a pune în practică propria idee de afacere</a:t>
                      </a:r>
                    </a:p>
                  </a:txBody>
                  <a:tcPr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117575789"/>
                  </a:ext>
                </a:extLst>
              </a:tr>
              <a:tr h="134619">
                <a:tc>
                  <a:txBody>
                    <a:bodyPr/>
                    <a:lstStyle/>
                    <a:p>
                      <a:pPr marL="171450" indent="-171450" algn="l" defTabSz="457200" rtl="0" eaLnBrk="1" fontAlgn="t" latinLnBrk="0" hangingPunct="1">
                        <a:buClr>
                          <a:srgbClr val="000000"/>
                        </a:buClr>
                        <a:buSzPts val="900"/>
                        <a:buFont typeface="Arial" panose="020B0604020202020204" pitchFamily="34" charset="0"/>
                        <a:buChar char="•"/>
                      </a:pPr>
                      <a:r>
                        <a:rPr lang="it-IT" sz="900" u="none" strike="noStrike" kern="1200" dirty="0">
                          <a:solidFill>
                            <a:schemeClr val="dk1"/>
                          </a:solidFill>
                          <a:effectLst/>
                          <a:latin typeface="+mn-lt"/>
                          <a:ea typeface="+mn-ea"/>
                          <a:cs typeface="+mn-cs"/>
                        </a:rPr>
                        <a:t>Pentru a investi banii/ economiile într-o afacere</a:t>
                      </a:r>
                    </a:p>
                  </a:txBody>
                  <a:tcPr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98158883"/>
                  </a:ext>
                </a:extLst>
              </a:tr>
            </a:tbl>
          </a:graphicData>
        </a:graphic>
      </p:graphicFrame>
      <p:sp>
        <p:nvSpPr>
          <p:cNvPr id="8" name="Rounded Rectangle 7">
            <a:extLst>
              <a:ext uri="{FF2B5EF4-FFF2-40B4-BE49-F238E27FC236}">
                <a16:creationId xmlns="" xmlns:a16="http://schemas.microsoft.com/office/drawing/2014/main" id="{C1A71B14-C37F-4372-8EAD-9B8C03C88D11}"/>
              </a:ext>
            </a:extLst>
          </p:cNvPr>
          <p:cNvSpPr/>
          <p:nvPr/>
        </p:nvSpPr>
        <p:spPr>
          <a:xfrm>
            <a:off x="159143" y="2239801"/>
            <a:ext cx="4190808" cy="522000"/>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INVESTIȚIE ÎN PROPRIA AFACERE</a:t>
            </a:r>
            <a:endParaRPr lang="en-US" sz="1000" b="1" dirty="0">
              <a:solidFill>
                <a:schemeClr val="accent6">
                  <a:lumMod val="75000"/>
                </a:schemeClr>
              </a:solidFill>
              <a:latin typeface="Gill Sans Light"/>
              <a:cs typeface="Gill Sans Light"/>
            </a:endParaRPr>
          </a:p>
        </p:txBody>
      </p:sp>
      <p:graphicFrame>
        <p:nvGraphicFramePr>
          <p:cNvPr id="9" name="Table 8">
            <a:extLst>
              <a:ext uri="{FF2B5EF4-FFF2-40B4-BE49-F238E27FC236}">
                <a16:creationId xmlns="" xmlns:a16="http://schemas.microsoft.com/office/drawing/2014/main" id="{639B9476-E320-4DA4-8D05-BC93F569223F}"/>
              </a:ext>
            </a:extLst>
          </p:cNvPr>
          <p:cNvGraphicFramePr>
            <a:graphicFrameLocks noGrp="1"/>
          </p:cNvGraphicFramePr>
          <p:nvPr>
            <p:extLst>
              <p:ext uri="{D42A27DB-BD31-4B8C-83A1-F6EECF244321}">
                <p14:modId xmlns="" xmlns:p14="http://schemas.microsoft.com/office/powerpoint/2010/main" val="1747082292"/>
              </p:ext>
            </p:extLst>
          </p:nvPr>
        </p:nvGraphicFramePr>
        <p:xfrm>
          <a:off x="239233" y="3043966"/>
          <a:ext cx="3939848" cy="289560"/>
        </p:xfrm>
        <a:graphic>
          <a:graphicData uri="http://schemas.openxmlformats.org/drawingml/2006/table">
            <a:tbl>
              <a:tblPr>
                <a:tableStyleId>{5C22544A-7EE6-4342-B048-85BDC9FD1C3A}</a:tableStyleId>
              </a:tblPr>
              <a:tblGrid>
                <a:gridCol w="3939848">
                  <a:extLst>
                    <a:ext uri="{9D8B030D-6E8A-4147-A177-3AD203B41FA5}">
                      <a16:colId xmlns="" xmlns:a16="http://schemas.microsoft.com/office/drawing/2014/main" val="3231005438"/>
                    </a:ext>
                  </a:extLst>
                </a:gridCol>
              </a:tblGrid>
              <a:tr h="110484">
                <a:tc>
                  <a:txBody>
                    <a:bodyPr/>
                    <a:lstStyle/>
                    <a:p>
                      <a:pPr marL="171450" indent="-171450" algn="l" fontAlgn="t">
                        <a:buFont typeface="Arial" panose="020B0604020202020204" pitchFamily="34" charset="0"/>
                        <a:buChar char="•"/>
                      </a:pPr>
                      <a:r>
                        <a:rPr lang="pt-BR" sz="900" u="none" strike="noStrike" dirty="0">
                          <a:effectLst/>
                        </a:rPr>
                        <a:t> </a:t>
                      </a:r>
                      <a:r>
                        <a:rPr lang="ro-RO" sz="900" u="none" strike="noStrike" dirty="0">
                          <a:effectLst/>
                        </a:rPr>
                        <a:t>Frustrare</a:t>
                      </a:r>
                      <a:r>
                        <a:rPr lang="pt-BR" sz="900" u="none" strike="noStrike" dirty="0">
                          <a:effectLst/>
                        </a:rPr>
                        <a:t> la locul de munc</a:t>
                      </a:r>
                      <a:r>
                        <a:rPr lang="ro-RO" sz="900" u="none" strike="noStrike" dirty="0">
                          <a:effectLst/>
                        </a:rPr>
                        <a:t>ă</a:t>
                      </a:r>
                      <a:endParaRPr lang="pt-BR"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995851862"/>
                  </a:ext>
                </a:extLst>
              </a:tr>
              <a:tr h="110484">
                <a:tc>
                  <a:txBody>
                    <a:bodyPr/>
                    <a:lstStyle/>
                    <a:p>
                      <a:pPr marL="171450" indent="-171450" algn="l" fontAlgn="t">
                        <a:buFont typeface="Arial" panose="020B0604020202020204" pitchFamily="34" charset="0"/>
                        <a:buChar char="•"/>
                      </a:pPr>
                      <a:r>
                        <a:rPr lang="en-US" sz="900" u="none" strike="noStrike" dirty="0">
                          <a:effectLst/>
                        </a:rPr>
                        <a:t> </a:t>
                      </a:r>
                      <a:r>
                        <a:rPr lang="en-US" sz="900" u="none" strike="noStrike" dirty="0" err="1">
                          <a:effectLst/>
                        </a:rPr>
                        <a:t>Teama</a:t>
                      </a:r>
                      <a:r>
                        <a:rPr lang="en-US" sz="900" u="none" strike="noStrike" dirty="0">
                          <a:effectLst/>
                        </a:rPr>
                        <a:t> de </a:t>
                      </a:r>
                      <a:r>
                        <a:rPr lang="en-US" sz="900" u="none" strike="noStrike" dirty="0" err="1">
                          <a:effectLst/>
                        </a:rPr>
                        <a:t>pierde</a:t>
                      </a:r>
                      <a:r>
                        <a:rPr lang="ro-RO" sz="900" u="none" strike="noStrike" dirty="0">
                          <a:effectLst/>
                        </a:rPr>
                        <a:t>re a</a:t>
                      </a:r>
                      <a:r>
                        <a:rPr lang="en-US" sz="900" u="none" strike="noStrike" dirty="0">
                          <a:effectLst/>
                        </a:rPr>
                        <a:t> </a:t>
                      </a:r>
                      <a:r>
                        <a:rPr lang="en-US" sz="900" u="none" strike="noStrike" dirty="0" err="1">
                          <a:effectLst/>
                        </a:rPr>
                        <a:t>locul</a:t>
                      </a:r>
                      <a:r>
                        <a:rPr lang="ro-RO" sz="900" u="none" strike="noStrike" dirty="0">
                          <a:effectLst/>
                        </a:rPr>
                        <a:t>ui</a:t>
                      </a:r>
                      <a:r>
                        <a:rPr lang="en-US" sz="900" u="none" strike="noStrike" dirty="0">
                          <a:effectLst/>
                        </a:rPr>
                        <a:t> de </a:t>
                      </a:r>
                      <a:r>
                        <a:rPr lang="en-US" sz="900" u="none" strike="noStrike" dirty="0" err="1">
                          <a:effectLst/>
                        </a:rPr>
                        <a:t>munc</a:t>
                      </a:r>
                      <a:r>
                        <a:rPr lang="ro-RO" sz="900" u="none" strike="noStrike" dirty="0">
                          <a:effectLst/>
                        </a:rPr>
                        <a:t>ă</a:t>
                      </a:r>
                      <a:endParaRPr lang="en-US"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198366598"/>
                  </a:ext>
                </a:extLst>
              </a:tr>
            </a:tbl>
          </a:graphicData>
        </a:graphic>
      </p:graphicFrame>
      <p:sp>
        <p:nvSpPr>
          <p:cNvPr id="10" name="Rounded Rectangle 7">
            <a:extLst>
              <a:ext uri="{FF2B5EF4-FFF2-40B4-BE49-F238E27FC236}">
                <a16:creationId xmlns="" xmlns:a16="http://schemas.microsoft.com/office/drawing/2014/main" id="{48DE0F1D-7F26-43FB-9872-3240F47B69E1}"/>
              </a:ext>
            </a:extLst>
          </p:cNvPr>
          <p:cNvSpPr/>
          <p:nvPr/>
        </p:nvSpPr>
        <p:spPr>
          <a:xfrm>
            <a:off x="166508" y="2812626"/>
            <a:ext cx="4190808" cy="522000"/>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NEMULȚUMIRE LA LOCUL DE MUNCĂ</a:t>
            </a:r>
            <a:endParaRPr lang="en-US" sz="1000" b="1" dirty="0">
              <a:solidFill>
                <a:schemeClr val="accent6">
                  <a:lumMod val="75000"/>
                </a:schemeClr>
              </a:solidFill>
              <a:latin typeface="Gill Sans Light"/>
              <a:cs typeface="Gill Sans Light"/>
            </a:endParaRPr>
          </a:p>
        </p:txBody>
      </p:sp>
      <p:graphicFrame>
        <p:nvGraphicFramePr>
          <p:cNvPr id="11" name="Table 10">
            <a:extLst>
              <a:ext uri="{FF2B5EF4-FFF2-40B4-BE49-F238E27FC236}">
                <a16:creationId xmlns="" xmlns:a16="http://schemas.microsoft.com/office/drawing/2014/main" id="{7CA962C6-C9CF-474B-9FEF-848A18C73FE9}"/>
              </a:ext>
            </a:extLst>
          </p:cNvPr>
          <p:cNvGraphicFramePr>
            <a:graphicFrameLocks noGrp="1"/>
          </p:cNvGraphicFramePr>
          <p:nvPr>
            <p:extLst>
              <p:ext uri="{D42A27DB-BD31-4B8C-83A1-F6EECF244321}">
                <p14:modId xmlns="" xmlns:p14="http://schemas.microsoft.com/office/powerpoint/2010/main" val="62572806"/>
              </p:ext>
            </p:extLst>
          </p:nvPr>
        </p:nvGraphicFramePr>
        <p:xfrm>
          <a:off x="223601" y="3625411"/>
          <a:ext cx="4075906" cy="290110"/>
        </p:xfrm>
        <a:graphic>
          <a:graphicData uri="http://schemas.openxmlformats.org/drawingml/2006/table">
            <a:tbl>
              <a:tblPr>
                <a:tableStyleId>{5C22544A-7EE6-4342-B048-85BDC9FD1C3A}</a:tableStyleId>
              </a:tblPr>
              <a:tblGrid>
                <a:gridCol w="4075906">
                  <a:extLst>
                    <a:ext uri="{9D8B030D-6E8A-4147-A177-3AD203B41FA5}">
                      <a16:colId xmlns="" xmlns:a16="http://schemas.microsoft.com/office/drawing/2014/main" val="1053919546"/>
                    </a:ext>
                  </a:extLst>
                </a:gridCol>
              </a:tblGrid>
              <a:tr h="145055">
                <a:tc>
                  <a:txBody>
                    <a:bodyPr/>
                    <a:lstStyle/>
                    <a:p>
                      <a:pPr marL="171450" indent="-171450" algn="l" fontAlgn="t">
                        <a:buFont typeface="Arial" panose="020B0604020202020204" pitchFamily="34" charset="0"/>
                        <a:buChar char="•"/>
                      </a:pPr>
                      <a:r>
                        <a:rPr lang="it-IT" sz="900" u="none" strike="noStrike" dirty="0">
                          <a:effectLst/>
                        </a:rPr>
                        <a:t> </a:t>
                      </a:r>
                      <a:r>
                        <a:rPr lang="ro-RO" sz="900" u="none" strike="noStrike" dirty="0">
                          <a:effectLst/>
                        </a:rPr>
                        <a:t>F</a:t>
                      </a:r>
                      <a:r>
                        <a:rPr lang="it-IT" sz="900" u="none" strike="noStrike" dirty="0">
                          <a:effectLst/>
                        </a:rPr>
                        <a:t>ructifica</a:t>
                      </a:r>
                      <a:r>
                        <a:rPr lang="ro-RO" sz="900" u="none" strike="noStrike" dirty="0">
                          <a:effectLst/>
                        </a:rPr>
                        <a:t>rea</a:t>
                      </a:r>
                      <a:r>
                        <a:rPr lang="it-IT" sz="900" u="none" strike="noStrike" dirty="0">
                          <a:effectLst/>
                        </a:rPr>
                        <a:t> cuno</a:t>
                      </a:r>
                      <a:r>
                        <a:rPr lang="ro-RO" sz="900" u="none" strike="noStrike" dirty="0">
                          <a:effectLst/>
                        </a:rPr>
                        <a:t>ș</a:t>
                      </a:r>
                      <a:r>
                        <a:rPr lang="it-IT" sz="900" u="none" strike="noStrike" dirty="0">
                          <a:effectLst/>
                        </a:rPr>
                        <a:t>tin</a:t>
                      </a:r>
                      <a:r>
                        <a:rPr lang="ro-RO" sz="900" u="none" strike="noStrike" dirty="0">
                          <a:effectLst/>
                        </a:rPr>
                        <a:t>ț</a:t>
                      </a:r>
                      <a:r>
                        <a:rPr lang="it-IT" sz="900" u="none" strike="noStrike" dirty="0">
                          <a:effectLst/>
                        </a:rPr>
                        <a:t>el</a:t>
                      </a:r>
                      <a:r>
                        <a:rPr lang="ro-RO" sz="900" u="none" strike="noStrike" dirty="0">
                          <a:effectLst/>
                        </a:rPr>
                        <a:t>or</a:t>
                      </a:r>
                      <a:r>
                        <a:rPr lang="it-IT" sz="900" u="none" strike="noStrike" dirty="0">
                          <a:effectLst/>
                        </a:rPr>
                        <a:t> </a:t>
                      </a:r>
                      <a:r>
                        <a:rPr lang="ro-RO" sz="900" u="none" strike="noStrike" dirty="0">
                          <a:effectLst/>
                        </a:rPr>
                        <a:t>ș</a:t>
                      </a:r>
                      <a:r>
                        <a:rPr lang="it-IT" sz="900" u="none" strike="noStrike" dirty="0">
                          <a:effectLst/>
                        </a:rPr>
                        <a:t>i abilit</a:t>
                      </a:r>
                      <a:r>
                        <a:rPr lang="ro-RO" sz="900" u="none" strike="noStrike" dirty="0" err="1">
                          <a:effectLst/>
                        </a:rPr>
                        <a:t>ăț</a:t>
                      </a:r>
                      <a:r>
                        <a:rPr lang="it-IT" sz="900" u="none" strike="noStrike" dirty="0">
                          <a:effectLst/>
                        </a:rPr>
                        <a:t>il</a:t>
                      </a:r>
                      <a:r>
                        <a:rPr lang="ro-RO" sz="900" u="none" strike="noStrike" dirty="0">
                          <a:effectLst/>
                        </a:rPr>
                        <a:t>or</a:t>
                      </a:r>
                      <a:r>
                        <a:rPr lang="it-IT" sz="900" u="none" strike="noStrike" dirty="0">
                          <a:effectLst/>
                        </a:rPr>
                        <a:t> tehnice/ profesionale</a:t>
                      </a:r>
                      <a:endParaRPr lang="it-IT"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530419310"/>
                  </a:ext>
                </a:extLst>
              </a:tr>
              <a:tr h="145055">
                <a:tc>
                  <a:txBody>
                    <a:bodyPr/>
                    <a:lstStyle/>
                    <a:p>
                      <a:pPr marL="171450" indent="-171450" algn="l" fontAlgn="t">
                        <a:buFont typeface="Arial" panose="020B0604020202020204" pitchFamily="34" charset="0"/>
                        <a:buChar char="•"/>
                      </a:pPr>
                      <a:r>
                        <a:rPr lang="en-US" sz="900" u="none" strike="noStrike" dirty="0">
                          <a:effectLst/>
                        </a:rPr>
                        <a:t> Experien</a:t>
                      </a:r>
                      <a:r>
                        <a:rPr lang="ro-RO" sz="900" u="none" strike="noStrike" dirty="0" err="1">
                          <a:effectLst/>
                        </a:rPr>
                        <a:t>ță</a:t>
                      </a:r>
                      <a:r>
                        <a:rPr lang="en-US" sz="900" u="none" strike="noStrike" dirty="0">
                          <a:effectLst/>
                        </a:rPr>
                        <a:t> </a:t>
                      </a:r>
                      <a:r>
                        <a:rPr lang="en-US" sz="900" u="none" strike="noStrike" dirty="0" err="1">
                          <a:effectLst/>
                        </a:rPr>
                        <a:t>superioar</a:t>
                      </a:r>
                      <a:r>
                        <a:rPr lang="ro-RO" sz="900" u="none" strike="noStrike" dirty="0">
                          <a:effectLst/>
                        </a:rPr>
                        <a:t>ă</a:t>
                      </a:r>
                      <a:r>
                        <a:rPr lang="en-US" sz="900" u="none" strike="noStrike" dirty="0">
                          <a:effectLst/>
                        </a:rPr>
                        <a:t> </a:t>
                      </a:r>
                      <a:r>
                        <a:rPr lang="en-US" sz="900" u="none" strike="noStrike" dirty="0" err="1">
                          <a:effectLst/>
                        </a:rPr>
                        <a:t>cerin</a:t>
                      </a:r>
                      <a:r>
                        <a:rPr lang="ro-RO" sz="900" u="none" strike="noStrike" dirty="0">
                          <a:effectLst/>
                        </a:rPr>
                        <a:t>ț</a:t>
                      </a:r>
                      <a:r>
                        <a:rPr lang="en-US" sz="900" u="none" strike="noStrike" dirty="0" err="1">
                          <a:effectLst/>
                        </a:rPr>
                        <a:t>elor</a:t>
                      </a:r>
                      <a:r>
                        <a:rPr lang="en-US" sz="900" u="none" strike="noStrike" dirty="0">
                          <a:effectLst/>
                        </a:rPr>
                        <a:t> </a:t>
                      </a:r>
                      <a:r>
                        <a:rPr lang="en-US" sz="900" u="none" strike="noStrike" dirty="0" err="1">
                          <a:effectLst/>
                        </a:rPr>
                        <a:t>locului</a:t>
                      </a:r>
                      <a:r>
                        <a:rPr lang="en-US" sz="900" u="none" strike="noStrike" dirty="0">
                          <a:effectLst/>
                        </a:rPr>
                        <a:t> de </a:t>
                      </a:r>
                      <a:r>
                        <a:rPr lang="en-US" sz="900" u="none" strike="noStrike" dirty="0" err="1">
                          <a:effectLst/>
                        </a:rPr>
                        <a:t>munc</a:t>
                      </a:r>
                      <a:r>
                        <a:rPr lang="ro-RO" sz="900" u="none" strike="noStrike" dirty="0">
                          <a:effectLst/>
                        </a:rPr>
                        <a:t>ă</a:t>
                      </a:r>
                      <a:r>
                        <a:rPr lang="en-US" sz="900" u="none" strike="noStrike" dirty="0">
                          <a:effectLst/>
                        </a:rPr>
                        <a:t> </a:t>
                      </a:r>
                      <a:r>
                        <a:rPr lang="ro-RO" sz="900" u="none" strike="noStrike" dirty="0">
                          <a:effectLst/>
                        </a:rPr>
                        <a:t>ș</a:t>
                      </a:r>
                      <a:r>
                        <a:rPr lang="en-US" sz="900" u="none" strike="noStrike" dirty="0" err="1">
                          <a:effectLst/>
                        </a:rPr>
                        <a:t>i</a:t>
                      </a:r>
                      <a:r>
                        <a:rPr lang="en-US" sz="900" u="none" strike="noStrike" dirty="0">
                          <a:effectLst/>
                        </a:rPr>
                        <a:t> </a:t>
                      </a:r>
                      <a:r>
                        <a:rPr lang="en-US" sz="900" u="none" strike="noStrike" dirty="0" err="1">
                          <a:effectLst/>
                        </a:rPr>
                        <a:t>insatisfac</a:t>
                      </a:r>
                      <a:r>
                        <a:rPr lang="ro-RO" sz="900" u="none" strike="noStrike" dirty="0">
                          <a:effectLst/>
                        </a:rPr>
                        <a:t>ț</a:t>
                      </a:r>
                      <a:r>
                        <a:rPr lang="en-US" sz="900" u="none" strike="noStrike" dirty="0">
                          <a:effectLst/>
                        </a:rPr>
                        <a:t>ii</a:t>
                      </a:r>
                      <a:r>
                        <a:rPr lang="ro-RO" sz="900" u="none" strike="noStrike" dirty="0">
                          <a:effectLst/>
                        </a:rPr>
                        <a:t>le create</a:t>
                      </a:r>
                      <a:endParaRPr lang="en-US"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166927706"/>
                  </a:ext>
                </a:extLst>
              </a:tr>
            </a:tbl>
          </a:graphicData>
        </a:graphic>
      </p:graphicFrame>
      <p:sp>
        <p:nvSpPr>
          <p:cNvPr id="12" name="Rounded Rectangle 7">
            <a:extLst>
              <a:ext uri="{FF2B5EF4-FFF2-40B4-BE49-F238E27FC236}">
                <a16:creationId xmlns="" xmlns:a16="http://schemas.microsoft.com/office/drawing/2014/main" id="{C84FC0C1-1854-42B3-A265-C9C3391F25AD}"/>
              </a:ext>
            </a:extLst>
          </p:cNvPr>
          <p:cNvSpPr/>
          <p:nvPr/>
        </p:nvSpPr>
        <p:spPr>
          <a:xfrm>
            <a:off x="166508" y="3387975"/>
            <a:ext cx="4183443" cy="522000"/>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FRUCTIFICAREA CUNOȘTINȚELOR</a:t>
            </a:r>
            <a:endParaRPr lang="en-US" sz="1000" b="1" dirty="0">
              <a:solidFill>
                <a:schemeClr val="accent6">
                  <a:lumMod val="75000"/>
                </a:schemeClr>
              </a:solidFill>
              <a:latin typeface="Gill Sans Light"/>
              <a:cs typeface="Gill Sans Light"/>
            </a:endParaRPr>
          </a:p>
        </p:txBody>
      </p:sp>
      <p:graphicFrame>
        <p:nvGraphicFramePr>
          <p:cNvPr id="20" name="Table 19">
            <a:extLst>
              <a:ext uri="{FF2B5EF4-FFF2-40B4-BE49-F238E27FC236}">
                <a16:creationId xmlns="" xmlns:a16="http://schemas.microsoft.com/office/drawing/2014/main" id="{AB323708-751A-4C28-B36C-E480D2DD72C5}"/>
              </a:ext>
            </a:extLst>
          </p:cNvPr>
          <p:cNvGraphicFramePr>
            <a:graphicFrameLocks noGrp="1"/>
          </p:cNvGraphicFramePr>
          <p:nvPr>
            <p:extLst>
              <p:ext uri="{D42A27DB-BD31-4B8C-83A1-F6EECF244321}">
                <p14:modId xmlns="" xmlns:p14="http://schemas.microsoft.com/office/powerpoint/2010/main" val="752275582"/>
              </p:ext>
            </p:extLst>
          </p:nvPr>
        </p:nvGraphicFramePr>
        <p:xfrm>
          <a:off x="227976" y="4173199"/>
          <a:ext cx="3994429" cy="579120"/>
        </p:xfrm>
        <a:graphic>
          <a:graphicData uri="http://schemas.openxmlformats.org/drawingml/2006/table">
            <a:tbl>
              <a:tblPr>
                <a:tableStyleId>{5C22544A-7EE6-4342-B048-85BDC9FD1C3A}</a:tableStyleId>
              </a:tblPr>
              <a:tblGrid>
                <a:gridCol w="3994429">
                  <a:extLst>
                    <a:ext uri="{9D8B030D-6E8A-4147-A177-3AD203B41FA5}">
                      <a16:colId xmlns="" xmlns:a16="http://schemas.microsoft.com/office/drawing/2014/main" val="432566949"/>
                    </a:ext>
                  </a:extLst>
                </a:gridCol>
              </a:tblGrid>
              <a:tr h="143123">
                <a:tc>
                  <a:txBody>
                    <a:bodyPr/>
                    <a:lstStyle/>
                    <a:p>
                      <a:pPr marL="171450" indent="-171450" algn="l" fontAlgn="t">
                        <a:buFont typeface="Arial" panose="020B0604020202020204" pitchFamily="34" charset="0"/>
                        <a:buChar char="•"/>
                      </a:pPr>
                      <a:r>
                        <a:rPr lang="ro-RO" sz="900" u="none" strike="noStrike" dirty="0">
                          <a:effectLst/>
                        </a:rPr>
                        <a:t>C</a:t>
                      </a:r>
                      <a:r>
                        <a:rPr lang="pt-BR" sz="900" u="none" strike="noStrike" dirty="0">
                          <a:effectLst/>
                        </a:rPr>
                        <a:t>ontrol asupra timpului meu</a:t>
                      </a:r>
                      <a:endParaRPr lang="pt-BR"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070688070"/>
                  </a:ext>
                </a:extLst>
              </a:tr>
              <a:tr h="143123">
                <a:tc>
                  <a:txBody>
                    <a:bodyPr/>
                    <a:lstStyle/>
                    <a:p>
                      <a:pPr marL="171450" indent="-171450" algn="l" fontAlgn="t">
                        <a:buFont typeface="Arial" panose="020B0604020202020204" pitchFamily="34" charset="0"/>
                        <a:buChar char="•"/>
                      </a:pPr>
                      <a:r>
                        <a:rPr lang="it-IT" sz="900" u="none" strike="noStrike" dirty="0">
                          <a:effectLst/>
                        </a:rPr>
                        <a:t>Satisfac</a:t>
                      </a:r>
                      <a:r>
                        <a:rPr lang="ro-RO" sz="900" u="none" strike="noStrike" dirty="0">
                          <a:effectLst/>
                        </a:rPr>
                        <a:t>ț</a:t>
                      </a:r>
                      <a:r>
                        <a:rPr lang="it-IT" sz="900" u="none" strike="noStrike" dirty="0">
                          <a:effectLst/>
                        </a:rPr>
                        <a:t>ie personal</a:t>
                      </a:r>
                      <a:r>
                        <a:rPr lang="ro-RO" sz="900" u="none" strike="noStrike" dirty="0">
                          <a:effectLst/>
                        </a:rPr>
                        <a:t>ă</a:t>
                      </a:r>
                      <a:r>
                        <a:rPr lang="it-IT" sz="900" u="none" strike="noStrike" dirty="0">
                          <a:effectLst/>
                        </a:rPr>
                        <a:t>/ respect pentru propria persoan</a:t>
                      </a:r>
                      <a:r>
                        <a:rPr lang="ro-RO" sz="900" u="none" strike="noStrike" dirty="0">
                          <a:effectLst/>
                        </a:rPr>
                        <a:t>ă</a:t>
                      </a:r>
                      <a:r>
                        <a:rPr lang="it-IT" sz="900" u="none" strike="noStrike" dirty="0">
                          <a:effectLst/>
                        </a:rPr>
                        <a:t>, </a:t>
                      </a:r>
                      <a:r>
                        <a:rPr lang="ro-RO" sz="900" u="none" strike="noStrike" dirty="0">
                          <a:effectLst/>
                        </a:rPr>
                        <a:t>î</a:t>
                      </a:r>
                      <a:r>
                        <a:rPr lang="it-IT" sz="900" u="none" strike="noStrike" dirty="0">
                          <a:effectLst/>
                        </a:rPr>
                        <a:t>mplinire personal</a:t>
                      </a:r>
                      <a:r>
                        <a:rPr lang="ro-RO" sz="900" u="none" strike="noStrike" dirty="0">
                          <a:effectLst/>
                        </a:rPr>
                        <a:t>ă</a:t>
                      </a:r>
                      <a:endParaRPr lang="it-IT"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288740432"/>
                  </a:ext>
                </a:extLst>
              </a:tr>
              <a:tr h="143123">
                <a:tc>
                  <a:txBody>
                    <a:bodyPr/>
                    <a:lstStyle/>
                    <a:p>
                      <a:pPr marL="171450" indent="-171450" algn="l" fontAlgn="t">
                        <a:buFont typeface="Arial" panose="020B0604020202020204" pitchFamily="34" charset="0"/>
                        <a:buChar char="•"/>
                      </a:pPr>
                      <a:r>
                        <a:rPr lang="ro-RO" sz="900" u="none" strike="noStrike" dirty="0">
                          <a:effectLst/>
                        </a:rPr>
                        <a:t>A</a:t>
                      </a:r>
                      <a:r>
                        <a:rPr lang="en-US" sz="900" u="none" strike="noStrike" dirty="0" err="1">
                          <a:effectLst/>
                        </a:rPr>
                        <a:t>sigura</a:t>
                      </a:r>
                      <a:r>
                        <a:rPr lang="ro-RO" sz="900" u="none" strike="noStrike" dirty="0">
                          <a:effectLst/>
                        </a:rPr>
                        <a:t>rea unei </a:t>
                      </a:r>
                      <a:r>
                        <a:rPr lang="en-US" sz="900" u="none" strike="noStrike" dirty="0" err="1">
                          <a:effectLst/>
                        </a:rPr>
                        <a:t>activit</a:t>
                      </a:r>
                      <a:r>
                        <a:rPr lang="ro-RO" sz="900" u="none" strike="noStrike" dirty="0" err="1">
                          <a:effectLst/>
                        </a:rPr>
                        <a:t>ăți</a:t>
                      </a:r>
                      <a:r>
                        <a:rPr lang="en-US" sz="900" u="none" strike="noStrike" dirty="0">
                          <a:effectLst/>
                        </a:rPr>
                        <a:t> independent</a:t>
                      </a:r>
                      <a:r>
                        <a:rPr lang="ro-RO" sz="900" u="none" strike="noStrike" dirty="0">
                          <a:effectLst/>
                        </a:rPr>
                        <a:t>u</a:t>
                      </a:r>
                      <a:r>
                        <a:rPr lang="en-US" sz="900" u="none" strike="noStrike" dirty="0">
                          <a:effectLst/>
                        </a:rPr>
                        <a:t>, un</a:t>
                      </a:r>
                      <a:r>
                        <a:rPr lang="ro-RO" sz="900" u="none" strike="noStrike" dirty="0">
                          <a:effectLst/>
                        </a:rPr>
                        <a:t>ui</a:t>
                      </a:r>
                      <a:r>
                        <a:rPr lang="en-US" sz="900" u="none" strike="noStrike" dirty="0">
                          <a:effectLst/>
                        </a:rPr>
                        <a:t> </a:t>
                      </a:r>
                      <a:r>
                        <a:rPr lang="en-US" sz="900" u="none" strike="noStrike" dirty="0" err="1">
                          <a:effectLst/>
                        </a:rPr>
                        <a:t>trai</a:t>
                      </a:r>
                      <a:r>
                        <a:rPr lang="en-US" sz="900" u="none" strike="noStrike" dirty="0">
                          <a:effectLst/>
                        </a:rPr>
                        <a:t> independent</a:t>
                      </a:r>
                      <a:endParaRPr lang="en-US"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709785590"/>
                  </a:ext>
                </a:extLst>
              </a:tr>
              <a:tr h="143123">
                <a:tc>
                  <a:txBody>
                    <a:bodyPr/>
                    <a:lstStyle/>
                    <a:p>
                      <a:pPr marL="171450" indent="-171450" algn="l" fontAlgn="t">
                        <a:buFont typeface="Arial" panose="020B0604020202020204" pitchFamily="34" charset="0"/>
                        <a:buChar char="•"/>
                      </a:pPr>
                      <a:r>
                        <a:rPr lang="it-IT" sz="900" u="none" strike="noStrike" dirty="0">
                          <a:effectLst/>
                        </a:rPr>
                        <a:t>Mai multe oportunit</a:t>
                      </a:r>
                      <a:r>
                        <a:rPr lang="ro-RO" sz="900" u="none" strike="noStrike" dirty="0" err="1">
                          <a:effectLst/>
                        </a:rPr>
                        <a:t>ăț</a:t>
                      </a:r>
                      <a:r>
                        <a:rPr lang="it-IT" sz="900" u="none" strike="noStrike" dirty="0">
                          <a:effectLst/>
                        </a:rPr>
                        <a:t>i de a lua decizii</a:t>
                      </a:r>
                      <a:endParaRPr lang="it-IT"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057728818"/>
                  </a:ext>
                </a:extLst>
              </a:tr>
            </a:tbl>
          </a:graphicData>
        </a:graphic>
      </p:graphicFrame>
      <p:sp>
        <p:nvSpPr>
          <p:cNvPr id="21" name="Rounded Rectangle 7">
            <a:extLst>
              <a:ext uri="{FF2B5EF4-FFF2-40B4-BE49-F238E27FC236}">
                <a16:creationId xmlns="" xmlns:a16="http://schemas.microsoft.com/office/drawing/2014/main" id="{B4ABE48A-7175-4428-A998-3EDD28ECFC03}"/>
              </a:ext>
            </a:extLst>
          </p:cNvPr>
          <p:cNvSpPr/>
          <p:nvPr/>
        </p:nvSpPr>
        <p:spPr>
          <a:xfrm>
            <a:off x="174476" y="3959200"/>
            <a:ext cx="4190808" cy="792000"/>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DORINȚA DE CONTROL</a:t>
            </a:r>
            <a:endParaRPr lang="en-US" sz="1000" b="1" dirty="0">
              <a:solidFill>
                <a:schemeClr val="accent6">
                  <a:lumMod val="75000"/>
                </a:schemeClr>
              </a:solidFill>
              <a:latin typeface="Gill Sans Light"/>
              <a:cs typeface="Gill Sans Light"/>
            </a:endParaRPr>
          </a:p>
        </p:txBody>
      </p:sp>
      <p:graphicFrame>
        <p:nvGraphicFramePr>
          <p:cNvPr id="22" name="Table 21">
            <a:extLst>
              <a:ext uri="{FF2B5EF4-FFF2-40B4-BE49-F238E27FC236}">
                <a16:creationId xmlns="" xmlns:a16="http://schemas.microsoft.com/office/drawing/2014/main" id="{35D78212-3CA6-4D0C-AC82-94B228BCE2AA}"/>
              </a:ext>
            </a:extLst>
          </p:cNvPr>
          <p:cNvGraphicFramePr>
            <a:graphicFrameLocks noGrp="1"/>
          </p:cNvGraphicFramePr>
          <p:nvPr>
            <p:extLst>
              <p:ext uri="{D42A27DB-BD31-4B8C-83A1-F6EECF244321}">
                <p14:modId xmlns="" xmlns:p14="http://schemas.microsoft.com/office/powerpoint/2010/main" val="2750032580"/>
              </p:ext>
            </p:extLst>
          </p:nvPr>
        </p:nvGraphicFramePr>
        <p:xfrm>
          <a:off x="235788" y="4989812"/>
          <a:ext cx="3994428" cy="182880"/>
        </p:xfrm>
        <a:graphic>
          <a:graphicData uri="http://schemas.openxmlformats.org/drawingml/2006/table">
            <a:tbl>
              <a:tblPr>
                <a:tableStyleId>{5C22544A-7EE6-4342-B048-85BDC9FD1C3A}</a:tableStyleId>
              </a:tblPr>
              <a:tblGrid>
                <a:gridCol w="3994428">
                  <a:extLst>
                    <a:ext uri="{9D8B030D-6E8A-4147-A177-3AD203B41FA5}">
                      <a16:colId xmlns="" xmlns:a16="http://schemas.microsoft.com/office/drawing/2014/main" val="432566949"/>
                    </a:ext>
                  </a:extLst>
                </a:gridCol>
              </a:tblGrid>
              <a:tr h="182880">
                <a:tc>
                  <a:txBody>
                    <a:bodyPr/>
                    <a:lstStyle/>
                    <a:p>
                      <a:pPr marL="171450" indent="-171450" algn="l" fontAlgn="t">
                        <a:buFont typeface="Arial" panose="020B0604020202020204" pitchFamily="34" charset="0"/>
                        <a:buChar char="•"/>
                      </a:pPr>
                      <a:r>
                        <a:rPr lang="pt-BR" sz="900" u="none" strike="noStrike" dirty="0">
                          <a:effectLst/>
                        </a:rPr>
                        <a:t>Dorin</a:t>
                      </a:r>
                      <a:r>
                        <a:rPr lang="ro-RO" sz="900" u="none" strike="noStrike" dirty="0">
                          <a:effectLst/>
                        </a:rPr>
                        <a:t>ța de a câștiga mai mulți bani</a:t>
                      </a:r>
                      <a:endParaRPr lang="pt-BR"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070688070"/>
                  </a:ext>
                </a:extLst>
              </a:tr>
            </a:tbl>
          </a:graphicData>
        </a:graphic>
      </p:graphicFrame>
      <p:sp>
        <p:nvSpPr>
          <p:cNvPr id="23" name="Rounded Rectangle 7">
            <a:extLst>
              <a:ext uri="{FF2B5EF4-FFF2-40B4-BE49-F238E27FC236}">
                <a16:creationId xmlns="" xmlns:a16="http://schemas.microsoft.com/office/drawing/2014/main" id="{0399A644-4514-4739-A53A-EBBAFE716DB1}"/>
              </a:ext>
            </a:extLst>
          </p:cNvPr>
          <p:cNvSpPr/>
          <p:nvPr/>
        </p:nvSpPr>
        <p:spPr>
          <a:xfrm>
            <a:off x="176673" y="4782996"/>
            <a:ext cx="4190807" cy="389696"/>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PUTERE FINANCIARĂ</a:t>
            </a:r>
            <a:endParaRPr lang="en-US" sz="1000" b="1" dirty="0">
              <a:solidFill>
                <a:schemeClr val="accent6">
                  <a:lumMod val="75000"/>
                </a:schemeClr>
              </a:solidFill>
              <a:latin typeface="Gill Sans Light"/>
              <a:cs typeface="Gill Sans Light"/>
            </a:endParaRPr>
          </a:p>
        </p:txBody>
      </p:sp>
      <p:graphicFrame>
        <p:nvGraphicFramePr>
          <p:cNvPr id="24" name="Table 23">
            <a:extLst>
              <a:ext uri="{FF2B5EF4-FFF2-40B4-BE49-F238E27FC236}">
                <a16:creationId xmlns="" xmlns:a16="http://schemas.microsoft.com/office/drawing/2014/main" id="{9EAADA03-ABF2-44F6-A6AE-DD1116CE1AAC}"/>
              </a:ext>
            </a:extLst>
          </p:cNvPr>
          <p:cNvGraphicFramePr>
            <a:graphicFrameLocks noGrp="1"/>
          </p:cNvGraphicFramePr>
          <p:nvPr>
            <p:extLst>
              <p:ext uri="{D42A27DB-BD31-4B8C-83A1-F6EECF244321}">
                <p14:modId xmlns="" xmlns:p14="http://schemas.microsoft.com/office/powerpoint/2010/main" val="2764944080"/>
              </p:ext>
            </p:extLst>
          </p:nvPr>
        </p:nvGraphicFramePr>
        <p:xfrm>
          <a:off x="239698" y="5415756"/>
          <a:ext cx="3994428" cy="182880"/>
        </p:xfrm>
        <a:graphic>
          <a:graphicData uri="http://schemas.openxmlformats.org/drawingml/2006/table">
            <a:tbl>
              <a:tblPr>
                <a:tableStyleId>{5C22544A-7EE6-4342-B048-85BDC9FD1C3A}</a:tableStyleId>
              </a:tblPr>
              <a:tblGrid>
                <a:gridCol w="3994428">
                  <a:extLst>
                    <a:ext uri="{9D8B030D-6E8A-4147-A177-3AD203B41FA5}">
                      <a16:colId xmlns="" xmlns:a16="http://schemas.microsoft.com/office/drawing/2014/main" val="432566949"/>
                    </a:ext>
                  </a:extLst>
                </a:gridCol>
              </a:tblGrid>
              <a:tr h="182880">
                <a:tc>
                  <a:txBody>
                    <a:bodyPr/>
                    <a:lstStyle/>
                    <a:p>
                      <a:pPr marL="171450" indent="-171450" algn="l" fontAlgn="t">
                        <a:buFont typeface="Arial" panose="020B0604020202020204" pitchFamily="34" charset="0"/>
                        <a:buChar char="•"/>
                      </a:pPr>
                      <a:r>
                        <a:rPr lang="it-IT" sz="900" u="none" strike="noStrike" dirty="0">
                          <a:effectLst/>
                        </a:rPr>
                        <a:t>Influen</a:t>
                      </a:r>
                      <a:r>
                        <a:rPr lang="ro-RO" sz="900" u="none" strike="noStrike" dirty="0">
                          <a:effectLst/>
                        </a:rPr>
                        <a:t>ț</a:t>
                      </a:r>
                      <a:r>
                        <a:rPr lang="it-IT" sz="900" u="none" strike="noStrike" dirty="0">
                          <a:effectLst/>
                        </a:rPr>
                        <a:t>a </a:t>
                      </a:r>
                      <a:r>
                        <a:rPr lang="ro-RO" sz="900" u="none" strike="noStrike" dirty="0">
                          <a:effectLst/>
                        </a:rPr>
                        <a:t>ș</a:t>
                      </a:r>
                      <a:r>
                        <a:rPr lang="it-IT" sz="900" u="none" strike="noStrike" dirty="0">
                          <a:effectLst/>
                        </a:rPr>
                        <a:t>i </a:t>
                      </a:r>
                      <a:r>
                        <a:rPr lang="ro-RO" sz="900" u="none" strike="noStrike" dirty="0">
                          <a:effectLst/>
                        </a:rPr>
                        <a:t>î</a:t>
                      </a:r>
                      <a:r>
                        <a:rPr lang="it-IT" sz="900" u="none" strike="noStrike" dirty="0">
                          <a:effectLst/>
                        </a:rPr>
                        <a:t>ncuraj</a:t>
                      </a:r>
                      <a:r>
                        <a:rPr lang="ro-RO" sz="900" u="none" strike="noStrike" dirty="0">
                          <a:effectLst/>
                        </a:rPr>
                        <a:t>ă</a:t>
                      </a:r>
                      <a:r>
                        <a:rPr lang="it-IT" sz="900" u="none" strike="noStrike" dirty="0">
                          <a:effectLst/>
                        </a:rPr>
                        <a:t>rile familiei, prietenilor, cuno</a:t>
                      </a:r>
                      <a:r>
                        <a:rPr lang="ro-RO" sz="900" u="none" strike="noStrike" dirty="0">
                          <a:effectLst/>
                        </a:rPr>
                        <a:t>ș</a:t>
                      </a:r>
                      <a:r>
                        <a:rPr lang="it-IT" sz="900" u="none" strike="noStrike" dirty="0">
                          <a:effectLst/>
                        </a:rPr>
                        <a:t>tin</a:t>
                      </a:r>
                      <a:r>
                        <a:rPr lang="ro-RO" sz="900" u="none" strike="noStrike" dirty="0">
                          <a:effectLst/>
                        </a:rPr>
                        <a:t>ț</a:t>
                      </a:r>
                      <a:r>
                        <a:rPr lang="it-IT" sz="900" u="none" strike="noStrike" dirty="0">
                          <a:effectLst/>
                        </a:rPr>
                        <a:t>elor</a:t>
                      </a:r>
                      <a:endParaRPr lang="pt-BR" sz="900" b="0" i="0" u="none" strike="noStrike" dirty="0">
                        <a:solidFill>
                          <a:srgbClr val="000000"/>
                        </a:solidFill>
                        <a:effectLst/>
                        <a:latin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070688070"/>
                  </a:ext>
                </a:extLst>
              </a:tr>
            </a:tbl>
          </a:graphicData>
        </a:graphic>
      </p:graphicFrame>
      <p:sp>
        <p:nvSpPr>
          <p:cNvPr id="25" name="Rounded Rectangle 7">
            <a:extLst>
              <a:ext uri="{FF2B5EF4-FFF2-40B4-BE49-F238E27FC236}">
                <a16:creationId xmlns="" xmlns:a16="http://schemas.microsoft.com/office/drawing/2014/main" id="{85898EA8-2A5D-407D-81FB-E9918A982278}"/>
              </a:ext>
            </a:extLst>
          </p:cNvPr>
          <p:cNvSpPr/>
          <p:nvPr/>
        </p:nvSpPr>
        <p:spPr>
          <a:xfrm>
            <a:off x="186196" y="5193937"/>
            <a:ext cx="4190807" cy="412514"/>
          </a:xfrm>
          <a:prstGeom prst="roundRect">
            <a:avLst/>
          </a:prstGeom>
          <a:noFill/>
          <a:ln w="6350"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t"/>
          <a:lstStyle/>
          <a:p>
            <a:r>
              <a:rPr lang="ro-RO" sz="1000" b="1" dirty="0">
                <a:solidFill>
                  <a:schemeClr val="accent6">
                    <a:lumMod val="75000"/>
                  </a:schemeClr>
                </a:solidFill>
                <a:latin typeface="Gill Sans Light"/>
                <a:cs typeface="Gill Sans Light"/>
              </a:rPr>
              <a:t>INFLUENȚA APROPIAȚILOR</a:t>
            </a:r>
            <a:endParaRPr lang="en-US" sz="1000" b="1" dirty="0">
              <a:solidFill>
                <a:schemeClr val="accent6">
                  <a:lumMod val="75000"/>
                </a:schemeClr>
              </a:solidFill>
              <a:latin typeface="Gill Sans Light"/>
              <a:cs typeface="Gill Sans Light"/>
            </a:endParaRPr>
          </a:p>
        </p:txBody>
      </p:sp>
    </p:spTree>
    <p:extLst>
      <p:ext uri="{BB962C8B-B14F-4D97-AF65-F5344CB8AC3E}">
        <p14:creationId xmlns="" xmlns:p14="http://schemas.microsoft.com/office/powerpoint/2010/main" val="313058983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DD0C25D-4C08-4196-8E7B-DDB1901B9E2F}"/>
              </a:ext>
            </a:extLst>
          </p:cNvPr>
          <p:cNvSpPr>
            <a:spLocks noGrp="1"/>
          </p:cNvSpPr>
          <p:nvPr>
            <p:ph type="title"/>
          </p:nvPr>
        </p:nvSpPr>
        <p:spPr/>
        <p:txBody>
          <a:bodyPr/>
          <a:lstStyle/>
          <a:p>
            <a:r>
              <a:rPr lang="en-US" dirty="0"/>
              <a:t>Motiva</a:t>
            </a:r>
            <a:r>
              <a:rPr lang="ro-RO" dirty="0" err="1"/>
              <a:t>ția</a:t>
            </a:r>
            <a:r>
              <a:rPr lang="ro-RO" dirty="0"/>
              <a:t> activității antreprenoriale</a:t>
            </a:r>
            <a:endParaRPr lang="en-US" dirty="0"/>
          </a:p>
        </p:txBody>
      </p:sp>
      <p:sp>
        <p:nvSpPr>
          <p:cNvPr id="6" name="TextBox 5">
            <a:extLst>
              <a:ext uri="{FF2B5EF4-FFF2-40B4-BE49-F238E27FC236}">
                <a16:creationId xmlns="" xmlns:a16="http://schemas.microsoft.com/office/drawing/2014/main" id="{6344CB4A-3E7B-438C-8F8A-914279582F71}"/>
              </a:ext>
            </a:extLst>
          </p:cNvPr>
          <p:cNvSpPr txBox="1"/>
          <p:nvPr/>
        </p:nvSpPr>
        <p:spPr>
          <a:xfrm>
            <a:off x="414215" y="1852551"/>
            <a:ext cx="8620370" cy="2031325"/>
          </a:xfrm>
          <a:prstGeom prst="rect">
            <a:avLst/>
          </a:prstGeom>
          <a:noFill/>
        </p:spPr>
        <p:txBody>
          <a:bodyPr wrap="square" rtlCol="0">
            <a:spAutoFit/>
          </a:bodyPr>
          <a:lstStyle/>
          <a:p>
            <a:pPr marL="285750" indent="-285750">
              <a:buFont typeface="Wingdings" panose="05000000000000000000" pitchFamily="2" charset="2"/>
              <a:buChar char="Ø"/>
            </a:pPr>
            <a:r>
              <a:rPr lang="ro-RO" dirty="0"/>
              <a:t>Nemulțumirea la locul de muncă este un factor declanșator în decizia imediată de a începe activitatea antreprenorială, de multe ori în detrimentul căutării unui alt loc de muncă.</a:t>
            </a:r>
          </a:p>
          <a:p>
            <a:endParaRPr lang="ro-RO" dirty="0"/>
          </a:p>
          <a:p>
            <a:pPr marL="285750" indent="-285750">
              <a:buFont typeface="Wingdings" panose="05000000000000000000" pitchFamily="2" charset="2"/>
              <a:buChar char="Ø"/>
            </a:pPr>
            <a:r>
              <a:rPr lang="ro-RO" dirty="0"/>
              <a:t>Persoanele care au în plan să își deschidă o afacere în următorul an sunt interesate în mod special de dezvoltarea profesională și de punerea în aplicare a propriei idei de afacere. </a:t>
            </a:r>
            <a:endParaRPr lang="en-US" dirty="0"/>
          </a:p>
        </p:txBody>
      </p:sp>
    </p:spTree>
    <p:extLst>
      <p:ext uri="{BB962C8B-B14F-4D97-AF65-F5344CB8AC3E}">
        <p14:creationId xmlns="" xmlns:p14="http://schemas.microsoft.com/office/powerpoint/2010/main" val="82349297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a:extLst>
              <a:ext uri="{FF2B5EF4-FFF2-40B4-BE49-F238E27FC236}">
                <a16:creationId xmlns="" xmlns:a16="http://schemas.microsoft.com/office/drawing/2014/main" id="{0F15006C-6597-48AB-B14F-FB53A19A28AA}"/>
              </a:ext>
            </a:extLst>
          </p:cNvPr>
          <p:cNvSpPr txBox="1"/>
          <p:nvPr/>
        </p:nvSpPr>
        <p:spPr>
          <a:xfrm>
            <a:off x="0" y="1317940"/>
            <a:ext cx="3368431"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persoane care au în prezent o firmă/ o afacere (n=141)</a:t>
            </a:r>
            <a:endParaRPr lang="en-US" sz="900" i="1" dirty="0"/>
          </a:p>
          <a:p>
            <a:pPr fontAlgn="base">
              <a:spcBef>
                <a:spcPct val="0"/>
              </a:spcBef>
              <a:spcAft>
                <a:spcPct val="0"/>
              </a:spcAft>
            </a:pPr>
            <a:r>
              <a:rPr lang="ro-RO" sz="900" i="1" dirty="0"/>
              <a:t>Date in %</a:t>
            </a:r>
            <a:endParaRPr lang="en-US" sz="900" i="1" dirty="0"/>
          </a:p>
        </p:txBody>
      </p:sp>
      <p:sp>
        <p:nvSpPr>
          <p:cNvPr id="55" name="Rectangle 54">
            <a:extLst>
              <a:ext uri="{FF2B5EF4-FFF2-40B4-BE49-F238E27FC236}">
                <a16:creationId xmlns="" xmlns:a16="http://schemas.microsoft.com/office/drawing/2014/main" id="{AABE39F4-06AC-4C7D-B1E0-F3E29381D24D}"/>
              </a:ext>
            </a:extLst>
          </p:cNvPr>
          <p:cNvSpPr/>
          <p:nvPr/>
        </p:nvSpPr>
        <p:spPr>
          <a:xfrm>
            <a:off x="217460" y="5352914"/>
            <a:ext cx="3684022" cy="215444"/>
          </a:xfrm>
          <a:prstGeom prst="rect">
            <a:avLst/>
          </a:prstGeom>
        </p:spPr>
        <p:txBody>
          <a:bodyPr wrap="none">
            <a:spAutoFit/>
          </a:bodyPr>
          <a:lstStyle/>
          <a:p>
            <a:r>
              <a:rPr lang="ro-RO" sz="800" i="1" dirty="0"/>
              <a:t>E</a:t>
            </a:r>
            <a:r>
              <a:rPr lang="en-US" sz="800" i="1" dirty="0"/>
              <a:t>9</a:t>
            </a:r>
            <a:r>
              <a:rPr lang="ro-RO" sz="800" i="1" dirty="0"/>
              <a:t>. </a:t>
            </a:r>
            <a:r>
              <a:rPr lang="it-IT" sz="800" i="1" dirty="0"/>
              <a:t>Care crede</a:t>
            </a:r>
            <a:r>
              <a:rPr lang="ro-RO" sz="800" i="1" dirty="0"/>
              <a:t>ț</a:t>
            </a:r>
            <a:r>
              <a:rPr lang="it-IT" sz="800" i="1" dirty="0"/>
              <a:t>i c</a:t>
            </a:r>
            <a:r>
              <a:rPr lang="ro-RO" sz="800" i="1" dirty="0"/>
              <a:t>ă</a:t>
            </a:r>
            <a:r>
              <a:rPr lang="it-IT" sz="800" i="1" dirty="0"/>
              <a:t> este principala barier</a:t>
            </a:r>
            <a:r>
              <a:rPr lang="ro-RO" sz="800" i="1" dirty="0"/>
              <a:t>ă</a:t>
            </a:r>
            <a:r>
              <a:rPr lang="it-IT" sz="800" i="1" dirty="0"/>
              <a:t> </a:t>
            </a:r>
            <a:r>
              <a:rPr lang="ro-RO" sz="800" i="1" dirty="0"/>
              <a:t>î</a:t>
            </a:r>
            <a:r>
              <a:rPr lang="it-IT" sz="800" i="1" dirty="0"/>
              <a:t>n men</a:t>
            </a:r>
            <a:r>
              <a:rPr lang="ro-RO" sz="800" i="1" dirty="0"/>
              <a:t>ț</a:t>
            </a:r>
            <a:r>
              <a:rPr lang="it-IT" sz="800" i="1" dirty="0"/>
              <a:t>inerea/ dezvoltarea unei afaceri?</a:t>
            </a:r>
            <a:endParaRPr lang="en-US" sz="800" i="1" dirty="0"/>
          </a:p>
        </p:txBody>
      </p:sp>
      <p:sp>
        <p:nvSpPr>
          <p:cNvPr id="94" name="Freeform: Shape 93">
            <a:extLst>
              <a:ext uri="{FF2B5EF4-FFF2-40B4-BE49-F238E27FC236}">
                <a16:creationId xmlns="" xmlns:a16="http://schemas.microsoft.com/office/drawing/2014/main" id="{33D06F6A-2176-45EB-9FAD-23B4FB1F03D3}"/>
              </a:ext>
            </a:extLst>
          </p:cNvPr>
          <p:cNvSpPr/>
          <p:nvPr/>
        </p:nvSpPr>
        <p:spPr>
          <a:xfrm>
            <a:off x="6595997" y="4063202"/>
            <a:ext cx="1257757" cy="929727"/>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marL="0" lvl="0" indent="0" algn="l" defTabSz="1778000">
              <a:lnSpc>
                <a:spcPct val="90000"/>
              </a:lnSpc>
              <a:spcBef>
                <a:spcPct val="0"/>
              </a:spcBef>
              <a:spcAft>
                <a:spcPct val="10000"/>
              </a:spcAft>
              <a:buNone/>
            </a:pPr>
            <a:endParaRPr lang="en-US" sz="1050" kern="1200"/>
          </a:p>
        </p:txBody>
      </p:sp>
      <p:sp>
        <p:nvSpPr>
          <p:cNvPr id="101" name="TextBox 100">
            <a:extLst>
              <a:ext uri="{FF2B5EF4-FFF2-40B4-BE49-F238E27FC236}">
                <a16:creationId xmlns="" xmlns:a16="http://schemas.microsoft.com/office/drawing/2014/main" id="{F7334D69-E38F-45C3-950F-B56422C4C6C6}"/>
              </a:ext>
            </a:extLst>
          </p:cNvPr>
          <p:cNvSpPr txBox="1"/>
          <p:nvPr/>
        </p:nvSpPr>
        <p:spPr>
          <a:xfrm>
            <a:off x="5124878" y="2042574"/>
            <a:ext cx="672123" cy="307777"/>
          </a:xfrm>
          <a:prstGeom prst="rect">
            <a:avLst/>
          </a:prstGeom>
          <a:noFill/>
        </p:spPr>
        <p:txBody>
          <a:bodyPr wrap="square" rtlCol="0">
            <a:spAutoFit/>
          </a:bodyPr>
          <a:lstStyle/>
          <a:p>
            <a:pPr algn="ctr"/>
            <a:r>
              <a:rPr lang="en-US" sz="1400" dirty="0">
                <a:solidFill>
                  <a:schemeClr val="bg1"/>
                </a:solidFill>
              </a:rPr>
              <a:t>2</a:t>
            </a:r>
            <a:r>
              <a:rPr lang="ro-RO" sz="1400" dirty="0">
                <a:solidFill>
                  <a:schemeClr val="bg1"/>
                </a:solidFill>
              </a:rPr>
              <a:t>.</a:t>
            </a:r>
            <a:r>
              <a:rPr lang="en-US" sz="1400" dirty="0">
                <a:solidFill>
                  <a:schemeClr val="bg1"/>
                </a:solidFill>
              </a:rPr>
              <a:t>8</a:t>
            </a:r>
            <a:r>
              <a:rPr lang="ro-RO" sz="1400" dirty="0">
                <a:solidFill>
                  <a:schemeClr val="bg1"/>
                </a:solidFill>
              </a:rPr>
              <a:t>%</a:t>
            </a:r>
            <a:endParaRPr lang="en-US" sz="1400" dirty="0">
              <a:solidFill>
                <a:schemeClr val="bg1"/>
              </a:solidFill>
            </a:endParaRPr>
          </a:p>
        </p:txBody>
      </p:sp>
      <p:sp>
        <p:nvSpPr>
          <p:cNvPr id="102" name="TextBox 101">
            <a:extLst>
              <a:ext uri="{FF2B5EF4-FFF2-40B4-BE49-F238E27FC236}">
                <a16:creationId xmlns="" xmlns:a16="http://schemas.microsoft.com/office/drawing/2014/main" id="{01C1B67C-D12C-4B02-AEEC-8DA83D8488F3}"/>
              </a:ext>
            </a:extLst>
          </p:cNvPr>
          <p:cNvSpPr txBox="1"/>
          <p:nvPr/>
        </p:nvSpPr>
        <p:spPr>
          <a:xfrm>
            <a:off x="5691136" y="3148783"/>
            <a:ext cx="672123" cy="307777"/>
          </a:xfrm>
          <a:prstGeom prst="rect">
            <a:avLst/>
          </a:prstGeom>
          <a:noFill/>
        </p:spPr>
        <p:txBody>
          <a:bodyPr wrap="square" rtlCol="0">
            <a:spAutoFit/>
          </a:bodyPr>
          <a:lstStyle/>
          <a:p>
            <a:pPr algn="ctr"/>
            <a:r>
              <a:rPr lang="en-US" sz="1400" dirty="0">
                <a:solidFill>
                  <a:schemeClr val="bg1"/>
                </a:solidFill>
              </a:rPr>
              <a:t>14</a:t>
            </a:r>
            <a:r>
              <a:rPr lang="ro-RO" sz="1400" dirty="0">
                <a:solidFill>
                  <a:schemeClr val="bg1"/>
                </a:solidFill>
              </a:rPr>
              <a:t>.</a:t>
            </a:r>
            <a:r>
              <a:rPr lang="en-US" sz="1400" dirty="0">
                <a:solidFill>
                  <a:schemeClr val="bg1"/>
                </a:solidFill>
              </a:rPr>
              <a:t>9</a:t>
            </a:r>
            <a:r>
              <a:rPr lang="ro-RO" sz="1400" dirty="0">
                <a:solidFill>
                  <a:schemeClr val="bg1"/>
                </a:solidFill>
              </a:rPr>
              <a:t>%</a:t>
            </a:r>
            <a:endParaRPr lang="en-US" sz="1400" dirty="0">
              <a:solidFill>
                <a:schemeClr val="bg1"/>
              </a:solidFill>
            </a:endParaRPr>
          </a:p>
        </p:txBody>
      </p:sp>
      <p:sp>
        <p:nvSpPr>
          <p:cNvPr id="103" name="TextBox 102">
            <a:extLst>
              <a:ext uri="{FF2B5EF4-FFF2-40B4-BE49-F238E27FC236}">
                <a16:creationId xmlns="" xmlns:a16="http://schemas.microsoft.com/office/drawing/2014/main" id="{A795FCD9-DEE0-4CE7-B976-E643F73FE905}"/>
              </a:ext>
            </a:extLst>
          </p:cNvPr>
          <p:cNvSpPr txBox="1"/>
          <p:nvPr/>
        </p:nvSpPr>
        <p:spPr>
          <a:xfrm>
            <a:off x="5068253" y="4291286"/>
            <a:ext cx="672123" cy="307777"/>
          </a:xfrm>
          <a:prstGeom prst="rect">
            <a:avLst/>
          </a:prstGeom>
          <a:noFill/>
        </p:spPr>
        <p:txBody>
          <a:bodyPr wrap="square" rtlCol="0">
            <a:spAutoFit/>
          </a:bodyPr>
          <a:lstStyle/>
          <a:p>
            <a:pPr algn="ctr"/>
            <a:r>
              <a:rPr lang="en-US" sz="1400" dirty="0">
                <a:solidFill>
                  <a:schemeClr val="bg1"/>
                </a:solidFill>
              </a:rPr>
              <a:t>35</a:t>
            </a:r>
            <a:r>
              <a:rPr lang="ro-RO" sz="1400" dirty="0">
                <a:solidFill>
                  <a:schemeClr val="bg1"/>
                </a:solidFill>
              </a:rPr>
              <a:t>.</a:t>
            </a:r>
            <a:r>
              <a:rPr lang="en-US" sz="1400" dirty="0">
                <a:solidFill>
                  <a:schemeClr val="bg1"/>
                </a:solidFill>
              </a:rPr>
              <a:t>5</a:t>
            </a:r>
            <a:r>
              <a:rPr lang="ro-RO" sz="1400" dirty="0">
                <a:solidFill>
                  <a:schemeClr val="bg1"/>
                </a:solidFill>
              </a:rPr>
              <a:t>%</a:t>
            </a:r>
            <a:endParaRPr lang="en-US" sz="1400" dirty="0">
              <a:solidFill>
                <a:schemeClr val="bg1"/>
              </a:solidFill>
            </a:endParaRPr>
          </a:p>
        </p:txBody>
      </p:sp>
      <p:sp>
        <p:nvSpPr>
          <p:cNvPr id="3" name="Title 2">
            <a:extLst>
              <a:ext uri="{FF2B5EF4-FFF2-40B4-BE49-F238E27FC236}">
                <a16:creationId xmlns="" xmlns:a16="http://schemas.microsoft.com/office/drawing/2014/main" id="{BD35D691-795A-46B6-B3E6-C3CC5DCDC8D0}"/>
              </a:ext>
            </a:extLst>
          </p:cNvPr>
          <p:cNvSpPr>
            <a:spLocks noGrp="1"/>
          </p:cNvSpPr>
          <p:nvPr>
            <p:ph type="title"/>
          </p:nvPr>
        </p:nvSpPr>
        <p:spPr>
          <a:xfrm>
            <a:off x="1711567" y="416221"/>
            <a:ext cx="7268309" cy="569999"/>
          </a:xfrm>
        </p:spPr>
        <p:txBody>
          <a:bodyPr>
            <a:normAutofit fontScale="90000"/>
          </a:bodyPr>
          <a:lstStyle/>
          <a:p>
            <a:r>
              <a:rPr lang="ro-RO" dirty="0"/>
              <a:t>Principala barieră în menținerea/ dezvoltarea afacerii</a:t>
            </a:r>
            <a:endParaRPr lang="en-US" dirty="0"/>
          </a:p>
        </p:txBody>
      </p:sp>
      <p:sp>
        <p:nvSpPr>
          <p:cNvPr id="10" name="Rounded Rectangle 5">
            <a:extLst>
              <a:ext uri="{FF2B5EF4-FFF2-40B4-BE49-F238E27FC236}">
                <a16:creationId xmlns="" xmlns:a16="http://schemas.microsoft.com/office/drawing/2014/main" id="{38D1823E-2503-4DAF-B5B9-53B8026D1A75}"/>
              </a:ext>
            </a:extLst>
          </p:cNvPr>
          <p:cNvSpPr/>
          <p:nvPr/>
        </p:nvSpPr>
        <p:spPr>
          <a:xfrm>
            <a:off x="2396643" y="2675672"/>
            <a:ext cx="3276000" cy="432000"/>
          </a:xfrm>
          <a:prstGeom prst="round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ro-RO" sz="1100" dirty="0">
                <a:solidFill>
                  <a:schemeClr val="bg1"/>
                </a:solidFill>
                <a:latin typeface="Helvetica Neue Light"/>
              </a:rPr>
              <a:t>Lipsa unor programe guvernamentale care să sprijine antreprenorii</a:t>
            </a:r>
            <a:endParaRPr lang="en-US" sz="1100" dirty="0">
              <a:solidFill>
                <a:schemeClr val="bg1"/>
              </a:solidFill>
              <a:latin typeface="Helvetica Neue Light"/>
            </a:endParaRPr>
          </a:p>
        </p:txBody>
      </p:sp>
      <p:sp>
        <p:nvSpPr>
          <p:cNvPr id="11" name="Oval 10">
            <a:extLst>
              <a:ext uri="{FF2B5EF4-FFF2-40B4-BE49-F238E27FC236}">
                <a16:creationId xmlns="" xmlns:a16="http://schemas.microsoft.com/office/drawing/2014/main" id="{786DCBA4-038F-4D8E-AE33-0BF544E959F5}"/>
              </a:ext>
            </a:extLst>
          </p:cNvPr>
          <p:cNvSpPr>
            <a:spLocks noChangeAspect="1"/>
          </p:cNvSpPr>
          <p:nvPr/>
        </p:nvSpPr>
        <p:spPr>
          <a:xfrm>
            <a:off x="5533199" y="2621168"/>
            <a:ext cx="535596" cy="541008"/>
          </a:xfrm>
          <a:prstGeom prst="ellipse">
            <a:avLst/>
          </a:prstGeom>
          <a:solidFill>
            <a:schemeClr val="accent5">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15</a:t>
            </a:r>
            <a:r>
              <a:rPr lang="en-US" sz="1600" dirty="0">
                <a:latin typeface="Gill Sans"/>
                <a:cs typeface="Gill Sans"/>
              </a:rPr>
              <a:t>.</a:t>
            </a:r>
            <a:r>
              <a:rPr lang="ro-RO" sz="1600" dirty="0">
                <a:latin typeface="Gill Sans"/>
                <a:cs typeface="Gill Sans"/>
              </a:rPr>
              <a:t>6</a:t>
            </a:r>
            <a:endParaRPr lang="en-US" sz="1600" dirty="0">
              <a:latin typeface="Gill Sans"/>
              <a:cs typeface="Gill Sans"/>
            </a:endParaRPr>
          </a:p>
        </p:txBody>
      </p:sp>
      <p:sp>
        <p:nvSpPr>
          <p:cNvPr id="12" name="Rounded Rectangle 127">
            <a:extLst>
              <a:ext uri="{FF2B5EF4-FFF2-40B4-BE49-F238E27FC236}">
                <a16:creationId xmlns="" xmlns:a16="http://schemas.microsoft.com/office/drawing/2014/main" id="{9C0D2572-0752-499A-8043-602F4910E9A4}"/>
              </a:ext>
            </a:extLst>
          </p:cNvPr>
          <p:cNvSpPr/>
          <p:nvPr/>
        </p:nvSpPr>
        <p:spPr>
          <a:xfrm>
            <a:off x="2402826" y="2111972"/>
            <a:ext cx="3276000" cy="432000"/>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ro-RO" sz="1100" dirty="0">
                <a:solidFill>
                  <a:schemeClr val="bg1"/>
                </a:solidFill>
                <a:latin typeface="Helvetica Neue Light"/>
              </a:rPr>
              <a:t>Taxele și reglementările fiscale</a:t>
            </a:r>
            <a:endParaRPr lang="en-US" sz="1100" dirty="0">
              <a:solidFill>
                <a:schemeClr val="bg1"/>
              </a:solidFill>
              <a:latin typeface="Helvetica Neue Light"/>
            </a:endParaRPr>
          </a:p>
        </p:txBody>
      </p:sp>
      <p:sp>
        <p:nvSpPr>
          <p:cNvPr id="13" name="Oval 12">
            <a:extLst>
              <a:ext uri="{FF2B5EF4-FFF2-40B4-BE49-F238E27FC236}">
                <a16:creationId xmlns="" xmlns:a16="http://schemas.microsoft.com/office/drawing/2014/main" id="{90CD3088-FF50-488B-BFAD-570D0C0188C0}"/>
              </a:ext>
            </a:extLst>
          </p:cNvPr>
          <p:cNvSpPr>
            <a:spLocks noChangeAspect="1"/>
          </p:cNvSpPr>
          <p:nvPr/>
        </p:nvSpPr>
        <p:spPr>
          <a:xfrm>
            <a:off x="5523475" y="2059472"/>
            <a:ext cx="535596" cy="541008"/>
          </a:xfrm>
          <a:prstGeom prst="ellipse">
            <a:avLst/>
          </a:prstGeom>
          <a:solidFill>
            <a:schemeClr val="accent6"/>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44</a:t>
            </a:r>
            <a:r>
              <a:rPr lang="en-US" sz="1600" dirty="0">
                <a:latin typeface="Gill Sans"/>
                <a:cs typeface="Gill Sans"/>
              </a:rPr>
              <a:t>.</a:t>
            </a:r>
            <a:r>
              <a:rPr lang="ro-RO" sz="1600" dirty="0">
                <a:latin typeface="Gill Sans"/>
                <a:cs typeface="Gill Sans"/>
              </a:rPr>
              <a:t>0</a:t>
            </a:r>
            <a:endParaRPr lang="en-US" sz="1600" dirty="0">
              <a:latin typeface="Gill Sans"/>
              <a:cs typeface="Gill Sans"/>
            </a:endParaRPr>
          </a:p>
        </p:txBody>
      </p:sp>
      <p:sp>
        <p:nvSpPr>
          <p:cNvPr id="14" name="Rounded Rectangle 130">
            <a:extLst>
              <a:ext uri="{FF2B5EF4-FFF2-40B4-BE49-F238E27FC236}">
                <a16:creationId xmlns="" xmlns:a16="http://schemas.microsoft.com/office/drawing/2014/main" id="{35C6C4F2-B20E-41AF-B438-10A614AB75FB}"/>
              </a:ext>
            </a:extLst>
          </p:cNvPr>
          <p:cNvSpPr/>
          <p:nvPr/>
        </p:nvSpPr>
        <p:spPr>
          <a:xfrm>
            <a:off x="2367432" y="3272198"/>
            <a:ext cx="3276000" cy="432000"/>
          </a:xfrm>
          <a:prstGeom prst="round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ro-RO" sz="1100" dirty="0">
                <a:solidFill>
                  <a:schemeClr val="bg1"/>
                </a:solidFill>
                <a:latin typeface="Helvetica Neue Light"/>
              </a:rPr>
              <a:t>Lipsa de personal calificat</a:t>
            </a:r>
            <a:endParaRPr lang="en-US" sz="1100" dirty="0">
              <a:solidFill>
                <a:schemeClr val="bg1"/>
              </a:solidFill>
              <a:latin typeface="Helvetica Neue Light"/>
            </a:endParaRPr>
          </a:p>
        </p:txBody>
      </p:sp>
      <p:sp>
        <p:nvSpPr>
          <p:cNvPr id="15" name="Oval 14">
            <a:extLst>
              <a:ext uri="{FF2B5EF4-FFF2-40B4-BE49-F238E27FC236}">
                <a16:creationId xmlns="" xmlns:a16="http://schemas.microsoft.com/office/drawing/2014/main" id="{D1C7344F-98D0-4F57-938A-C536371545DA}"/>
              </a:ext>
            </a:extLst>
          </p:cNvPr>
          <p:cNvSpPr>
            <a:spLocks noChangeAspect="1"/>
          </p:cNvSpPr>
          <p:nvPr/>
        </p:nvSpPr>
        <p:spPr>
          <a:xfrm>
            <a:off x="5547418" y="3195775"/>
            <a:ext cx="535596" cy="541008"/>
          </a:xfrm>
          <a:prstGeom prst="ellipse">
            <a:avLst/>
          </a:prstGeom>
          <a:solidFill>
            <a:schemeClr val="accent4"/>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11</a:t>
            </a:r>
            <a:r>
              <a:rPr lang="en-US" sz="1600" dirty="0">
                <a:latin typeface="Gill Sans"/>
                <a:cs typeface="Gill Sans"/>
              </a:rPr>
              <a:t>.</a:t>
            </a:r>
            <a:r>
              <a:rPr lang="ro-RO" sz="1600" dirty="0">
                <a:latin typeface="Gill Sans"/>
                <a:cs typeface="Gill Sans"/>
              </a:rPr>
              <a:t>3</a:t>
            </a:r>
            <a:endParaRPr lang="en-US" sz="1600" dirty="0">
              <a:latin typeface="Gill Sans"/>
              <a:cs typeface="Gill Sans"/>
            </a:endParaRPr>
          </a:p>
        </p:txBody>
      </p:sp>
      <p:sp>
        <p:nvSpPr>
          <p:cNvPr id="16" name="Rounded Rectangle 131">
            <a:extLst>
              <a:ext uri="{FF2B5EF4-FFF2-40B4-BE49-F238E27FC236}">
                <a16:creationId xmlns="" xmlns:a16="http://schemas.microsoft.com/office/drawing/2014/main" id="{5A88403D-4E9C-494B-A642-F64D9C2DFBFE}"/>
              </a:ext>
            </a:extLst>
          </p:cNvPr>
          <p:cNvSpPr/>
          <p:nvPr/>
        </p:nvSpPr>
        <p:spPr>
          <a:xfrm>
            <a:off x="2395797" y="3865694"/>
            <a:ext cx="3283629" cy="432000"/>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ro-RO" sz="1100" dirty="0">
                <a:solidFill>
                  <a:schemeClr val="bg1"/>
                </a:solidFill>
                <a:latin typeface="Helvetica Neue Light"/>
              </a:rPr>
              <a:t>Lipsa oportunităților de finanțare</a:t>
            </a:r>
            <a:endParaRPr lang="en-US" sz="1100" dirty="0">
              <a:solidFill>
                <a:schemeClr val="bg1"/>
              </a:solidFill>
              <a:latin typeface="Helvetica Neue Light"/>
            </a:endParaRPr>
          </a:p>
        </p:txBody>
      </p:sp>
      <p:sp>
        <p:nvSpPr>
          <p:cNvPr id="17" name="Oval 16">
            <a:extLst>
              <a:ext uri="{FF2B5EF4-FFF2-40B4-BE49-F238E27FC236}">
                <a16:creationId xmlns="" xmlns:a16="http://schemas.microsoft.com/office/drawing/2014/main" id="{8B9B53A3-8227-4DE4-94D8-89501E27D209}"/>
              </a:ext>
            </a:extLst>
          </p:cNvPr>
          <p:cNvSpPr>
            <a:spLocks noChangeAspect="1"/>
          </p:cNvSpPr>
          <p:nvPr/>
        </p:nvSpPr>
        <p:spPr>
          <a:xfrm>
            <a:off x="5528987" y="3794370"/>
            <a:ext cx="535596" cy="541008"/>
          </a:xfrm>
          <a:prstGeom prst="ellipse">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11</a:t>
            </a:r>
            <a:r>
              <a:rPr lang="en-US" sz="1600" dirty="0">
                <a:latin typeface="Gill Sans"/>
                <a:cs typeface="Gill Sans"/>
              </a:rPr>
              <a:t>.</a:t>
            </a:r>
            <a:r>
              <a:rPr lang="ro-RO" sz="1600" dirty="0">
                <a:latin typeface="Gill Sans"/>
                <a:cs typeface="Gill Sans"/>
              </a:rPr>
              <a:t>3</a:t>
            </a:r>
            <a:endParaRPr lang="en-US" sz="1600" dirty="0">
              <a:latin typeface="Gill Sans"/>
              <a:cs typeface="Gill Sans"/>
            </a:endParaRPr>
          </a:p>
        </p:txBody>
      </p:sp>
      <p:sp>
        <p:nvSpPr>
          <p:cNvPr id="18" name="Rounded Rectangle 137">
            <a:extLst>
              <a:ext uri="{FF2B5EF4-FFF2-40B4-BE49-F238E27FC236}">
                <a16:creationId xmlns="" xmlns:a16="http://schemas.microsoft.com/office/drawing/2014/main" id="{EE25960A-D5DE-40FF-B761-6AF2C1C2062F}"/>
              </a:ext>
            </a:extLst>
          </p:cNvPr>
          <p:cNvSpPr/>
          <p:nvPr/>
        </p:nvSpPr>
        <p:spPr>
          <a:xfrm>
            <a:off x="2369348" y="4438656"/>
            <a:ext cx="3276000" cy="432000"/>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fontAlgn="t"/>
            <a:r>
              <a:rPr lang="ro-RO" sz="1200" dirty="0"/>
              <a:t>Alte bariere</a:t>
            </a:r>
            <a:endParaRPr lang="en-US" sz="1200" dirty="0">
              <a:solidFill>
                <a:srgbClr val="000000"/>
              </a:solidFill>
              <a:latin typeface="Arial" panose="020B0604020202020204" pitchFamily="34" charset="0"/>
            </a:endParaRPr>
          </a:p>
        </p:txBody>
      </p:sp>
      <p:sp>
        <p:nvSpPr>
          <p:cNvPr id="19" name="Oval 18">
            <a:extLst>
              <a:ext uri="{FF2B5EF4-FFF2-40B4-BE49-F238E27FC236}">
                <a16:creationId xmlns="" xmlns:a16="http://schemas.microsoft.com/office/drawing/2014/main" id="{0983021C-DB43-4FA5-99B7-2E29E70C1C6E}"/>
              </a:ext>
            </a:extLst>
          </p:cNvPr>
          <p:cNvSpPr>
            <a:spLocks noChangeAspect="1"/>
          </p:cNvSpPr>
          <p:nvPr/>
        </p:nvSpPr>
        <p:spPr>
          <a:xfrm>
            <a:off x="5555520" y="4384152"/>
            <a:ext cx="535596" cy="541008"/>
          </a:xfrm>
          <a:prstGeom prst="ellipse">
            <a:avLst/>
          </a:prstGeom>
          <a:solidFill>
            <a:srgbClr val="FF6666"/>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17.7</a:t>
            </a:r>
            <a:endParaRPr lang="en-US" sz="1600" dirty="0">
              <a:latin typeface="Gill Sans"/>
              <a:cs typeface="Gill Sans"/>
            </a:endParaRPr>
          </a:p>
        </p:txBody>
      </p:sp>
    </p:spTree>
    <p:extLst>
      <p:ext uri="{BB962C8B-B14F-4D97-AF65-F5344CB8AC3E}">
        <p14:creationId xmlns="" xmlns:p14="http://schemas.microsoft.com/office/powerpoint/2010/main" val="311133688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a:extLst>
              <a:ext uri="{FF2B5EF4-FFF2-40B4-BE49-F238E27FC236}">
                <a16:creationId xmlns="" xmlns:a16="http://schemas.microsoft.com/office/drawing/2014/main" id="{09F6C915-30E6-4BD7-B113-FB682C33D20E}"/>
              </a:ext>
            </a:extLst>
          </p:cNvPr>
          <p:cNvSpPr/>
          <p:nvPr/>
        </p:nvSpPr>
        <p:spPr>
          <a:xfrm>
            <a:off x="1715600" y="1564422"/>
            <a:ext cx="4577494" cy="3476501"/>
          </a:xfrm>
          <a:custGeom>
            <a:avLst/>
            <a:gdLst/>
            <a:ahLst/>
            <a:cxnLst>
              <a:cxn ang="0">
                <a:pos x="wd2" y="hd2"/>
              </a:cxn>
              <a:cxn ang="5400000">
                <a:pos x="wd2" y="hd2"/>
              </a:cxn>
              <a:cxn ang="10800000">
                <a:pos x="wd2" y="hd2"/>
              </a:cxn>
              <a:cxn ang="16200000">
                <a:pos x="wd2" y="hd2"/>
              </a:cxn>
            </a:cxnLst>
            <a:rect l="0" t="0" r="r" b="b"/>
            <a:pathLst>
              <a:path w="20644" h="21600" extrusionOk="0">
                <a:moveTo>
                  <a:pt x="10855" y="0"/>
                </a:moveTo>
                <a:cubicBezTo>
                  <a:pt x="8350" y="0"/>
                  <a:pt x="5844" y="1054"/>
                  <a:pt x="3933" y="3163"/>
                </a:cubicBezTo>
                <a:cubicBezTo>
                  <a:pt x="2537" y="4703"/>
                  <a:pt x="1659" y="6593"/>
                  <a:pt x="1284" y="8577"/>
                </a:cubicBezTo>
                <a:lnTo>
                  <a:pt x="0" y="8200"/>
                </a:lnTo>
                <a:lnTo>
                  <a:pt x="1808" y="11762"/>
                </a:lnTo>
                <a:lnTo>
                  <a:pt x="4987" y="9673"/>
                </a:lnTo>
                <a:lnTo>
                  <a:pt x="3955" y="9368"/>
                </a:lnTo>
                <a:cubicBezTo>
                  <a:pt x="4207" y="7885"/>
                  <a:pt x="4845" y="6465"/>
                  <a:pt x="5885" y="5317"/>
                </a:cubicBezTo>
                <a:cubicBezTo>
                  <a:pt x="7257" y="3803"/>
                  <a:pt x="9057" y="3047"/>
                  <a:pt x="10855" y="3047"/>
                </a:cubicBezTo>
                <a:cubicBezTo>
                  <a:pt x="12654" y="3047"/>
                  <a:pt x="14453" y="3803"/>
                  <a:pt x="15826" y="5317"/>
                </a:cubicBezTo>
                <a:cubicBezTo>
                  <a:pt x="18570" y="8345"/>
                  <a:pt x="18570" y="13255"/>
                  <a:pt x="15826" y="16283"/>
                </a:cubicBezTo>
                <a:cubicBezTo>
                  <a:pt x="14453" y="17797"/>
                  <a:pt x="12654" y="18556"/>
                  <a:pt x="10855" y="18556"/>
                </a:cubicBezTo>
                <a:lnTo>
                  <a:pt x="10855" y="21600"/>
                </a:lnTo>
                <a:cubicBezTo>
                  <a:pt x="13361" y="21600"/>
                  <a:pt x="15866" y="20546"/>
                  <a:pt x="17778" y="18437"/>
                </a:cubicBezTo>
                <a:cubicBezTo>
                  <a:pt x="21600" y="14219"/>
                  <a:pt x="21600" y="7381"/>
                  <a:pt x="17778" y="3163"/>
                </a:cubicBezTo>
                <a:cubicBezTo>
                  <a:pt x="15866" y="1054"/>
                  <a:pt x="13360" y="0"/>
                  <a:pt x="10855" y="0"/>
                </a:cubicBezTo>
                <a:close/>
              </a:path>
            </a:pathLst>
          </a:custGeom>
          <a:solidFill>
            <a:srgbClr val="E5E5E5"/>
          </a:solidFill>
          <a:ln w="12700" cap="flat">
            <a:noFill/>
            <a:miter lim="400000"/>
          </a:ln>
          <a:effectLst/>
        </p:spPr>
        <p:txBody>
          <a:bodyPr wrap="square" lIns="0" tIns="0" rIns="0" bIns="0" numCol="1" anchor="ctr">
            <a:noAutofit/>
          </a:bodyPr>
          <a:lstStyle/>
          <a:p>
            <a:pPr algn="ctr">
              <a:lnSpc>
                <a:spcPct val="100000"/>
              </a:lnSpc>
              <a:spcBef>
                <a:spcPts val="0"/>
              </a:spcBef>
              <a:defRPr sz="1500" cap="all">
                <a:solidFill>
                  <a:srgbClr val="FFFFFF"/>
                </a:solidFill>
                <a:latin typeface="Helvetica Neue"/>
                <a:ea typeface="Helvetica Neue"/>
                <a:cs typeface="Helvetica Neue"/>
                <a:sym typeface="Helvetica Neue"/>
              </a:defRPr>
            </a:pPr>
            <a:endParaRPr dirty="0"/>
          </a:p>
        </p:txBody>
      </p:sp>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a:xfrm>
            <a:off x="1711568" y="416222"/>
            <a:ext cx="7205786" cy="569999"/>
          </a:xfrm>
        </p:spPr>
        <p:txBody>
          <a:bodyPr>
            <a:normAutofit fontScale="90000"/>
          </a:bodyPr>
          <a:lstStyle/>
          <a:p>
            <a:r>
              <a:rPr lang="ro-RO" dirty="0"/>
              <a:t>Probleme cu personalul calificat și utilizarea personalului din afara țării</a:t>
            </a:r>
            <a:endParaRPr lang="en-US" dirty="0"/>
          </a:p>
        </p:txBody>
      </p:sp>
      <p:sp>
        <p:nvSpPr>
          <p:cNvPr id="54" name="TextBox 53">
            <a:extLst>
              <a:ext uri="{FF2B5EF4-FFF2-40B4-BE49-F238E27FC236}">
                <a16:creationId xmlns="" xmlns:a16="http://schemas.microsoft.com/office/drawing/2014/main" id="{0F15006C-6597-48AB-B14F-FB53A19A28AA}"/>
              </a:ext>
            </a:extLst>
          </p:cNvPr>
          <p:cNvSpPr txBox="1"/>
          <p:nvPr/>
        </p:nvSpPr>
        <p:spPr>
          <a:xfrm>
            <a:off x="0" y="1317940"/>
            <a:ext cx="3118337"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persoane care au în prezent o firmă/ o afacere (n=141) Date in %</a:t>
            </a:r>
            <a:endParaRPr lang="en-US" sz="900" i="1" dirty="0"/>
          </a:p>
        </p:txBody>
      </p:sp>
      <p:sp>
        <p:nvSpPr>
          <p:cNvPr id="55" name="Rectangle 54">
            <a:extLst>
              <a:ext uri="{FF2B5EF4-FFF2-40B4-BE49-F238E27FC236}">
                <a16:creationId xmlns="" xmlns:a16="http://schemas.microsoft.com/office/drawing/2014/main" id="{AABE39F4-06AC-4C7D-B1E0-F3E29381D24D}"/>
              </a:ext>
            </a:extLst>
          </p:cNvPr>
          <p:cNvSpPr/>
          <p:nvPr/>
        </p:nvSpPr>
        <p:spPr>
          <a:xfrm>
            <a:off x="217460" y="5352914"/>
            <a:ext cx="7487947" cy="338554"/>
          </a:xfrm>
          <a:prstGeom prst="rect">
            <a:avLst/>
          </a:prstGeom>
        </p:spPr>
        <p:txBody>
          <a:bodyPr wrap="none">
            <a:spAutoFit/>
          </a:bodyPr>
          <a:lstStyle/>
          <a:p>
            <a:r>
              <a:rPr lang="ro-RO" sz="800" i="1" dirty="0"/>
              <a:t>E10. Ați spus că în prezent aveți o afacere. În ultimul an ați avut probleme de personal, în sensul că nu ați găsit personal calificat adecvat pentru a satisface nevoile afacerii </a:t>
            </a:r>
            <a:r>
              <a:rPr lang="ro-RO" sz="800" i="1" dirty="0" err="1"/>
              <a:t>dvs</a:t>
            </a:r>
            <a:r>
              <a:rPr lang="ro-RO" sz="800" i="1" dirty="0"/>
              <a:t>?</a:t>
            </a:r>
          </a:p>
          <a:p>
            <a:r>
              <a:rPr lang="it-IT" sz="800" i="1" dirty="0"/>
              <a:t>E11. A</a:t>
            </a:r>
            <a:r>
              <a:rPr lang="ro-RO" sz="800" i="1" dirty="0"/>
              <a:t>ț</a:t>
            </a:r>
            <a:r>
              <a:rPr lang="it-IT" sz="800" i="1" dirty="0"/>
              <a:t>i spus c</a:t>
            </a:r>
            <a:r>
              <a:rPr lang="ro-RO" sz="800" i="1" dirty="0"/>
              <a:t>ă</a:t>
            </a:r>
            <a:r>
              <a:rPr lang="it-IT" sz="800" i="1" dirty="0"/>
              <a:t> a</a:t>
            </a:r>
            <a:r>
              <a:rPr lang="ro-RO" sz="800" i="1" dirty="0"/>
              <a:t>ț</a:t>
            </a:r>
            <a:r>
              <a:rPr lang="it-IT" sz="800" i="1" dirty="0"/>
              <a:t>i avut probleme de personal </a:t>
            </a:r>
            <a:r>
              <a:rPr lang="ro-RO" sz="800" i="1" dirty="0"/>
              <a:t>î</a:t>
            </a:r>
            <a:r>
              <a:rPr lang="it-IT" sz="800" i="1" dirty="0"/>
              <a:t>n ultimul an. Pentru a rezolva aceast</a:t>
            </a:r>
            <a:r>
              <a:rPr lang="ro-RO" sz="800" i="1" dirty="0"/>
              <a:t>ă</a:t>
            </a:r>
            <a:r>
              <a:rPr lang="it-IT" sz="800" i="1" dirty="0"/>
              <a:t> problem</a:t>
            </a:r>
            <a:r>
              <a:rPr lang="ro-RO" sz="800" i="1" dirty="0"/>
              <a:t>ă...</a:t>
            </a:r>
            <a:r>
              <a:rPr lang="it-IT" sz="800" i="1" dirty="0"/>
              <a:t>:</a:t>
            </a:r>
            <a:endParaRPr lang="en-US" sz="800" i="1" dirty="0"/>
          </a:p>
        </p:txBody>
      </p:sp>
      <p:sp>
        <p:nvSpPr>
          <p:cNvPr id="89" name="Oval 88">
            <a:extLst>
              <a:ext uri="{FF2B5EF4-FFF2-40B4-BE49-F238E27FC236}">
                <a16:creationId xmlns="" xmlns:a16="http://schemas.microsoft.com/office/drawing/2014/main" id="{ECA04422-9795-41B1-B19B-0669A5BFC841}"/>
              </a:ext>
            </a:extLst>
          </p:cNvPr>
          <p:cNvSpPr/>
          <p:nvPr/>
        </p:nvSpPr>
        <p:spPr>
          <a:xfrm>
            <a:off x="4968579" y="1716154"/>
            <a:ext cx="939649" cy="960618"/>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1" name="Oval 90">
            <a:extLst>
              <a:ext uri="{FF2B5EF4-FFF2-40B4-BE49-F238E27FC236}">
                <a16:creationId xmlns="" xmlns:a16="http://schemas.microsoft.com/office/drawing/2014/main" id="{F978B4E4-E5B7-4AC5-A1A6-53588B894460}"/>
              </a:ext>
            </a:extLst>
          </p:cNvPr>
          <p:cNvSpPr/>
          <p:nvPr/>
        </p:nvSpPr>
        <p:spPr>
          <a:xfrm>
            <a:off x="5504896" y="2812949"/>
            <a:ext cx="939649" cy="960618"/>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2" name="Freeform: Shape 91">
            <a:extLst>
              <a:ext uri="{FF2B5EF4-FFF2-40B4-BE49-F238E27FC236}">
                <a16:creationId xmlns="" xmlns:a16="http://schemas.microsoft.com/office/drawing/2014/main" id="{D1A86ED0-B6E9-4F96-AE1E-F5B8515C0B50}"/>
              </a:ext>
            </a:extLst>
          </p:cNvPr>
          <p:cNvSpPr/>
          <p:nvPr/>
        </p:nvSpPr>
        <p:spPr>
          <a:xfrm>
            <a:off x="6964415" y="2948884"/>
            <a:ext cx="1257757" cy="929727"/>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marL="0" lvl="0" indent="0" algn="l" defTabSz="1778000">
              <a:lnSpc>
                <a:spcPct val="90000"/>
              </a:lnSpc>
              <a:spcBef>
                <a:spcPct val="0"/>
              </a:spcBef>
              <a:spcAft>
                <a:spcPct val="10000"/>
              </a:spcAft>
              <a:buNone/>
            </a:pPr>
            <a:endParaRPr lang="en-US" sz="1050" kern="1200"/>
          </a:p>
        </p:txBody>
      </p:sp>
      <p:sp>
        <p:nvSpPr>
          <p:cNvPr id="93" name="Oval 92">
            <a:extLst>
              <a:ext uri="{FF2B5EF4-FFF2-40B4-BE49-F238E27FC236}">
                <a16:creationId xmlns="" xmlns:a16="http://schemas.microsoft.com/office/drawing/2014/main" id="{16788218-30CC-4B75-B865-3775DD6AFF94}"/>
              </a:ext>
            </a:extLst>
          </p:cNvPr>
          <p:cNvSpPr/>
          <p:nvPr/>
        </p:nvSpPr>
        <p:spPr>
          <a:xfrm>
            <a:off x="4905046" y="3922576"/>
            <a:ext cx="939649" cy="960618"/>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4" name="Freeform: Shape 93">
            <a:extLst>
              <a:ext uri="{FF2B5EF4-FFF2-40B4-BE49-F238E27FC236}">
                <a16:creationId xmlns="" xmlns:a16="http://schemas.microsoft.com/office/drawing/2014/main" id="{33D06F6A-2176-45EB-9FAD-23B4FB1F03D3}"/>
              </a:ext>
            </a:extLst>
          </p:cNvPr>
          <p:cNvSpPr/>
          <p:nvPr/>
        </p:nvSpPr>
        <p:spPr>
          <a:xfrm>
            <a:off x="6595997" y="4063202"/>
            <a:ext cx="1257757" cy="929727"/>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marL="0" lvl="0" indent="0" algn="l" defTabSz="1778000">
              <a:lnSpc>
                <a:spcPct val="90000"/>
              </a:lnSpc>
              <a:spcBef>
                <a:spcPct val="0"/>
              </a:spcBef>
              <a:spcAft>
                <a:spcPct val="10000"/>
              </a:spcAft>
              <a:buNone/>
            </a:pPr>
            <a:endParaRPr lang="en-US" sz="1050" kern="1200"/>
          </a:p>
        </p:txBody>
      </p:sp>
      <p:sp>
        <p:nvSpPr>
          <p:cNvPr id="95" name="Freeform: Shape 94">
            <a:extLst>
              <a:ext uri="{FF2B5EF4-FFF2-40B4-BE49-F238E27FC236}">
                <a16:creationId xmlns="" xmlns:a16="http://schemas.microsoft.com/office/drawing/2014/main" id="{CFD8AC64-CA14-4FAB-9EB1-2494461AA734}"/>
              </a:ext>
            </a:extLst>
          </p:cNvPr>
          <p:cNvSpPr/>
          <p:nvPr/>
        </p:nvSpPr>
        <p:spPr>
          <a:xfrm>
            <a:off x="3531874" y="2508454"/>
            <a:ext cx="1542423" cy="1403187"/>
          </a:xfrm>
          <a:custGeom>
            <a:avLst/>
            <a:gdLst>
              <a:gd name="connsiteX0" fmla="*/ 0 w 1754047"/>
              <a:gd name="connsiteY0" fmla="*/ 877067 h 1754134"/>
              <a:gd name="connsiteX1" fmla="*/ 877024 w 1754047"/>
              <a:gd name="connsiteY1" fmla="*/ 0 h 1754134"/>
              <a:gd name="connsiteX2" fmla="*/ 1754048 w 1754047"/>
              <a:gd name="connsiteY2" fmla="*/ 877067 h 1754134"/>
              <a:gd name="connsiteX3" fmla="*/ 877024 w 1754047"/>
              <a:gd name="connsiteY3" fmla="*/ 1754134 h 1754134"/>
              <a:gd name="connsiteX4" fmla="*/ 0 w 1754047"/>
              <a:gd name="connsiteY4" fmla="*/ 877067 h 1754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4047" h="1754134">
                <a:moveTo>
                  <a:pt x="0" y="877067"/>
                </a:moveTo>
                <a:cubicBezTo>
                  <a:pt x="0" y="392676"/>
                  <a:pt x="392657" y="0"/>
                  <a:pt x="877024" y="0"/>
                </a:cubicBezTo>
                <a:cubicBezTo>
                  <a:pt x="1361391" y="0"/>
                  <a:pt x="1754048" y="392676"/>
                  <a:pt x="1754048" y="877067"/>
                </a:cubicBezTo>
                <a:cubicBezTo>
                  <a:pt x="1754048" y="1361458"/>
                  <a:pt x="1361391" y="1754134"/>
                  <a:pt x="877024" y="1754134"/>
                </a:cubicBezTo>
                <a:cubicBezTo>
                  <a:pt x="392657" y="1754134"/>
                  <a:pt x="0" y="1361458"/>
                  <a:pt x="0" y="877067"/>
                </a:cubicBezTo>
                <a:close/>
              </a:path>
            </a:pathLst>
          </a:custGeom>
          <a:solidFill>
            <a:srgbClr val="3484C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2594" tIns="302607" rIns="302594" bIns="302607" numCol="1" spcCol="1270" anchor="ctr" anchorCtr="0">
            <a:noAutofit/>
          </a:bodyPr>
          <a:lstStyle/>
          <a:p>
            <a:pPr marL="0" lvl="0" indent="0" algn="ctr" defTabSz="1600200">
              <a:lnSpc>
                <a:spcPct val="90000"/>
              </a:lnSpc>
              <a:spcBef>
                <a:spcPct val="0"/>
              </a:spcBef>
              <a:spcAft>
                <a:spcPct val="35000"/>
              </a:spcAft>
              <a:buNone/>
            </a:pPr>
            <a:r>
              <a:rPr lang="ro-RO" sz="4000" kern="1200" dirty="0"/>
              <a:t>Da  </a:t>
            </a:r>
            <a:r>
              <a:rPr lang="ro-RO" sz="2000" kern="1200" dirty="0"/>
              <a:t>53</a:t>
            </a:r>
            <a:r>
              <a:rPr lang="en-US" sz="2000" kern="1200" dirty="0"/>
              <a:t>.</a:t>
            </a:r>
            <a:r>
              <a:rPr lang="ro-RO" sz="2000" kern="1200" dirty="0"/>
              <a:t>2%</a:t>
            </a:r>
            <a:endParaRPr lang="en-US" sz="3200" kern="1200" dirty="0"/>
          </a:p>
        </p:txBody>
      </p:sp>
      <p:sp>
        <p:nvSpPr>
          <p:cNvPr id="96" name="Freeform: Shape 95">
            <a:extLst>
              <a:ext uri="{FF2B5EF4-FFF2-40B4-BE49-F238E27FC236}">
                <a16:creationId xmlns="" xmlns:a16="http://schemas.microsoft.com/office/drawing/2014/main" id="{FCE36D14-DB2E-4AB9-AF90-7B37B94CD391}"/>
              </a:ext>
            </a:extLst>
          </p:cNvPr>
          <p:cNvSpPr/>
          <p:nvPr/>
        </p:nvSpPr>
        <p:spPr>
          <a:xfrm>
            <a:off x="1514509" y="2508454"/>
            <a:ext cx="1542423" cy="1403187"/>
          </a:xfrm>
          <a:custGeom>
            <a:avLst/>
            <a:gdLst>
              <a:gd name="connsiteX0" fmla="*/ 0 w 1754047"/>
              <a:gd name="connsiteY0" fmla="*/ 877067 h 1754134"/>
              <a:gd name="connsiteX1" fmla="*/ 877024 w 1754047"/>
              <a:gd name="connsiteY1" fmla="*/ 0 h 1754134"/>
              <a:gd name="connsiteX2" fmla="*/ 1754048 w 1754047"/>
              <a:gd name="connsiteY2" fmla="*/ 877067 h 1754134"/>
              <a:gd name="connsiteX3" fmla="*/ 877024 w 1754047"/>
              <a:gd name="connsiteY3" fmla="*/ 1754134 h 1754134"/>
              <a:gd name="connsiteX4" fmla="*/ 0 w 1754047"/>
              <a:gd name="connsiteY4" fmla="*/ 877067 h 1754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4047" h="1754134">
                <a:moveTo>
                  <a:pt x="0" y="877067"/>
                </a:moveTo>
                <a:cubicBezTo>
                  <a:pt x="0" y="392676"/>
                  <a:pt x="392657" y="0"/>
                  <a:pt x="877024" y="0"/>
                </a:cubicBezTo>
                <a:cubicBezTo>
                  <a:pt x="1361391" y="0"/>
                  <a:pt x="1754048" y="392676"/>
                  <a:pt x="1754048" y="877067"/>
                </a:cubicBezTo>
                <a:cubicBezTo>
                  <a:pt x="1754048" y="1361458"/>
                  <a:pt x="1361391" y="1754134"/>
                  <a:pt x="877024" y="1754134"/>
                </a:cubicBezTo>
                <a:cubicBezTo>
                  <a:pt x="392657" y="1754134"/>
                  <a:pt x="0" y="1361458"/>
                  <a:pt x="0" y="877067"/>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2594" tIns="302607" rIns="302594" bIns="302607" numCol="1" spcCol="1270" anchor="ctr" anchorCtr="0">
            <a:noAutofit/>
          </a:bodyPr>
          <a:lstStyle/>
          <a:p>
            <a:pPr marL="0" lvl="0" indent="0" algn="ctr" defTabSz="1600200">
              <a:lnSpc>
                <a:spcPct val="90000"/>
              </a:lnSpc>
              <a:spcBef>
                <a:spcPct val="0"/>
              </a:spcBef>
              <a:spcAft>
                <a:spcPct val="35000"/>
              </a:spcAft>
              <a:buNone/>
            </a:pPr>
            <a:r>
              <a:rPr lang="en-US" sz="4000" kern="1200" dirty="0"/>
              <a:t>Nu</a:t>
            </a:r>
            <a:r>
              <a:rPr lang="ro-RO" sz="4000" kern="1200" dirty="0"/>
              <a:t> </a:t>
            </a:r>
            <a:r>
              <a:rPr lang="en-US" sz="2000" dirty="0"/>
              <a:t>46.</a:t>
            </a:r>
            <a:r>
              <a:rPr lang="en-US" sz="2000" kern="1200" dirty="0"/>
              <a:t>8</a:t>
            </a:r>
            <a:r>
              <a:rPr lang="ro-RO" sz="2000" kern="1200" dirty="0"/>
              <a:t>%</a:t>
            </a:r>
            <a:endParaRPr lang="en-US" sz="3200" kern="1200" dirty="0"/>
          </a:p>
        </p:txBody>
      </p:sp>
      <p:sp>
        <p:nvSpPr>
          <p:cNvPr id="98" name="Freeform: Shape 97">
            <a:extLst>
              <a:ext uri="{FF2B5EF4-FFF2-40B4-BE49-F238E27FC236}">
                <a16:creationId xmlns="" xmlns:a16="http://schemas.microsoft.com/office/drawing/2014/main" id="{A952230E-76CB-4CF7-9D26-694E6044D82F}"/>
              </a:ext>
            </a:extLst>
          </p:cNvPr>
          <p:cNvSpPr/>
          <p:nvPr/>
        </p:nvSpPr>
        <p:spPr>
          <a:xfrm>
            <a:off x="5894787" y="1663080"/>
            <a:ext cx="2139255" cy="909687"/>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Am  importat/ folosit personal din afara țării</a:t>
            </a:r>
          </a:p>
        </p:txBody>
      </p:sp>
      <p:sp>
        <p:nvSpPr>
          <p:cNvPr id="99" name="Freeform: Shape 98">
            <a:extLst>
              <a:ext uri="{FF2B5EF4-FFF2-40B4-BE49-F238E27FC236}">
                <a16:creationId xmlns="" xmlns:a16="http://schemas.microsoft.com/office/drawing/2014/main" id="{07464D19-6704-4EF3-86FD-4159B01C2C94}"/>
              </a:ext>
            </a:extLst>
          </p:cNvPr>
          <p:cNvSpPr/>
          <p:nvPr/>
        </p:nvSpPr>
        <p:spPr>
          <a:xfrm>
            <a:off x="6433424" y="2857500"/>
            <a:ext cx="2139255" cy="909687"/>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Iau in calcul soluția importului de personal/ folosirii de personal din afara țării</a:t>
            </a:r>
          </a:p>
        </p:txBody>
      </p:sp>
      <p:sp>
        <p:nvSpPr>
          <p:cNvPr id="100" name="Freeform: Shape 99">
            <a:extLst>
              <a:ext uri="{FF2B5EF4-FFF2-40B4-BE49-F238E27FC236}">
                <a16:creationId xmlns="" xmlns:a16="http://schemas.microsoft.com/office/drawing/2014/main" id="{6A5208C1-CBCE-4566-9633-7EA415B0F543}"/>
              </a:ext>
            </a:extLst>
          </p:cNvPr>
          <p:cNvSpPr/>
          <p:nvPr/>
        </p:nvSpPr>
        <p:spPr>
          <a:xfrm>
            <a:off x="5950297" y="4031130"/>
            <a:ext cx="2139255" cy="909687"/>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algn="ctr" fontAlgn="t"/>
            <a:r>
              <a:rPr lang="sv-SE" sz="1200" dirty="0"/>
              <a:t>Nu intenționez să import</a:t>
            </a:r>
            <a:r>
              <a:rPr lang="ro-RO" sz="1200" dirty="0"/>
              <a:t>/ folosesc</a:t>
            </a:r>
            <a:r>
              <a:rPr lang="sv-SE" sz="1200" dirty="0"/>
              <a:t> personal din afara </a:t>
            </a:r>
            <a:r>
              <a:rPr lang="ro-RO" sz="1200" dirty="0"/>
              <a:t>ț</a:t>
            </a:r>
            <a:r>
              <a:rPr lang="sv-SE" sz="1200" dirty="0"/>
              <a:t>ării</a:t>
            </a:r>
            <a:endParaRPr lang="sv-SE" sz="1200" dirty="0">
              <a:solidFill>
                <a:srgbClr val="000000"/>
              </a:solidFill>
              <a:latin typeface="Arial" panose="020B0604020202020204" pitchFamily="34" charset="0"/>
            </a:endParaRPr>
          </a:p>
        </p:txBody>
      </p:sp>
      <p:sp>
        <p:nvSpPr>
          <p:cNvPr id="101" name="TextBox 100">
            <a:extLst>
              <a:ext uri="{FF2B5EF4-FFF2-40B4-BE49-F238E27FC236}">
                <a16:creationId xmlns="" xmlns:a16="http://schemas.microsoft.com/office/drawing/2014/main" id="{F7334D69-E38F-45C3-950F-B56422C4C6C6}"/>
              </a:ext>
            </a:extLst>
          </p:cNvPr>
          <p:cNvSpPr txBox="1"/>
          <p:nvPr/>
        </p:nvSpPr>
        <p:spPr>
          <a:xfrm>
            <a:off x="5124878" y="2042574"/>
            <a:ext cx="672123" cy="307777"/>
          </a:xfrm>
          <a:prstGeom prst="rect">
            <a:avLst/>
          </a:prstGeom>
          <a:noFill/>
        </p:spPr>
        <p:txBody>
          <a:bodyPr wrap="square" rtlCol="0">
            <a:spAutoFit/>
          </a:bodyPr>
          <a:lstStyle/>
          <a:p>
            <a:pPr algn="ctr"/>
            <a:r>
              <a:rPr lang="en-US" sz="1400" dirty="0">
                <a:solidFill>
                  <a:schemeClr val="bg1"/>
                </a:solidFill>
              </a:rPr>
              <a:t>2</a:t>
            </a:r>
            <a:r>
              <a:rPr lang="ro-RO" sz="1400" dirty="0">
                <a:solidFill>
                  <a:schemeClr val="bg1"/>
                </a:solidFill>
              </a:rPr>
              <a:t>.</a:t>
            </a:r>
            <a:r>
              <a:rPr lang="en-US" sz="1400" dirty="0">
                <a:solidFill>
                  <a:schemeClr val="bg1"/>
                </a:solidFill>
              </a:rPr>
              <a:t>8</a:t>
            </a:r>
            <a:r>
              <a:rPr lang="ro-RO" sz="1400" dirty="0">
                <a:solidFill>
                  <a:schemeClr val="bg1"/>
                </a:solidFill>
              </a:rPr>
              <a:t>%</a:t>
            </a:r>
            <a:endParaRPr lang="en-US" sz="1400" dirty="0">
              <a:solidFill>
                <a:schemeClr val="bg1"/>
              </a:solidFill>
            </a:endParaRPr>
          </a:p>
        </p:txBody>
      </p:sp>
      <p:sp>
        <p:nvSpPr>
          <p:cNvPr id="102" name="TextBox 101">
            <a:extLst>
              <a:ext uri="{FF2B5EF4-FFF2-40B4-BE49-F238E27FC236}">
                <a16:creationId xmlns="" xmlns:a16="http://schemas.microsoft.com/office/drawing/2014/main" id="{01C1B67C-D12C-4B02-AEEC-8DA83D8488F3}"/>
              </a:ext>
            </a:extLst>
          </p:cNvPr>
          <p:cNvSpPr txBox="1"/>
          <p:nvPr/>
        </p:nvSpPr>
        <p:spPr>
          <a:xfrm>
            <a:off x="5691136" y="3148783"/>
            <a:ext cx="672123" cy="307777"/>
          </a:xfrm>
          <a:prstGeom prst="rect">
            <a:avLst/>
          </a:prstGeom>
          <a:noFill/>
        </p:spPr>
        <p:txBody>
          <a:bodyPr wrap="square" rtlCol="0">
            <a:spAutoFit/>
          </a:bodyPr>
          <a:lstStyle/>
          <a:p>
            <a:pPr algn="ctr"/>
            <a:r>
              <a:rPr lang="en-US" sz="1400" dirty="0">
                <a:solidFill>
                  <a:schemeClr val="bg1"/>
                </a:solidFill>
              </a:rPr>
              <a:t>14</a:t>
            </a:r>
            <a:r>
              <a:rPr lang="ro-RO" sz="1400" dirty="0">
                <a:solidFill>
                  <a:schemeClr val="bg1"/>
                </a:solidFill>
              </a:rPr>
              <a:t>.</a:t>
            </a:r>
            <a:r>
              <a:rPr lang="en-US" sz="1400" dirty="0">
                <a:solidFill>
                  <a:schemeClr val="bg1"/>
                </a:solidFill>
              </a:rPr>
              <a:t>9</a:t>
            </a:r>
            <a:r>
              <a:rPr lang="ro-RO" sz="1400" dirty="0">
                <a:solidFill>
                  <a:schemeClr val="bg1"/>
                </a:solidFill>
              </a:rPr>
              <a:t>%</a:t>
            </a:r>
            <a:endParaRPr lang="en-US" sz="1400" dirty="0">
              <a:solidFill>
                <a:schemeClr val="bg1"/>
              </a:solidFill>
            </a:endParaRPr>
          </a:p>
        </p:txBody>
      </p:sp>
      <p:sp>
        <p:nvSpPr>
          <p:cNvPr id="103" name="TextBox 102">
            <a:extLst>
              <a:ext uri="{FF2B5EF4-FFF2-40B4-BE49-F238E27FC236}">
                <a16:creationId xmlns="" xmlns:a16="http://schemas.microsoft.com/office/drawing/2014/main" id="{A795FCD9-DEE0-4CE7-B976-E643F73FE905}"/>
              </a:ext>
            </a:extLst>
          </p:cNvPr>
          <p:cNvSpPr txBox="1"/>
          <p:nvPr/>
        </p:nvSpPr>
        <p:spPr>
          <a:xfrm>
            <a:off x="5068253" y="4291286"/>
            <a:ext cx="672123" cy="307777"/>
          </a:xfrm>
          <a:prstGeom prst="rect">
            <a:avLst/>
          </a:prstGeom>
          <a:noFill/>
        </p:spPr>
        <p:txBody>
          <a:bodyPr wrap="square" rtlCol="0">
            <a:spAutoFit/>
          </a:bodyPr>
          <a:lstStyle/>
          <a:p>
            <a:pPr algn="ctr"/>
            <a:r>
              <a:rPr lang="en-US" sz="1400" dirty="0">
                <a:solidFill>
                  <a:schemeClr val="bg1"/>
                </a:solidFill>
              </a:rPr>
              <a:t>35</a:t>
            </a:r>
            <a:r>
              <a:rPr lang="ro-RO" sz="1400" dirty="0">
                <a:solidFill>
                  <a:schemeClr val="bg1"/>
                </a:solidFill>
              </a:rPr>
              <a:t>.</a:t>
            </a:r>
            <a:r>
              <a:rPr lang="en-US" sz="1400" dirty="0">
                <a:solidFill>
                  <a:schemeClr val="bg1"/>
                </a:solidFill>
              </a:rPr>
              <a:t>5</a:t>
            </a:r>
            <a:r>
              <a:rPr lang="ro-RO" sz="1400" dirty="0">
                <a:solidFill>
                  <a:schemeClr val="bg1"/>
                </a:solidFill>
              </a:rPr>
              <a:t>%</a:t>
            </a:r>
            <a:endParaRPr lang="en-US" sz="1400" dirty="0">
              <a:solidFill>
                <a:schemeClr val="bg1"/>
              </a:solidFill>
            </a:endParaRPr>
          </a:p>
        </p:txBody>
      </p:sp>
      <p:sp>
        <p:nvSpPr>
          <p:cNvPr id="8" name="Arrow: Down 7">
            <a:extLst>
              <a:ext uri="{FF2B5EF4-FFF2-40B4-BE49-F238E27FC236}">
                <a16:creationId xmlns="" xmlns:a16="http://schemas.microsoft.com/office/drawing/2014/main" id="{6CD4179A-62E5-459F-ABE0-76AFD69B4CA9}"/>
              </a:ext>
            </a:extLst>
          </p:cNvPr>
          <p:cNvSpPr/>
          <p:nvPr/>
        </p:nvSpPr>
        <p:spPr>
          <a:xfrm rot="13544244">
            <a:off x="4903118" y="2519684"/>
            <a:ext cx="249343" cy="272112"/>
          </a:xfrm>
          <a:prstGeom prst="downArrow">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 xmlns:a16="http://schemas.microsoft.com/office/drawing/2014/main" id="{229D3B54-8B53-40A4-BA46-D2F44614D812}"/>
              </a:ext>
            </a:extLst>
          </p:cNvPr>
          <p:cNvSpPr/>
          <p:nvPr/>
        </p:nvSpPr>
        <p:spPr>
          <a:xfrm rot="16200000">
            <a:off x="5145620" y="3125303"/>
            <a:ext cx="249343" cy="272112"/>
          </a:xfrm>
          <a:prstGeom prst="downArrow">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 xmlns:a16="http://schemas.microsoft.com/office/drawing/2014/main" id="{48DAE67B-9494-4F67-810B-D21DCBBDBF42}"/>
              </a:ext>
            </a:extLst>
          </p:cNvPr>
          <p:cNvSpPr/>
          <p:nvPr/>
        </p:nvSpPr>
        <p:spPr>
          <a:xfrm rot="18636876">
            <a:off x="4836876" y="3738911"/>
            <a:ext cx="249343" cy="272112"/>
          </a:xfrm>
          <a:prstGeom prst="downArrow">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61365802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F12B3C50-F4B1-4FCF-A7D2-BD645F0B224D}"/>
              </a:ext>
            </a:extLst>
          </p:cNvPr>
          <p:cNvSpPr/>
          <p:nvPr/>
        </p:nvSpPr>
        <p:spPr>
          <a:xfrm>
            <a:off x="750277" y="1718074"/>
            <a:ext cx="8065477" cy="3170099"/>
          </a:xfrm>
          <a:prstGeom prst="rect">
            <a:avLst/>
          </a:prstGeom>
        </p:spPr>
        <p:txBody>
          <a:bodyPr wrap="square">
            <a:spAutoFit/>
          </a:bodyPr>
          <a:lstStyle/>
          <a:p>
            <a:pPr marL="285750" indent="-285750">
              <a:spcAft>
                <a:spcPts val="600"/>
              </a:spcAft>
              <a:buFont typeface="Wingdings" panose="05000000000000000000" pitchFamily="2" charset="2"/>
              <a:buChar char="Ø"/>
            </a:pPr>
            <a:r>
              <a:rPr lang="ro-RO" dirty="0"/>
              <a:t>38% dintre persoanele intervievate au experimentat </a:t>
            </a:r>
            <a:r>
              <a:rPr lang="ro-RO" dirty="0" err="1"/>
              <a:t>antreprenoriatul</a:t>
            </a:r>
            <a:r>
              <a:rPr lang="ro-RO" dirty="0"/>
              <a:t>, în prezent rămânând activi 13.9%.</a:t>
            </a:r>
          </a:p>
          <a:p>
            <a:pPr marL="742950" lvl="1" indent="-285750">
              <a:spcAft>
                <a:spcPts val="600"/>
              </a:spcAft>
              <a:buFont typeface="Wingdings" panose="05000000000000000000" pitchFamily="2" charset="2"/>
              <a:buChar char="Ø"/>
            </a:pPr>
            <a:r>
              <a:rPr lang="ro-RO" dirty="0"/>
              <a:t>Nevoia de control asupra veniturilor, timpului și deciziilor precum și satisfacția personală sunt principalele motivații ale </a:t>
            </a:r>
            <a:r>
              <a:rPr lang="ro-RO" dirty="0" err="1"/>
              <a:t>antreprenoriatului</a:t>
            </a:r>
            <a:r>
              <a:rPr lang="ro-RO" dirty="0"/>
              <a:t>.</a:t>
            </a:r>
          </a:p>
          <a:p>
            <a:pPr marL="742950" lvl="1" indent="-285750">
              <a:spcAft>
                <a:spcPts val="600"/>
              </a:spcAft>
              <a:buFont typeface="Wingdings" panose="05000000000000000000" pitchFamily="2" charset="2"/>
              <a:buChar char="Ø"/>
            </a:pPr>
            <a:r>
              <a:rPr lang="ro-RO" dirty="0"/>
              <a:t>Taxele si reglementările fiscale reprezintă principala barieră în menținerea și dezvoltarea afacerilor.</a:t>
            </a:r>
          </a:p>
          <a:p>
            <a:pPr marL="742950" lvl="1" indent="-285750">
              <a:spcAft>
                <a:spcPts val="600"/>
              </a:spcAft>
              <a:buFont typeface="Wingdings" panose="05000000000000000000" pitchFamily="2" charset="2"/>
              <a:buChar char="Ø"/>
            </a:pPr>
            <a:r>
              <a:rPr lang="ro-RO" dirty="0"/>
              <a:t>Aproximativ 2 din 10 antreprenori sunt deschiși la ideea de a importa/ folosi personal calificat din afara țării în condițiile lipsei de personal calificat.</a:t>
            </a:r>
          </a:p>
          <a:p>
            <a:pPr marL="285750" indent="-285750">
              <a:spcAft>
                <a:spcPts val="3000"/>
              </a:spcAft>
              <a:buFont typeface="Wingdings" panose="05000000000000000000" pitchFamily="2" charset="2"/>
              <a:buChar char="Ø"/>
            </a:pPr>
            <a:r>
              <a:rPr lang="ro-RO" dirty="0"/>
              <a:t>Există un potențial antreprenorial de 9.6%  pe termen scurt, din care 1.4% este deja conturat.</a:t>
            </a:r>
          </a:p>
        </p:txBody>
      </p:sp>
    </p:spTree>
    <p:extLst>
      <p:ext uri="{BB962C8B-B14F-4D97-AF65-F5344CB8AC3E}">
        <p14:creationId xmlns="" xmlns:p14="http://schemas.microsoft.com/office/powerpoint/2010/main" val="132616153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MIGRAȚIE</a:t>
            </a:r>
            <a:endParaRPr lang="en-US" dirty="0"/>
          </a:p>
        </p:txBody>
      </p:sp>
    </p:spTree>
    <p:extLst>
      <p:ext uri="{BB962C8B-B14F-4D97-AF65-F5344CB8AC3E}">
        <p14:creationId xmlns="" xmlns:p14="http://schemas.microsoft.com/office/powerpoint/2010/main" val="224454398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4C7E607E-9197-41DA-B8EF-4C5DF4CC5038}"/>
              </a:ext>
            </a:extLst>
          </p:cNvPr>
          <p:cNvGrpSpPr/>
          <p:nvPr/>
        </p:nvGrpSpPr>
        <p:grpSpPr>
          <a:xfrm>
            <a:off x="3434060" y="2557006"/>
            <a:ext cx="2304649" cy="1463317"/>
            <a:chOff x="3117905" y="2781085"/>
            <a:chExt cx="2496809" cy="1814181"/>
          </a:xfrm>
        </p:grpSpPr>
        <p:sp>
          <p:nvSpPr>
            <p:cNvPr id="29" name="Shape 20">
              <a:extLst>
                <a:ext uri="{FF2B5EF4-FFF2-40B4-BE49-F238E27FC236}">
                  <a16:creationId xmlns="" xmlns:a16="http://schemas.microsoft.com/office/drawing/2014/main" id="{B41C31D6-BA71-406E-9FE1-F193C3E40AAD}"/>
                </a:ext>
              </a:extLst>
            </p:cNvPr>
            <p:cNvSpPr/>
            <p:nvPr/>
          </p:nvSpPr>
          <p:spPr>
            <a:xfrm rot="10800000">
              <a:off x="3891906" y="2781085"/>
              <a:ext cx="972000" cy="1814181"/>
            </a:xfrm>
            <a:custGeom>
              <a:avLst/>
              <a:gdLst/>
              <a:ahLst/>
              <a:cxnLst>
                <a:cxn ang="0">
                  <a:pos x="wd2" y="hd2"/>
                </a:cxn>
                <a:cxn ang="5400000">
                  <a:pos x="wd2" y="hd2"/>
                </a:cxn>
                <a:cxn ang="10800000">
                  <a:pos x="wd2" y="hd2"/>
                </a:cxn>
                <a:cxn ang="16200000">
                  <a:pos x="wd2" y="hd2"/>
                </a:cxn>
              </a:cxnLst>
              <a:rect l="0" t="0" r="r" b="b"/>
              <a:pathLst>
                <a:path w="21600" h="21600" extrusionOk="0">
                  <a:moveTo>
                    <a:pt x="21600" y="7848"/>
                  </a:moveTo>
                  <a:lnTo>
                    <a:pt x="16200" y="3924"/>
                  </a:lnTo>
                  <a:lnTo>
                    <a:pt x="10799" y="0"/>
                  </a:lnTo>
                  <a:lnTo>
                    <a:pt x="5399" y="3924"/>
                  </a:lnTo>
                  <a:lnTo>
                    <a:pt x="0" y="7848"/>
                  </a:lnTo>
                  <a:lnTo>
                    <a:pt x="6753" y="7848"/>
                  </a:lnTo>
                  <a:lnTo>
                    <a:pt x="6753" y="21600"/>
                  </a:lnTo>
                  <a:lnTo>
                    <a:pt x="14846" y="21600"/>
                  </a:lnTo>
                  <a:lnTo>
                    <a:pt x="14846" y="7848"/>
                  </a:lnTo>
                  <a:lnTo>
                    <a:pt x="21600" y="7848"/>
                  </a:lnTo>
                  <a:close/>
                </a:path>
              </a:pathLst>
            </a:custGeom>
            <a:solidFill>
              <a:srgbClr val="3197E0"/>
            </a:solidFill>
            <a:ln w="12700" cap="flat">
              <a:noFill/>
              <a:miter lim="400000"/>
            </a:ln>
            <a:effectLst/>
          </p:spPr>
          <p:txBody>
            <a:bodyPr wrap="square" lIns="38100" tIns="38100" rIns="38100" bIns="381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a:p>
          </p:txBody>
        </p:sp>
        <p:sp>
          <p:nvSpPr>
            <p:cNvPr id="30" name="Shape 21">
              <a:extLst>
                <a:ext uri="{FF2B5EF4-FFF2-40B4-BE49-F238E27FC236}">
                  <a16:creationId xmlns="" xmlns:a16="http://schemas.microsoft.com/office/drawing/2014/main" id="{B0ADFCD6-1B5F-468E-8E7F-96E0FFE52ECB}"/>
                </a:ext>
              </a:extLst>
            </p:cNvPr>
            <p:cNvSpPr/>
            <p:nvPr/>
          </p:nvSpPr>
          <p:spPr>
            <a:xfrm rot="10800000">
              <a:off x="3117905" y="2786077"/>
              <a:ext cx="1260000" cy="1296000"/>
            </a:xfrm>
            <a:custGeom>
              <a:avLst/>
              <a:gdLst/>
              <a:ahLst/>
              <a:cxnLst>
                <a:cxn ang="0">
                  <a:pos x="wd2" y="hd2"/>
                </a:cxn>
                <a:cxn ang="5400000">
                  <a:pos x="wd2" y="hd2"/>
                </a:cxn>
                <a:cxn ang="10800000">
                  <a:pos x="wd2" y="hd2"/>
                </a:cxn>
                <a:cxn ang="16200000">
                  <a:pos x="wd2" y="hd2"/>
                </a:cxn>
              </a:cxnLst>
              <a:rect l="0" t="0" r="r" b="b"/>
              <a:pathLst>
                <a:path w="21600" h="21600" extrusionOk="0">
                  <a:moveTo>
                    <a:pt x="8030" y="4174"/>
                  </a:moveTo>
                  <a:lnTo>
                    <a:pt x="10994" y="4174"/>
                  </a:lnTo>
                  <a:lnTo>
                    <a:pt x="10994" y="0"/>
                  </a:lnTo>
                  <a:lnTo>
                    <a:pt x="16296" y="3342"/>
                  </a:lnTo>
                  <a:lnTo>
                    <a:pt x="21600" y="6684"/>
                  </a:lnTo>
                  <a:lnTo>
                    <a:pt x="16296" y="10026"/>
                  </a:lnTo>
                  <a:lnTo>
                    <a:pt x="10994" y="13368"/>
                  </a:lnTo>
                  <a:lnTo>
                    <a:pt x="10994" y="9183"/>
                  </a:lnTo>
                  <a:lnTo>
                    <a:pt x="8030" y="9183"/>
                  </a:lnTo>
                  <a:cubicBezTo>
                    <a:pt x="6132" y="9183"/>
                    <a:pt x="4589" y="10868"/>
                    <a:pt x="4589" y="12939"/>
                  </a:cubicBezTo>
                  <a:lnTo>
                    <a:pt x="4589" y="21600"/>
                  </a:lnTo>
                  <a:lnTo>
                    <a:pt x="0" y="21600"/>
                  </a:lnTo>
                  <a:lnTo>
                    <a:pt x="0" y="12939"/>
                  </a:lnTo>
                  <a:cubicBezTo>
                    <a:pt x="0" y="8106"/>
                    <a:pt x="3602" y="4174"/>
                    <a:pt x="8030" y="4174"/>
                  </a:cubicBezTo>
                  <a:close/>
                </a:path>
              </a:pathLst>
            </a:custGeom>
            <a:solidFill>
              <a:srgbClr val="B9B9B9"/>
            </a:solidFill>
            <a:ln w="12700" cap="flat">
              <a:noFill/>
              <a:miter lim="400000"/>
            </a:ln>
            <a:effectLst/>
          </p:spPr>
          <p:txBody>
            <a:bodyPr wrap="square" lIns="38100" tIns="38100" rIns="38100" bIns="381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a:p>
          </p:txBody>
        </p:sp>
        <p:sp>
          <p:nvSpPr>
            <p:cNvPr id="31" name="Shape 22">
              <a:extLst>
                <a:ext uri="{FF2B5EF4-FFF2-40B4-BE49-F238E27FC236}">
                  <a16:creationId xmlns="" xmlns:a16="http://schemas.microsoft.com/office/drawing/2014/main" id="{56D8A6EA-CC80-4C70-92C0-11746AB36A48}"/>
                </a:ext>
              </a:extLst>
            </p:cNvPr>
            <p:cNvSpPr/>
            <p:nvPr/>
          </p:nvSpPr>
          <p:spPr>
            <a:xfrm rot="10800000">
              <a:off x="4354714" y="2786117"/>
              <a:ext cx="1260000" cy="1296000"/>
            </a:xfrm>
            <a:custGeom>
              <a:avLst/>
              <a:gdLst/>
              <a:ahLst/>
              <a:cxnLst>
                <a:cxn ang="0">
                  <a:pos x="wd2" y="hd2"/>
                </a:cxn>
                <a:cxn ang="5400000">
                  <a:pos x="wd2" y="hd2"/>
                </a:cxn>
                <a:cxn ang="10800000">
                  <a:pos x="wd2" y="hd2"/>
                </a:cxn>
                <a:cxn ang="16200000">
                  <a:pos x="wd2" y="hd2"/>
                </a:cxn>
              </a:cxnLst>
              <a:rect l="0" t="0" r="r" b="b"/>
              <a:pathLst>
                <a:path w="21600" h="21600" extrusionOk="0">
                  <a:moveTo>
                    <a:pt x="13570" y="4174"/>
                  </a:moveTo>
                  <a:lnTo>
                    <a:pt x="10606" y="4174"/>
                  </a:lnTo>
                  <a:lnTo>
                    <a:pt x="10606" y="0"/>
                  </a:lnTo>
                  <a:lnTo>
                    <a:pt x="5303" y="3342"/>
                  </a:lnTo>
                  <a:lnTo>
                    <a:pt x="0" y="6684"/>
                  </a:lnTo>
                  <a:lnTo>
                    <a:pt x="5303" y="10026"/>
                  </a:lnTo>
                  <a:lnTo>
                    <a:pt x="10606" y="13368"/>
                  </a:lnTo>
                  <a:lnTo>
                    <a:pt x="10606" y="9183"/>
                  </a:lnTo>
                  <a:lnTo>
                    <a:pt x="13570" y="9183"/>
                  </a:lnTo>
                  <a:cubicBezTo>
                    <a:pt x="15467" y="9183"/>
                    <a:pt x="17011" y="10868"/>
                    <a:pt x="17011" y="12939"/>
                  </a:cubicBezTo>
                  <a:lnTo>
                    <a:pt x="17011" y="21600"/>
                  </a:lnTo>
                  <a:lnTo>
                    <a:pt x="21600" y="21600"/>
                  </a:lnTo>
                  <a:lnTo>
                    <a:pt x="21600" y="12939"/>
                  </a:lnTo>
                  <a:cubicBezTo>
                    <a:pt x="21600" y="8106"/>
                    <a:pt x="17998" y="4174"/>
                    <a:pt x="13570" y="4174"/>
                  </a:cubicBezTo>
                  <a:close/>
                </a:path>
              </a:pathLst>
            </a:custGeom>
            <a:solidFill>
              <a:srgbClr val="3484C9"/>
            </a:solidFill>
            <a:ln w="12700" cap="flat">
              <a:noFill/>
              <a:miter lim="400000"/>
            </a:ln>
            <a:effectLst/>
          </p:spPr>
          <p:txBody>
            <a:bodyPr wrap="square" lIns="38100" tIns="38100" rIns="38100" bIns="381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a:p>
          </p:txBody>
        </p:sp>
      </p:grpSp>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p:txBody>
          <a:bodyPr/>
          <a:lstStyle/>
          <a:p>
            <a:r>
              <a:rPr lang="en-US" dirty="0"/>
              <a:t>Loc de </a:t>
            </a:r>
            <a:r>
              <a:rPr lang="ro-RO" dirty="0"/>
              <a:t>muncă în afara țării</a:t>
            </a:r>
            <a:endParaRPr lang="en-US" dirty="0"/>
          </a:p>
        </p:txBody>
      </p:sp>
      <p:sp>
        <p:nvSpPr>
          <p:cNvPr id="55" name="Rectangle 54">
            <a:extLst>
              <a:ext uri="{FF2B5EF4-FFF2-40B4-BE49-F238E27FC236}">
                <a16:creationId xmlns="" xmlns:a16="http://schemas.microsoft.com/office/drawing/2014/main" id="{AABE39F4-06AC-4C7D-B1E0-F3E29381D24D}"/>
              </a:ext>
            </a:extLst>
          </p:cNvPr>
          <p:cNvSpPr/>
          <p:nvPr/>
        </p:nvSpPr>
        <p:spPr>
          <a:xfrm>
            <a:off x="217460" y="5352914"/>
            <a:ext cx="8434171" cy="461665"/>
          </a:xfrm>
          <a:prstGeom prst="rect">
            <a:avLst/>
          </a:prstGeom>
        </p:spPr>
        <p:txBody>
          <a:bodyPr wrap="square">
            <a:spAutoFit/>
          </a:bodyPr>
          <a:lstStyle/>
          <a:p>
            <a:r>
              <a:rPr lang="it-IT" sz="800" i="1" dirty="0"/>
              <a:t>F1. Ati fost vreodata plecat la munca in alta tara? </a:t>
            </a:r>
            <a:endParaRPr lang="ro-RO" sz="800" i="1" dirty="0"/>
          </a:p>
          <a:p>
            <a:r>
              <a:rPr lang="it-IT" sz="800" i="1" dirty="0"/>
              <a:t>F2. In acest moment v</a:t>
            </a:r>
            <a:r>
              <a:rPr lang="ro-RO" sz="800" i="1" dirty="0"/>
              <a:t>ă</a:t>
            </a:r>
            <a:r>
              <a:rPr lang="it-IT" sz="800" i="1" dirty="0"/>
              <a:t> g</a:t>
            </a:r>
            <a:r>
              <a:rPr lang="ro-RO" sz="800" i="1" dirty="0"/>
              <a:t>ă</a:t>
            </a:r>
            <a:r>
              <a:rPr lang="it-IT" sz="800" i="1" dirty="0"/>
              <a:t>ndi</a:t>
            </a:r>
            <a:r>
              <a:rPr lang="ro-RO" sz="800" i="1" dirty="0"/>
              <a:t>ț</a:t>
            </a:r>
            <a:r>
              <a:rPr lang="it-IT" sz="800" i="1" dirty="0"/>
              <a:t>i serios s</a:t>
            </a:r>
            <a:r>
              <a:rPr lang="ro-RO" sz="800" i="1" dirty="0"/>
              <a:t>ă</a:t>
            </a:r>
            <a:r>
              <a:rPr lang="it-IT" sz="800" i="1" dirty="0"/>
              <a:t> v</a:t>
            </a:r>
            <a:r>
              <a:rPr lang="ro-RO" sz="800" i="1" dirty="0"/>
              <a:t>ă</a:t>
            </a:r>
            <a:r>
              <a:rPr lang="it-IT" sz="800" i="1" dirty="0"/>
              <a:t> muta</a:t>
            </a:r>
            <a:r>
              <a:rPr lang="ro-RO" sz="800" i="1" dirty="0"/>
              <a:t>ț</a:t>
            </a:r>
            <a:r>
              <a:rPr lang="it-IT" sz="800" i="1" dirty="0"/>
              <a:t>i </a:t>
            </a:r>
            <a:r>
              <a:rPr lang="ro-RO" sz="800" i="1" dirty="0"/>
              <a:t>î</a:t>
            </a:r>
            <a:r>
              <a:rPr lang="it-IT" sz="800" i="1" dirty="0"/>
              <a:t>n str</a:t>
            </a:r>
            <a:r>
              <a:rPr lang="ro-RO" sz="800" i="1" dirty="0"/>
              <a:t>ă</a:t>
            </a:r>
            <a:r>
              <a:rPr lang="it-IT" sz="800" i="1" dirty="0"/>
              <a:t>in</a:t>
            </a:r>
            <a:r>
              <a:rPr lang="ro-RO" sz="800" i="1" dirty="0"/>
              <a:t>ă</a:t>
            </a:r>
            <a:r>
              <a:rPr lang="it-IT" sz="800" i="1" dirty="0"/>
              <a:t>tate pentru a tr</a:t>
            </a:r>
            <a:r>
              <a:rPr lang="ro-RO" sz="800" i="1" dirty="0"/>
              <a:t>ă</a:t>
            </a:r>
            <a:r>
              <a:rPr lang="it-IT" sz="800" i="1" dirty="0"/>
              <a:t>i </a:t>
            </a:r>
            <a:r>
              <a:rPr lang="ro-RO" sz="800" i="1" dirty="0"/>
              <a:t>ș</a:t>
            </a:r>
            <a:r>
              <a:rPr lang="it-IT" sz="800" i="1" dirty="0"/>
              <a:t>i a lucra acolo?</a:t>
            </a:r>
            <a:endParaRPr lang="en-US" sz="800" i="1" dirty="0"/>
          </a:p>
          <a:p>
            <a:endParaRPr lang="en-US" sz="800" i="1" dirty="0"/>
          </a:p>
        </p:txBody>
      </p:sp>
      <p:sp>
        <p:nvSpPr>
          <p:cNvPr id="9" name="TextBox 8">
            <a:extLst>
              <a:ext uri="{FF2B5EF4-FFF2-40B4-BE49-F238E27FC236}">
                <a16:creationId xmlns="" xmlns:a16="http://schemas.microsoft.com/office/drawing/2014/main" id="{BB851488-B795-4103-9812-3DC04291B18D}"/>
              </a:ext>
            </a:extLst>
          </p:cNvPr>
          <p:cNvSpPr txBox="1"/>
          <p:nvPr/>
        </p:nvSpPr>
        <p:spPr>
          <a:xfrm>
            <a:off x="1" y="1317940"/>
            <a:ext cx="2439542"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total persoane intervievate (n=1014)</a:t>
            </a:r>
          </a:p>
          <a:p>
            <a:pPr fontAlgn="base">
              <a:spcBef>
                <a:spcPct val="0"/>
              </a:spcBef>
              <a:spcAft>
                <a:spcPct val="0"/>
              </a:spcAft>
            </a:pPr>
            <a:r>
              <a:rPr lang="ro-RO" sz="900" i="1" dirty="0"/>
              <a:t>Date in %</a:t>
            </a:r>
            <a:endParaRPr lang="en-US" sz="900" i="1" dirty="0"/>
          </a:p>
        </p:txBody>
      </p:sp>
      <p:sp>
        <p:nvSpPr>
          <p:cNvPr id="23" name="Rounded Rectangle 5">
            <a:extLst>
              <a:ext uri="{FF2B5EF4-FFF2-40B4-BE49-F238E27FC236}">
                <a16:creationId xmlns="" xmlns:a16="http://schemas.microsoft.com/office/drawing/2014/main" id="{52456D74-B681-4B6E-AD81-DA1FFAF24B91}"/>
              </a:ext>
            </a:extLst>
          </p:cNvPr>
          <p:cNvSpPr/>
          <p:nvPr/>
        </p:nvSpPr>
        <p:spPr>
          <a:xfrm>
            <a:off x="115862" y="1966793"/>
            <a:ext cx="2880000" cy="684000"/>
          </a:xfrm>
          <a:prstGeom prst="round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algn="ctr"/>
            <a:r>
              <a:rPr lang="en-US" sz="1100" dirty="0">
                <a:solidFill>
                  <a:schemeClr val="bg1"/>
                </a:solidFill>
                <a:latin typeface="Helvetica Neue Light"/>
              </a:rPr>
              <a:t>Da,</a:t>
            </a:r>
          </a:p>
          <a:p>
            <a:pPr algn="ctr"/>
            <a:r>
              <a:rPr lang="en-US" sz="1100" dirty="0">
                <a:solidFill>
                  <a:schemeClr val="bg1"/>
                </a:solidFill>
                <a:latin typeface="Helvetica Neue Light"/>
              </a:rPr>
              <a:t>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prezent</a:t>
            </a:r>
            <a:r>
              <a:rPr lang="en-US" sz="1100" dirty="0">
                <a:solidFill>
                  <a:schemeClr val="bg1"/>
                </a:solidFill>
                <a:latin typeface="Helvetica Neue Light"/>
              </a:rPr>
              <a:t> am un loc de </a:t>
            </a:r>
            <a:r>
              <a:rPr lang="en-US" sz="1100" dirty="0" err="1">
                <a:solidFill>
                  <a:schemeClr val="bg1"/>
                </a:solidFill>
                <a:latin typeface="Helvetica Neue Light"/>
              </a:rPr>
              <a:t>muncă</a:t>
            </a:r>
            <a:r>
              <a:rPr lang="en-US" sz="1100" dirty="0">
                <a:solidFill>
                  <a:schemeClr val="bg1"/>
                </a:solidFill>
                <a:latin typeface="Helvetica Neue Light"/>
              </a:rPr>
              <a:t>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altă</a:t>
            </a:r>
            <a:r>
              <a:rPr lang="en-US" sz="1100" dirty="0">
                <a:solidFill>
                  <a:schemeClr val="bg1"/>
                </a:solidFill>
                <a:latin typeface="Helvetica Neue Light"/>
              </a:rPr>
              <a:t> </a:t>
            </a:r>
            <a:r>
              <a:rPr lang="en-US" sz="1100" dirty="0" err="1">
                <a:solidFill>
                  <a:schemeClr val="bg1"/>
                </a:solidFill>
                <a:latin typeface="Helvetica Neue Light"/>
              </a:rPr>
              <a:t>țară</a:t>
            </a:r>
            <a:endParaRPr lang="en-US" sz="1100" dirty="0">
              <a:solidFill>
                <a:schemeClr val="bg1"/>
              </a:solidFill>
              <a:latin typeface="Helvetica Neue Light"/>
            </a:endParaRPr>
          </a:p>
          <a:p>
            <a:pPr algn="ctr"/>
            <a:r>
              <a:rPr lang="en-US" b="1" dirty="0">
                <a:solidFill>
                  <a:schemeClr val="bg1"/>
                </a:solidFill>
                <a:latin typeface="Helvetica Neue Light"/>
              </a:rPr>
              <a:t>1</a:t>
            </a:r>
            <a:r>
              <a:rPr lang="ro-RO" b="1" dirty="0">
                <a:solidFill>
                  <a:schemeClr val="bg1"/>
                </a:solidFill>
                <a:latin typeface="Helvetica Neue Light"/>
              </a:rPr>
              <a:t>.</a:t>
            </a:r>
            <a:r>
              <a:rPr lang="en-US" b="1" dirty="0">
                <a:solidFill>
                  <a:schemeClr val="bg1"/>
                </a:solidFill>
                <a:latin typeface="Helvetica Neue Light"/>
              </a:rPr>
              <a:t>5 %</a:t>
            </a:r>
          </a:p>
        </p:txBody>
      </p:sp>
      <p:sp>
        <p:nvSpPr>
          <p:cNvPr id="25" name="Rounded Rectangle 127">
            <a:extLst>
              <a:ext uri="{FF2B5EF4-FFF2-40B4-BE49-F238E27FC236}">
                <a16:creationId xmlns="" xmlns:a16="http://schemas.microsoft.com/office/drawing/2014/main" id="{F140DAAE-4EF4-4D6C-8AB7-890716C645B6}"/>
              </a:ext>
            </a:extLst>
          </p:cNvPr>
          <p:cNvSpPr/>
          <p:nvPr/>
        </p:nvSpPr>
        <p:spPr>
          <a:xfrm>
            <a:off x="3141097" y="1984738"/>
            <a:ext cx="2880000" cy="648000"/>
          </a:xfrm>
          <a:prstGeom prst="roundRect">
            <a:avLst/>
          </a:prstGeom>
          <a:solidFill>
            <a:srgbClr val="3484C9"/>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algn="ctr"/>
            <a:r>
              <a:rPr lang="en-US" sz="1100" dirty="0">
                <a:solidFill>
                  <a:schemeClr val="bg1"/>
                </a:solidFill>
                <a:latin typeface="Helvetica Neue Light"/>
              </a:rPr>
              <a:t>Da, </a:t>
            </a:r>
          </a:p>
          <a:p>
            <a:pPr algn="ctr"/>
            <a:r>
              <a:rPr lang="en-US" sz="1100" dirty="0">
                <a:solidFill>
                  <a:schemeClr val="bg1"/>
                </a:solidFill>
                <a:latin typeface="Helvetica Neue Light"/>
              </a:rPr>
              <a:t>am </a:t>
            </a:r>
            <a:r>
              <a:rPr lang="en-US" sz="1100" dirty="0" err="1">
                <a:solidFill>
                  <a:schemeClr val="bg1"/>
                </a:solidFill>
                <a:latin typeface="Helvetica Neue Light"/>
              </a:rPr>
              <a:t>lucrat</a:t>
            </a:r>
            <a:r>
              <a:rPr lang="en-US" sz="1100" dirty="0">
                <a:solidFill>
                  <a:schemeClr val="bg1"/>
                </a:solidFill>
                <a:latin typeface="Helvetica Neue Light"/>
              </a:rPr>
              <a:t>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altă</a:t>
            </a:r>
            <a:r>
              <a:rPr lang="en-US" sz="1100" dirty="0">
                <a:solidFill>
                  <a:schemeClr val="bg1"/>
                </a:solidFill>
                <a:latin typeface="Helvetica Neue Light"/>
              </a:rPr>
              <a:t> </a:t>
            </a:r>
            <a:r>
              <a:rPr lang="en-US" sz="1100" dirty="0" err="1">
                <a:solidFill>
                  <a:schemeClr val="bg1"/>
                </a:solidFill>
                <a:latin typeface="Helvetica Neue Light"/>
              </a:rPr>
              <a:t>țară</a:t>
            </a:r>
            <a:r>
              <a:rPr lang="en-US" sz="1100" dirty="0">
                <a:solidFill>
                  <a:schemeClr val="bg1"/>
                </a:solidFill>
                <a:latin typeface="Helvetica Neue Light"/>
              </a:rPr>
              <a:t> </a:t>
            </a:r>
            <a:r>
              <a:rPr lang="en-US" sz="1100" dirty="0" err="1">
                <a:solidFill>
                  <a:schemeClr val="bg1"/>
                </a:solidFill>
                <a:latin typeface="Helvetica Neue Light"/>
              </a:rPr>
              <a:t>dar</a:t>
            </a:r>
            <a:r>
              <a:rPr lang="en-US" sz="1100" dirty="0">
                <a:solidFill>
                  <a:schemeClr val="bg1"/>
                </a:solidFill>
                <a:latin typeface="Helvetica Neue Light"/>
              </a:rPr>
              <a:t> m-am </a:t>
            </a:r>
            <a:r>
              <a:rPr lang="en-US" sz="1100" dirty="0" err="1">
                <a:solidFill>
                  <a:schemeClr val="bg1"/>
                </a:solidFill>
                <a:latin typeface="Helvetica Neue Light"/>
              </a:rPr>
              <a:t>intors</a:t>
            </a:r>
            <a:endParaRPr lang="en-US" sz="1100" dirty="0">
              <a:solidFill>
                <a:schemeClr val="bg1"/>
              </a:solidFill>
              <a:latin typeface="Helvetica Neue Light"/>
            </a:endParaRPr>
          </a:p>
          <a:p>
            <a:pPr algn="ctr"/>
            <a:r>
              <a:rPr lang="en-US" b="1" dirty="0">
                <a:solidFill>
                  <a:schemeClr val="bg1"/>
                </a:solidFill>
                <a:latin typeface="Helvetica Neue Light"/>
              </a:rPr>
              <a:t>19.4 %</a:t>
            </a:r>
            <a:endParaRPr lang="en-US" sz="1100" dirty="0">
              <a:solidFill>
                <a:schemeClr val="bg1"/>
              </a:solidFill>
              <a:latin typeface="Helvetica Neue Light"/>
            </a:endParaRPr>
          </a:p>
        </p:txBody>
      </p:sp>
      <p:sp>
        <p:nvSpPr>
          <p:cNvPr id="27" name="Rounded Rectangle 130">
            <a:extLst>
              <a:ext uri="{FF2B5EF4-FFF2-40B4-BE49-F238E27FC236}">
                <a16:creationId xmlns="" xmlns:a16="http://schemas.microsoft.com/office/drawing/2014/main" id="{222C8ACB-816B-4DD3-AD91-ACED0E0880EC}"/>
              </a:ext>
            </a:extLst>
          </p:cNvPr>
          <p:cNvSpPr/>
          <p:nvPr/>
        </p:nvSpPr>
        <p:spPr>
          <a:xfrm>
            <a:off x="6166332" y="2002793"/>
            <a:ext cx="2880000" cy="648000"/>
          </a:xfrm>
          <a:prstGeom prst="round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algn="ctr"/>
            <a:r>
              <a:rPr lang="en-US" sz="1100" dirty="0">
                <a:solidFill>
                  <a:schemeClr val="bg1"/>
                </a:solidFill>
                <a:latin typeface="Helvetica Neue Light"/>
              </a:rPr>
              <a:t>Nu am </a:t>
            </a:r>
            <a:r>
              <a:rPr lang="en-US" sz="1100" dirty="0" err="1">
                <a:solidFill>
                  <a:schemeClr val="bg1"/>
                </a:solidFill>
                <a:latin typeface="Helvetica Neue Light"/>
              </a:rPr>
              <a:t>avut</a:t>
            </a:r>
            <a:r>
              <a:rPr lang="en-US" sz="1100" dirty="0">
                <a:solidFill>
                  <a:schemeClr val="bg1"/>
                </a:solidFill>
                <a:latin typeface="Helvetica Neue Light"/>
              </a:rPr>
              <a:t> </a:t>
            </a:r>
            <a:r>
              <a:rPr lang="en-US" sz="1100" dirty="0" err="1">
                <a:solidFill>
                  <a:schemeClr val="bg1"/>
                </a:solidFill>
                <a:latin typeface="Helvetica Neue Light"/>
              </a:rPr>
              <a:t>până</a:t>
            </a:r>
            <a:r>
              <a:rPr lang="en-US" sz="1100" dirty="0">
                <a:solidFill>
                  <a:schemeClr val="bg1"/>
                </a:solidFill>
                <a:latin typeface="Helvetica Neue Light"/>
              </a:rPr>
              <a:t> </a:t>
            </a:r>
            <a:r>
              <a:rPr lang="en-US" sz="1100" dirty="0" err="1">
                <a:solidFill>
                  <a:schemeClr val="bg1"/>
                </a:solidFill>
                <a:latin typeface="Helvetica Neue Light"/>
              </a:rPr>
              <a:t>acum</a:t>
            </a:r>
            <a:r>
              <a:rPr lang="en-US" sz="1100" dirty="0">
                <a:solidFill>
                  <a:schemeClr val="bg1"/>
                </a:solidFill>
                <a:latin typeface="Helvetica Neue Light"/>
              </a:rPr>
              <a:t> un loc de </a:t>
            </a:r>
            <a:r>
              <a:rPr lang="en-US" sz="1100" dirty="0" err="1">
                <a:solidFill>
                  <a:schemeClr val="bg1"/>
                </a:solidFill>
                <a:latin typeface="Helvetica Neue Light"/>
              </a:rPr>
              <a:t>muncă</a:t>
            </a:r>
            <a:endParaRPr lang="en-US" sz="1100" dirty="0">
              <a:solidFill>
                <a:schemeClr val="bg1"/>
              </a:solidFill>
              <a:latin typeface="Helvetica Neue Light"/>
            </a:endParaRPr>
          </a:p>
          <a:p>
            <a:pPr algn="ctr"/>
            <a:r>
              <a:rPr lang="en-US" sz="1100" dirty="0">
                <a:solidFill>
                  <a:schemeClr val="bg1"/>
                </a:solidFill>
                <a:latin typeface="Helvetica Neue Light"/>
              </a:rPr>
              <a:t>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altă</a:t>
            </a:r>
            <a:r>
              <a:rPr lang="en-US" sz="1100" dirty="0">
                <a:solidFill>
                  <a:schemeClr val="bg1"/>
                </a:solidFill>
                <a:latin typeface="Helvetica Neue Light"/>
              </a:rPr>
              <a:t> </a:t>
            </a:r>
            <a:r>
              <a:rPr lang="en-US" sz="1100" dirty="0" err="1">
                <a:solidFill>
                  <a:schemeClr val="bg1"/>
                </a:solidFill>
                <a:latin typeface="Helvetica Neue Light"/>
              </a:rPr>
              <a:t>țară</a:t>
            </a:r>
            <a:endParaRPr lang="en-US" sz="1100" dirty="0">
              <a:solidFill>
                <a:schemeClr val="bg1"/>
              </a:solidFill>
              <a:latin typeface="Helvetica Neue Light"/>
            </a:endParaRPr>
          </a:p>
          <a:p>
            <a:pPr algn="ctr"/>
            <a:r>
              <a:rPr lang="en-US" dirty="0">
                <a:solidFill>
                  <a:schemeClr val="bg1"/>
                </a:solidFill>
                <a:latin typeface="Helvetica Neue Light"/>
              </a:rPr>
              <a:t>79</a:t>
            </a:r>
            <a:r>
              <a:rPr lang="ro-RO" dirty="0">
                <a:solidFill>
                  <a:schemeClr val="bg1"/>
                </a:solidFill>
                <a:latin typeface="Helvetica Neue Light"/>
              </a:rPr>
              <a:t>.</a:t>
            </a:r>
            <a:r>
              <a:rPr lang="en-US" dirty="0">
                <a:solidFill>
                  <a:schemeClr val="bg1"/>
                </a:solidFill>
                <a:latin typeface="Helvetica Neue Light"/>
              </a:rPr>
              <a:t>1%</a:t>
            </a:r>
          </a:p>
        </p:txBody>
      </p:sp>
      <p:sp>
        <p:nvSpPr>
          <p:cNvPr id="33" name="Text Placeholder 4">
            <a:extLst>
              <a:ext uri="{FF2B5EF4-FFF2-40B4-BE49-F238E27FC236}">
                <a16:creationId xmlns="" xmlns:a16="http://schemas.microsoft.com/office/drawing/2014/main" id="{FA1D7A6F-9C46-4897-B013-90FB68BDB47D}"/>
              </a:ext>
            </a:extLst>
          </p:cNvPr>
          <p:cNvSpPr>
            <a:spLocks noGrp="1"/>
          </p:cNvSpPr>
          <p:nvPr>
            <p:ph type="body" sz="quarter" idx="13"/>
          </p:nvPr>
        </p:nvSpPr>
        <p:spPr>
          <a:xfrm>
            <a:off x="1711568" y="652206"/>
            <a:ext cx="6735762" cy="299998"/>
          </a:xfrm>
        </p:spPr>
        <p:txBody>
          <a:bodyPr/>
          <a:lstStyle/>
          <a:p>
            <a:r>
              <a:rPr lang="en-US" dirty="0"/>
              <a:t>Experien</a:t>
            </a:r>
            <a:r>
              <a:rPr lang="ro-RO" dirty="0"/>
              <a:t>ța anterioară</a:t>
            </a:r>
            <a:endParaRPr lang="en-US" dirty="0"/>
          </a:p>
        </p:txBody>
      </p:sp>
      <p:sp>
        <p:nvSpPr>
          <p:cNvPr id="34" name="Oval 33">
            <a:extLst>
              <a:ext uri="{FF2B5EF4-FFF2-40B4-BE49-F238E27FC236}">
                <a16:creationId xmlns="" xmlns:a16="http://schemas.microsoft.com/office/drawing/2014/main" id="{B4EA4419-6EC8-41DC-803A-C042BB06016D}"/>
              </a:ext>
            </a:extLst>
          </p:cNvPr>
          <p:cNvSpPr/>
          <p:nvPr/>
        </p:nvSpPr>
        <p:spPr>
          <a:xfrm>
            <a:off x="2622925" y="2950449"/>
            <a:ext cx="828000" cy="828000"/>
          </a:xfrm>
          <a:prstGeom prst="ellipse">
            <a:avLst/>
          </a:prstGeom>
          <a:solidFill>
            <a:schemeClr val="tx1">
              <a:lumMod val="40000"/>
              <a:lumOff val="6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5" name="Freeform: Shape 34">
            <a:extLst>
              <a:ext uri="{FF2B5EF4-FFF2-40B4-BE49-F238E27FC236}">
                <a16:creationId xmlns="" xmlns:a16="http://schemas.microsoft.com/office/drawing/2014/main" id="{540EEC51-A44D-4142-BFC9-B8CBDD56BC65}"/>
              </a:ext>
            </a:extLst>
          </p:cNvPr>
          <p:cNvSpPr/>
          <p:nvPr/>
        </p:nvSpPr>
        <p:spPr>
          <a:xfrm>
            <a:off x="2380179" y="3668788"/>
            <a:ext cx="1411096" cy="456656"/>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Sunt bărbați </a:t>
            </a:r>
          </a:p>
        </p:txBody>
      </p:sp>
      <p:sp>
        <p:nvSpPr>
          <p:cNvPr id="36" name="TextBox 35">
            <a:extLst>
              <a:ext uri="{FF2B5EF4-FFF2-40B4-BE49-F238E27FC236}">
                <a16:creationId xmlns="" xmlns:a16="http://schemas.microsoft.com/office/drawing/2014/main" id="{CE095563-6F4C-422A-8705-4EB4F44AFEF2}"/>
              </a:ext>
            </a:extLst>
          </p:cNvPr>
          <p:cNvSpPr txBox="1"/>
          <p:nvPr/>
        </p:nvSpPr>
        <p:spPr>
          <a:xfrm>
            <a:off x="2700863" y="3217604"/>
            <a:ext cx="672123" cy="307777"/>
          </a:xfrm>
          <a:prstGeom prst="rect">
            <a:avLst/>
          </a:prstGeom>
          <a:noFill/>
        </p:spPr>
        <p:txBody>
          <a:bodyPr wrap="square" rtlCol="0">
            <a:spAutoFit/>
          </a:bodyPr>
          <a:lstStyle/>
          <a:p>
            <a:pPr algn="ctr"/>
            <a:r>
              <a:rPr lang="ro-RO" sz="1400" dirty="0">
                <a:solidFill>
                  <a:schemeClr val="bg1"/>
                </a:solidFill>
              </a:rPr>
              <a:t>60.4%</a:t>
            </a:r>
            <a:endParaRPr lang="en-US" sz="1400" dirty="0">
              <a:solidFill>
                <a:schemeClr val="bg1"/>
              </a:solidFill>
            </a:endParaRPr>
          </a:p>
        </p:txBody>
      </p:sp>
      <p:sp>
        <p:nvSpPr>
          <p:cNvPr id="37" name="Oval 36">
            <a:extLst>
              <a:ext uri="{FF2B5EF4-FFF2-40B4-BE49-F238E27FC236}">
                <a16:creationId xmlns="" xmlns:a16="http://schemas.microsoft.com/office/drawing/2014/main" id="{BEC13A20-B92E-4EFD-A7C8-D2C02F8DD37A}"/>
              </a:ext>
            </a:extLst>
          </p:cNvPr>
          <p:cNvSpPr/>
          <p:nvPr/>
        </p:nvSpPr>
        <p:spPr>
          <a:xfrm>
            <a:off x="4148491" y="4053904"/>
            <a:ext cx="828000" cy="828000"/>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9" name="TextBox 38">
            <a:extLst>
              <a:ext uri="{FF2B5EF4-FFF2-40B4-BE49-F238E27FC236}">
                <a16:creationId xmlns="" xmlns:a16="http://schemas.microsoft.com/office/drawing/2014/main" id="{8317920E-88FB-4426-B8B6-677E66E4F941}"/>
              </a:ext>
            </a:extLst>
          </p:cNvPr>
          <p:cNvSpPr txBox="1"/>
          <p:nvPr/>
        </p:nvSpPr>
        <p:spPr>
          <a:xfrm>
            <a:off x="4261026" y="4340802"/>
            <a:ext cx="672123" cy="307777"/>
          </a:xfrm>
          <a:prstGeom prst="rect">
            <a:avLst/>
          </a:prstGeom>
          <a:noFill/>
        </p:spPr>
        <p:txBody>
          <a:bodyPr wrap="square" rtlCol="0">
            <a:spAutoFit/>
          </a:bodyPr>
          <a:lstStyle/>
          <a:p>
            <a:pPr algn="ctr"/>
            <a:r>
              <a:rPr lang="ro-RO" sz="1400" dirty="0">
                <a:solidFill>
                  <a:schemeClr val="bg1"/>
                </a:solidFill>
              </a:rPr>
              <a:t>18.8%</a:t>
            </a:r>
            <a:endParaRPr lang="en-US" sz="1400" dirty="0">
              <a:solidFill>
                <a:schemeClr val="bg1"/>
              </a:solidFill>
            </a:endParaRPr>
          </a:p>
        </p:txBody>
      </p:sp>
      <p:sp>
        <p:nvSpPr>
          <p:cNvPr id="40" name="Freeform: Shape 39">
            <a:extLst>
              <a:ext uri="{FF2B5EF4-FFF2-40B4-BE49-F238E27FC236}">
                <a16:creationId xmlns="" xmlns:a16="http://schemas.microsoft.com/office/drawing/2014/main" id="{1E029F67-91EA-44AF-8BAF-95DC062F6A63}"/>
              </a:ext>
            </a:extLst>
          </p:cNvPr>
          <p:cNvSpPr/>
          <p:nvPr/>
        </p:nvSpPr>
        <p:spPr>
          <a:xfrm>
            <a:off x="3891540" y="4824944"/>
            <a:ext cx="1411096" cy="456656"/>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Au o firmă/ o afacere în prezent</a:t>
            </a:r>
          </a:p>
        </p:txBody>
      </p:sp>
      <p:sp>
        <p:nvSpPr>
          <p:cNvPr id="41" name="Oval 40">
            <a:extLst>
              <a:ext uri="{FF2B5EF4-FFF2-40B4-BE49-F238E27FC236}">
                <a16:creationId xmlns="" xmlns:a16="http://schemas.microsoft.com/office/drawing/2014/main" id="{86F4FD90-E9BB-4DA0-B45C-0CE1B53CC9B5}"/>
              </a:ext>
            </a:extLst>
          </p:cNvPr>
          <p:cNvSpPr/>
          <p:nvPr/>
        </p:nvSpPr>
        <p:spPr>
          <a:xfrm>
            <a:off x="5784314" y="2978263"/>
            <a:ext cx="828000" cy="828000"/>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TextBox 41">
            <a:extLst>
              <a:ext uri="{FF2B5EF4-FFF2-40B4-BE49-F238E27FC236}">
                <a16:creationId xmlns="" xmlns:a16="http://schemas.microsoft.com/office/drawing/2014/main" id="{C68D936F-F331-4CDE-8792-A4E62ACD4F00}"/>
              </a:ext>
            </a:extLst>
          </p:cNvPr>
          <p:cNvSpPr txBox="1"/>
          <p:nvPr/>
        </p:nvSpPr>
        <p:spPr>
          <a:xfrm>
            <a:off x="5896849" y="3265161"/>
            <a:ext cx="672123" cy="307777"/>
          </a:xfrm>
          <a:prstGeom prst="rect">
            <a:avLst/>
          </a:prstGeom>
          <a:noFill/>
        </p:spPr>
        <p:txBody>
          <a:bodyPr wrap="square" rtlCol="0">
            <a:spAutoFit/>
          </a:bodyPr>
          <a:lstStyle/>
          <a:p>
            <a:pPr algn="ctr"/>
            <a:r>
              <a:rPr lang="ro-RO" sz="1400" dirty="0">
                <a:solidFill>
                  <a:schemeClr val="bg1"/>
                </a:solidFill>
              </a:rPr>
              <a:t>17.3%</a:t>
            </a:r>
            <a:endParaRPr lang="en-US" sz="1400" dirty="0">
              <a:solidFill>
                <a:schemeClr val="bg1"/>
              </a:solidFill>
            </a:endParaRPr>
          </a:p>
        </p:txBody>
      </p:sp>
      <p:sp>
        <p:nvSpPr>
          <p:cNvPr id="43" name="Freeform: Shape 42">
            <a:extLst>
              <a:ext uri="{FF2B5EF4-FFF2-40B4-BE49-F238E27FC236}">
                <a16:creationId xmlns="" xmlns:a16="http://schemas.microsoft.com/office/drawing/2014/main" id="{12DCA958-3D99-4343-AA62-2C5352F8AEE8}"/>
              </a:ext>
            </a:extLst>
          </p:cNvPr>
          <p:cNvSpPr/>
          <p:nvPr/>
        </p:nvSpPr>
        <p:spPr>
          <a:xfrm>
            <a:off x="5527363" y="3882158"/>
            <a:ext cx="1411096" cy="456656"/>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Sunt pregătiți/ au început demersurile să plece din țară în următorul an</a:t>
            </a:r>
          </a:p>
        </p:txBody>
      </p:sp>
    </p:spTree>
    <p:extLst>
      <p:ext uri="{BB962C8B-B14F-4D97-AF65-F5344CB8AC3E}">
        <p14:creationId xmlns="" xmlns:p14="http://schemas.microsoft.com/office/powerpoint/2010/main" val="29144105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4C7E607E-9197-41DA-B8EF-4C5DF4CC5038}"/>
              </a:ext>
            </a:extLst>
          </p:cNvPr>
          <p:cNvGrpSpPr/>
          <p:nvPr/>
        </p:nvGrpSpPr>
        <p:grpSpPr>
          <a:xfrm>
            <a:off x="3434060" y="2557006"/>
            <a:ext cx="2304649" cy="1463317"/>
            <a:chOff x="3117905" y="2781085"/>
            <a:chExt cx="2496809" cy="1814181"/>
          </a:xfrm>
        </p:grpSpPr>
        <p:sp>
          <p:nvSpPr>
            <p:cNvPr id="29" name="Shape 20">
              <a:extLst>
                <a:ext uri="{FF2B5EF4-FFF2-40B4-BE49-F238E27FC236}">
                  <a16:creationId xmlns="" xmlns:a16="http://schemas.microsoft.com/office/drawing/2014/main" id="{B41C31D6-BA71-406E-9FE1-F193C3E40AAD}"/>
                </a:ext>
              </a:extLst>
            </p:cNvPr>
            <p:cNvSpPr/>
            <p:nvPr/>
          </p:nvSpPr>
          <p:spPr>
            <a:xfrm rot="10800000">
              <a:off x="3891906" y="2781085"/>
              <a:ext cx="972000" cy="1814181"/>
            </a:xfrm>
            <a:custGeom>
              <a:avLst/>
              <a:gdLst/>
              <a:ahLst/>
              <a:cxnLst>
                <a:cxn ang="0">
                  <a:pos x="wd2" y="hd2"/>
                </a:cxn>
                <a:cxn ang="5400000">
                  <a:pos x="wd2" y="hd2"/>
                </a:cxn>
                <a:cxn ang="10800000">
                  <a:pos x="wd2" y="hd2"/>
                </a:cxn>
                <a:cxn ang="16200000">
                  <a:pos x="wd2" y="hd2"/>
                </a:cxn>
              </a:cxnLst>
              <a:rect l="0" t="0" r="r" b="b"/>
              <a:pathLst>
                <a:path w="21600" h="21600" extrusionOk="0">
                  <a:moveTo>
                    <a:pt x="21600" y="7848"/>
                  </a:moveTo>
                  <a:lnTo>
                    <a:pt x="16200" y="3924"/>
                  </a:lnTo>
                  <a:lnTo>
                    <a:pt x="10799" y="0"/>
                  </a:lnTo>
                  <a:lnTo>
                    <a:pt x="5399" y="3924"/>
                  </a:lnTo>
                  <a:lnTo>
                    <a:pt x="0" y="7848"/>
                  </a:lnTo>
                  <a:lnTo>
                    <a:pt x="6753" y="7848"/>
                  </a:lnTo>
                  <a:lnTo>
                    <a:pt x="6753" y="21600"/>
                  </a:lnTo>
                  <a:lnTo>
                    <a:pt x="14846" y="21600"/>
                  </a:lnTo>
                  <a:lnTo>
                    <a:pt x="14846" y="7848"/>
                  </a:lnTo>
                  <a:lnTo>
                    <a:pt x="21600" y="7848"/>
                  </a:lnTo>
                  <a:close/>
                </a:path>
              </a:pathLst>
            </a:custGeom>
            <a:solidFill>
              <a:srgbClr val="3197E0"/>
            </a:solidFill>
            <a:ln w="12700" cap="flat">
              <a:noFill/>
              <a:miter lim="400000"/>
            </a:ln>
            <a:effectLst/>
          </p:spPr>
          <p:txBody>
            <a:bodyPr wrap="square" lIns="38100" tIns="38100" rIns="38100" bIns="381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a:p>
          </p:txBody>
        </p:sp>
        <p:sp>
          <p:nvSpPr>
            <p:cNvPr id="30" name="Shape 21">
              <a:extLst>
                <a:ext uri="{FF2B5EF4-FFF2-40B4-BE49-F238E27FC236}">
                  <a16:creationId xmlns="" xmlns:a16="http://schemas.microsoft.com/office/drawing/2014/main" id="{B0ADFCD6-1B5F-468E-8E7F-96E0FFE52ECB}"/>
                </a:ext>
              </a:extLst>
            </p:cNvPr>
            <p:cNvSpPr/>
            <p:nvPr/>
          </p:nvSpPr>
          <p:spPr>
            <a:xfrm rot="10800000">
              <a:off x="3117905" y="2786077"/>
              <a:ext cx="1260000" cy="1296000"/>
            </a:xfrm>
            <a:custGeom>
              <a:avLst/>
              <a:gdLst/>
              <a:ahLst/>
              <a:cxnLst>
                <a:cxn ang="0">
                  <a:pos x="wd2" y="hd2"/>
                </a:cxn>
                <a:cxn ang="5400000">
                  <a:pos x="wd2" y="hd2"/>
                </a:cxn>
                <a:cxn ang="10800000">
                  <a:pos x="wd2" y="hd2"/>
                </a:cxn>
                <a:cxn ang="16200000">
                  <a:pos x="wd2" y="hd2"/>
                </a:cxn>
              </a:cxnLst>
              <a:rect l="0" t="0" r="r" b="b"/>
              <a:pathLst>
                <a:path w="21600" h="21600" extrusionOk="0">
                  <a:moveTo>
                    <a:pt x="8030" y="4174"/>
                  </a:moveTo>
                  <a:lnTo>
                    <a:pt x="10994" y="4174"/>
                  </a:lnTo>
                  <a:lnTo>
                    <a:pt x="10994" y="0"/>
                  </a:lnTo>
                  <a:lnTo>
                    <a:pt x="16296" y="3342"/>
                  </a:lnTo>
                  <a:lnTo>
                    <a:pt x="21600" y="6684"/>
                  </a:lnTo>
                  <a:lnTo>
                    <a:pt x="16296" y="10026"/>
                  </a:lnTo>
                  <a:lnTo>
                    <a:pt x="10994" y="13368"/>
                  </a:lnTo>
                  <a:lnTo>
                    <a:pt x="10994" y="9183"/>
                  </a:lnTo>
                  <a:lnTo>
                    <a:pt x="8030" y="9183"/>
                  </a:lnTo>
                  <a:cubicBezTo>
                    <a:pt x="6132" y="9183"/>
                    <a:pt x="4589" y="10868"/>
                    <a:pt x="4589" y="12939"/>
                  </a:cubicBezTo>
                  <a:lnTo>
                    <a:pt x="4589" y="21600"/>
                  </a:lnTo>
                  <a:lnTo>
                    <a:pt x="0" y="21600"/>
                  </a:lnTo>
                  <a:lnTo>
                    <a:pt x="0" y="12939"/>
                  </a:lnTo>
                  <a:cubicBezTo>
                    <a:pt x="0" y="8106"/>
                    <a:pt x="3602" y="4174"/>
                    <a:pt x="8030" y="4174"/>
                  </a:cubicBezTo>
                  <a:close/>
                </a:path>
              </a:pathLst>
            </a:custGeom>
            <a:solidFill>
              <a:srgbClr val="B9B9B9"/>
            </a:solidFill>
            <a:ln w="12700" cap="flat">
              <a:noFill/>
              <a:miter lim="400000"/>
            </a:ln>
            <a:effectLst/>
          </p:spPr>
          <p:txBody>
            <a:bodyPr wrap="square" lIns="38100" tIns="38100" rIns="38100" bIns="381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a:p>
          </p:txBody>
        </p:sp>
        <p:sp>
          <p:nvSpPr>
            <p:cNvPr id="31" name="Shape 22">
              <a:extLst>
                <a:ext uri="{FF2B5EF4-FFF2-40B4-BE49-F238E27FC236}">
                  <a16:creationId xmlns="" xmlns:a16="http://schemas.microsoft.com/office/drawing/2014/main" id="{56D8A6EA-CC80-4C70-92C0-11746AB36A48}"/>
                </a:ext>
              </a:extLst>
            </p:cNvPr>
            <p:cNvSpPr/>
            <p:nvPr/>
          </p:nvSpPr>
          <p:spPr>
            <a:xfrm rot="10800000">
              <a:off x="4354714" y="2786117"/>
              <a:ext cx="1260000" cy="1296000"/>
            </a:xfrm>
            <a:custGeom>
              <a:avLst/>
              <a:gdLst/>
              <a:ahLst/>
              <a:cxnLst>
                <a:cxn ang="0">
                  <a:pos x="wd2" y="hd2"/>
                </a:cxn>
                <a:cxn ang="5400000">
                  <a:pos x="wd2" y="hd2"/>
                </a:cxn>
                <a:cxn ang="10800000">
                  <a:pos x="wd2" y="hd2"/>
                </a:cxn>
                <a:cxn ang="16200000">
                  <a:pos x="wd2" y="hd2"/>
                </a:cxn>
              </a:cxnLst>
              <a:rect l="0" t="0" r="r" b="b"/>
              <a:pathLst>
                <a:path w="21600" h="21600" extrusionOk="0">
                  <a:moveTo>
                    <a:pt x="13570" y="4174"/>
                  </a:moveTo>
                  <a:lnTo>
                    <a:pt x="10606" y="4174"/>
                  </a:lnTo>
                  <a:lnTo>
                    <a:pt x="10606" y="0"/>
                  </a:lnTo>
                  <a:lnTo>
                    <a:pt x="5303" y="3342"/>
                  </a:lnTo>
                  <a:lnTo>
                    <a:pt x="0" y="6684"/>
                  </a:lnTo>
                  <a:lnTo>
                    <a:pt x="5303" y="10026"/>
                  </a:lnTo>
                  <a:lnTo>
                    <a:pt x="10606" y="13368"/>
                  </a:lnTo>
                  <a:lnTo>
                    <a:pt x="10606" y="9183"/>
                  </a:lnTo>
                  <a:lnTo>
                    <a:pt x="13570" y="9183"/>
                  </a:lnTo>
                  <a:cubicBezTo>
                    <a:pt x="15467" y="9183"/>
                    <a:pt x="17011" y="10868"/>
                    <a:pt x="17011" y="12939"/>
                  </a:cubicBezTo>
                  <a:lnTo>
                    <a:pt x="17011" y="21600"/>
                  </a:lnTo>
                  <a:lnTo>
                    <a:pt x="21600" y="21600"/>
                  </a:lnTo>
                  <a:lnTo>
                    <a:pt x="21600" y="12939"/>
                  </a:lnTo>
                  <a:cubicBezTo>
                    <a:pt x="21600" y="8106"/>
                    <a:pt x="17998" y="4174"/>
                    <a:pt x="13570" y="4174"/>
                  </a:cubicBezTo>
                  <a:close/>
                </a:path>
              </a:pathLst>
            </a:custGeom>
            <a:solidFill>
              <a:srgbClr val="3484C9"/>
            </a:solidFill>
            <a:ln w="12700" cap="flat">
              <a:noFill/>
              <a:miter lim="400000"/>
            </a:ln>
            <a:effectLst/>
          </p:spPr>
          <p:txBody>
            <a:bodyPr wrap="square" lIns="38100" tIns="38100" rIns="38100" bIns="38100"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tabLst/>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a:p>
          </p:txBody>
        </p:sp>
      </p:grpSp>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p:txBody>
          <a:bodyPr/>
          <a:lstStyle/>
          <a:p>
            <a:r>
              <a:rPr lang="en-US" dirty="0"/>
              <a:t>Loc de </a:t>
            </a:r>
            <a:r>
              <a:rPr lang="ro-RO" dirty="0"/>
              <a:t>muncă în afara țării</a:t>
            </a:r>
            <a:endParaRPr lang="en-US" dirty="0"/>
          </a:p>
        </p:txBody>
      </p:sp>
      <p:sp>
        <p:nvSpPr>
          <p:cNvPr id="55" name="Rectangle 54">
            <a:extLst>
              <a:ext uri="{FF2B5EF4-FFF2-40B4-BE49-F238E27FC236}">
                <a16:creationId xmlns="" xmlns:a16="http://schemas.microsoft.com/office/drawing/2014/main" id="{AABE39F4-06AC-4C7D-B1E0-F3E29381D24D}"/>
              </a:ext>
            </a:extLst>
          </p:cNvPr>
          <p:cNvSpPr/>
          <p:nvPr/>
        </p:nvSpPr>
        <p:spPr>
          <a:xfrm>
            <a:off x="217460" y="5352914"/>
            <a:ext cx="8434171" cy="461665"/>
          </a:xfrm>
          <a:prstGeom prst="rect">
            <a:avLst/>
          </a:prstGeom>
        </p:spPr>
        <p:txBody>
          <a:bodyPr wrap="square">
            <a:spAutoFit/>
          </a:bodyPr>
          <a:lstStyle/>
          <a:p>
            <a:r>
              <a:rPr lang="it-IT" sz="800" i="1" dirty="0"/>
              <a:t>F1. Ati fost vreodata plecat la munca in alta tara? </a:t>
            </a:r>
            <a:endParaRPr lang="ro-RO" sz="800" i="1" dirty="0"/>
          </a:p>
          <a:p>
            <a:r>
              <a:rPr lang="it-IT" sz="800" i="1" dirty="0"/>
              <a:t>F2. In acest moment v</a:t>
            </a:r>
            <a:r>
              <a:rPr lang="ro-RO" sz="800" i="1" dirty="0"/>
              <a:t>ă</a:t>
            </a:r>
            <a:r>
              <a:rPr lang="it-IT" sz="800" i="1" dirty="0"/>
              <a:t> g</a:t>
            </a:r>
            <a:r>
              <a:rPr lang="ro-RO" sz="800" i="1" dirty="0"/>
              <a:t>ă</a:t>
            </a:r>
            <a:r>
              <a:rPr lang="it-IT" sz="800" i="1" dirty="0"/>
              <a:t>ndi</a:t>
            </a:r>
            <a:r>
              <a:rPr lang="ro-RO" sz="800" i="1" dirty="0"/>
              <a:t>ț</a:t>
            </a:r>
            <a:r>
              <a:rPr lang="it-IT" sz="800" i="1" dirty="0"/>
              <a:t>i serios s</a:t>
            </a:r>
            <a:r>
              <a:rPr lang="ro-RO" sz="800" i="1" dirty="0"/>
              <a:t>ă</a:t>
            </a:r>
            <a:r>
              <a:rPr lang="it-IT" sz="800" i="1" dirty="0"/>
              <a:t> v</a:t>
            </a:r>
            <a:r>
              <a:rPr lang="ro-RO" sz="800" i="1" dirty="0"/>
              <a:t>ă</a:t>
            </a:r>
            <a:r>
              <a:rPr lang="it-IT" sz="800" i="1" dirty="0"/>
              <a:t> muta</a:t>
            </a:r>
            <a:r>
              <a:rPr lang="ro-RO" sz="800" i="1" dirty="0"/>
              <a:t>ț</a:t>
            </a:r>
            <a:r>
              <a:rPr lang="it-IT" sz="800" i="1" dirty="0"/>
              <a:t>i </a:t>
            </a:r>
            <a:r>
              <a:rPr lang="ro-RO" sz="800" i="1" dirty="0"/>
              <a:t>î</a:t>
            </a:r>
            <a:r>
              <a:rPr lang="it-IT" sz="800" i="1" dirty="0"/>
              <a:t>n str</a:t>
            </a:r>
            <a:r>
              <a:rPr lang="ro-RO" sz="800" i="1" dirty="0"/>
              <a:t>ă</a:t>
            </a:r>
            <a:r>
              <a:rPr lang="it-IT" sz="800" i="1" dirty="0"/>
              <a:t>in</a:t>
            </a:r>
            <a:r>
              <a:rPr lang="ro-RO" sz="800" i="1" dirty="0"/>
              <a:t>ă</a:t>
            </a:r>
            <a:r>
              <a:rPr lang="it-IT" sz="800" i="1" dirty="0"/>
              <a:t>tate pentru a tr</a:t>
            </a:r>
            <a:r>
              <a:rPr lang="ro-RO" sz="800" i="1" dirty="0"/>
              <a:t>ă</a:t>
            </a:r>
            <a:r>
              <a:rPr lang="it-IT" sz="800" i="1" dirty="0"/>
              <a:t>i </a:t>
            </a:r>
            <a:r>
              <a:rPr lang="ro-RO" sz="800" i="1" dirty="0"/>
              <a:t>ș</a:t>
            </a:r>
            <a:r>
              <a:rPr lang="it-IT" sz="800" i="1" dirty="0"/>
              <a:t>i a lucra acolo?</a:t>
            </a:r>
            <a:endParaRPr lang="en-US" sz="800" i="1" dirty="0"/>
          </a:p>
          <a:p>
            <a:endParaRPr lang="en-US" sz="800" i="1" dirty="0"/>
          </a:p>
        </p:txBody>
      </p:sp>
      <p:sp>
        <p:nvSpPr>
          <p:cNvPr id="9" name="TextBox 8">
            <a:extLst>
              <a:ext uri="{FF2B5EF4-FFF2-40B4-BE49-F238E27FC236}">
                <a16:creationId xmlns="" xmlns:a16="http://schemas.microsoft.com/office/drawing/2014/main" id="{BB851488-B795-4103-9812-3DC04291B18D}"/>
              </a:ext>
            </a:extLst>
          </p:cNvPr>
          <p:cNvSpPr txBox="1"/>
          <p:nvPr/>
        </p:nvSpPr>
        <p:spPr>
          <a:xfrm>
            <a:off x="1" y="1317940"/>
            <a:ext cx="2439542"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total persoane intervievate (n=1014)</a:t>
            </a:r>
          </a:p>
          <a:p>
            <a:pPr fontAlgn="base">
              <a:spcBef>
                <a:spcPct val="0"/>
              </a:spcBef>
              <a:spcAft>
                <a:spcPct val="0"/>
              </a:spcAft>
            </a:pPr>
            <a:r>
              <a:rPr lang="ro-RO" sz="900" i="1" dirty="0"/>
              <a:t>Date in %</a:t>
            </a:r>
            <a:endParaRPr lang="en-US" sz="900" i="1" dirty="0"/>
          </a:p>
        </p:txBody>
      </p:sp>
      <p:sp>
        <p:nvSpPr>
          <p:cNvPr id="23" name="Rounded Rectangle 5">
            <a:extLst>
              <a:ext uri="{FF2B5EF4-FFF2-40B4-BE49-F238E27FC236}">
                <a16:creationId xmlns="" xmlns:a16="http://schemas.microsoft.com/office/drawing/2014/main" id="{52456D74-B681-4B6E-AD81-DA1FFAF24B91}"/>
              </a:ext>
            </a:extLst>
          </p:cNvPr>
          <p:cNvSpPr/>
          <p:nvPr/>
        </p:nvSpPr>
        <p:spPr>
          <a:xfrm>
            <a:off x="115862" y="2005869"/>
            <a:ext cx="2880000" cy="648000"/>
          </a:xfrm>
          <a:prstGeom prst="round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algn="ctr"/>
            <a:r>
              <a:rPr lang="ro-RO" sz="1100" dirty="0">
                <a:solidFill>
                  <a:schemeClr val="bg1"/>
                </a:solidFill>
                <a:latin typeface="Helvetica Neue Light"/>
              </a:rPr>
              <a:t>În următorul an </a:t>
            </a:r>
            <a:r>
              <a:rPr lang="ro-RO" sz="1100" b="1" dirty="0">
                <a:solidFill>
                  <a:schemeClr val="bg1"/>
                </a:solidFill>
                <a:latin typeface="Helvetica Neue Light"/>
              </a:rPr>
              <a:t>îmi fac planul </a:t>
            </a:r>
            <a:r>
              <a:rPr lang="ro-RO" sz="1100" dirty="0">
                <a:solidFill>
                  <a:schemeClr val="bg1"/>
                </a:solidFill>
                <a:latin typeface="Helvetica Neue Light"/>
              </a:rPr>
              <a:t>pentru un loc de muncă în afara țării</a:t>
            </a:r>
            <a:endParaRPr lang="en-US" sz="1100" dirty="0">
              <a:solidFill>
                <a:schemeClr val="bg1"/>
              </a:solidFill>
              <a:latin typeface="Helvetica Neue Light"/>
            </a:endParaRPr>
          </a:p>
          <a:p>
            <a:pPr algn="ctr"/>
            <a:r>
              <a:rPr lang="en-US" b="1" dirty="0">
                <a:solidFill>
                  <a:schemeClr val="bg1"/>
                </a:solidFill>
                <a:latin typeface="Helvetica Neue Light"/>
              </a:rPr>
              <a:t>1</a:t>
            </a:r>
            <a:r>
              <a:rPr lang="ro-RO" b="1" dirty="0">
                <a:solidFill>
                  <a:schemeClr val="bg1"/>
                </a:solidFill>
                <a:latin typeface="Helvetica Neue Light"/>
              </a:rPr>
              <a:t>6.8</a:t>
            </a:r>
            <a:r>
              <a:rPr lang="en-US" b="1" dirty="0">
                <a:solidFill>
                  <a:schemeClr val="bg1"/>
                </a:solidFill>
                <a:latin typeface="Helvetica Neue Light"/>
              </a:rPr>
              <a:t> %</a:t>
            </a:r>
          </a:p>
        </p:txBody>
      </p:sp>
      <p:sp>
        <p:nvSpPr>
          <p:cNvPr id="25" name="Rounded Rectangle 127">
            <a:extLst>
              <a:ext uri="{FF2B5EF4-FFF2-40B4-BE49-F238E27FC236}">
                <a16:creationId xmlns="" xmlns:a16="http://schemas.microsoft.com/office/drawing/2014/main" id="{F140DAAE-4EF4-4D6C-8AB7-890716C645B6}"/>
              </a:ext>
            </a:extLst>
          </p:cNvPr>
          <p:cNvSpPr/>
          <p:nvPr/>
        </p:nvSpPr>
        <p:spPr>
          <a:xfrm>
            <a:off x="3141097" y="1984738"/>
            <a:ext cx="2880000" cy="648000"/>
          </a:xfrm>
          <a:prstGeom prst="roundRect">
            <a:avLst/>
          </a:prstGeom>
          <a:solidFill>
            <a:srgbClr val="3484C9"/>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algn="ctr"/>
            <a:r>
              <a:rPr lang="en-US" sz="1100" dirty="0">
                <a:solidFill>
                  <a:schemeClr val="bg1"/>
                </a:solidFill>
                <a:latin typeface="Helvetica Neue Light"/>
              </a:rPr>
              <a:t>Am </a:t>
            </a:r>
            <a:r>
              <a:rPr lang="en-US" sz="1100" b="1" dirty="0" err="1">
                <a:solidFill>
                  <a:schemeClr val="bg1"/>
                </a:solidFill>
                <a:latin typeface="Helvetica Neue Light"/>
              </a:rPr>
              <a:t>inceput</a:t>
            </a:r>
            <a:r>
              <a:rPr lang="en-US" sz="1100" b="1" dirty="0">
                <a:solidFill>
                  <a:schemeClr val="bg1"/>
                </a:solidFill>
                <a:latin typeface="Helvetica Neue Light"/>
              </a:rPr>
              <a:t> </a:t>
            </a:r>
            <a:r>
              <a:rPr lang="en-US" sz="1100" b="1" dirty="0" err="1">
                <a:solidFill>
                  <a:schemeClr val="bg1"/>
                </a:solidFill>
                <a:latin typeface="Helvetica Neue Light"/>
              </a:rPr>
              <a:t>demersurile</a:t>
            </a:r>
            <a:r>
              <a:rPr lang="en-US" sz="1100" b="1" dirty="0">
                <a:solidFill>
                  <a:schemeClr val="bg1"/>
                </a:solidFill>
                <a:latin typeface="Helvetica Neue Light"/>
              </a:rPr>
              <a:t>/ sunt </a:t>
            </a:r>
            <a:r>
              <a:rPr lang="en-US" sz="1100" b="1" dirty="0" err="1">
                <a:solidFill>
                  <a:schemeClr val="bg1"/>
                </a:solidFill>
                <a:latin typeface="Helvetica Neue Light"/>
              </a:rPr>
              <a:t>pregatit</a:t>
            </a:r>
            <a:r>
              <a:rPr lang="en-US" sz="1100" b="1" dirty="0">
                <a:solidFill>
                  <a:schemeClr val="bg1"/>
                </a:solidFill>
                <a:latin typeface="Helvetica Neue Light"/>
              </a:rPr>
              <a:t> </a:t>
            </a:r>
            <a:r>
              <a:rPr lang="en-US" sz="1100" dirty="0" err="1">
                <a:solidFill>
                  <a:schemeClr val="bg1"/>
                </a:solidFill>
                <a:latin typeface="Helvetica Neue Light"/>
              </a:rPr>
              <a:t>pentru</a:t>
            </a:r>
            <a:r>
              <a:rPr lang="en-US" sz="1100" dirty="0">
                <a:solidFill>
                  <a:schemeClr val="bg1"/>
                </a:solidFill>
                <a:latin typeface="Helvetica Neue Light"/>
              </a:rPr>
              <a:t> un loc de </a:t>
            </a:r>
            <a:r>
              <a:rPr lang="en-US" sz="1100" dirty="0" err="1">
                <a:solidFill>
                  <a:schemeClr val="bg1"/>
                </a:solidFill>
                <a:latin typeface="Helvetica Neue Light"/>
              </a:rPr>
              <a:t>munca</a:t>
            </a:r>
            <a:r>
              <a:rPr lang="en-US" sz="1100" dirty="0">
                <a:solidFill>
                  <a:schemeClr val="bg1"/>
                </a:solidFill>
                <a:latin typeface="Helvetica Neue Light"/>
              </a:rPr>
              <a:t> in </a:t>
            </a:r>
            <a:r>
              <a:rPr lang="en-US" sz="1100" dirty="0" err="1">
                <a:solidFill>
                  <a:schemeClr val="bg1"/>
                </a:solidFill>
                <a:latin typeface="Helvetica Neue Light"/>
              </a:rPr>
              <a:t>afara</a:t>
            </a:r>
            <a:r>
              <a:rPr lang="en-US" sz="1100" dirty="0">
                <a:solidFill>
                  <a:schemeClr val="bg1"/>
                </a:solidFill>
                <a:latin typeface="Helvetica Neue Light"/>
              </a:rPr>
              <a:t> </a:t>
            </a:r>
            <a:r>
              <a:rPr lang="en-US" sz="1100" dirty="0" err="1">
                <a:solidFill>
                  <a:schemeClr val="bg1"/>
                </a:solidFill>
                <a:latin typeface="Helvetica Neue Light"/>
              </a:rPr>
              <a:t>tarii</a:t>
            </a:r>
            <a:r>
              <a:rPr lang="en-US" sz="1100" dirty="0">
                <a:solidFill>
                  <a:schemeClr val="bg1"/>
                </a:solidFill>
                <a:latin typeface="Helvetica Neue Light"/>
              </a:rPr>
              <a:t> in </a:t>
            </a:r>
            <a:r>
              <a:rPr lang="ro-RO" sz="1100" dirty="0">
                <a:solidFill>
                  <a:schemeClr val="bg1"/>
                </a:solidFill>
                <a:latin typeface="Helvetica Neue Light"/>
              </a:rPr>
              <a:t>următorul an</a:t>
            </a:r>
          </a:p>
          <a:p>
            <a:pPr algn="ctr"/>
            <a:r>
              <a:rPr lang="ro-RO" b="1" dirty="0">
                <a:solidFill>
                  <a:schemeClr val="bg1"/>
                </a:solidFill>
                <a:latin typeface="Helvetica Neue Light"/>
              </a:rPr>
              <a:t>8</a:t>
            </a:r>
            <a:r>
              <a:rPr lang="en-US" b="1" dirty="0">
                <a:solidFill>
                  <a:schemeClr val="bg1"/>
                </a:solidFill>
                <a:latin typeface="Helvetica Neue Light"/>
              </a:rPr>
              <a:t>.</a:t>
            </a:r>
            <a:r>
              <a:rPr lang="ro-RO" b="1" dirty="0">
                <a:solidFill>
                  <a:schemeClr val="bg1"/>
                </a:solidFill>
                <a:latin typeface="Helvetica Neue Light"/>
              </a:rPr>
              <a:t>2</a:t>
            </a:r>
            <a:r>
              <a:rPr lang="en-US" b="1" dirty="0">
                <a:solidFill>
                  <a:schemeClr val="bg1"/>
                </a:solidFill>
                <a:latin typeface="Helvetica Neue Light"/>
              </a:rPr>
              <a:t> %</a:t>
            </a:r>
            <a:endParaRPr lang="en-US" sz="1100" dirty="0">
              <a:solidFill>
                <a:schemeClr val="bg1"/>
              </a:solidFill>
              <a:latin typeface="Helvetica Neue Light"/>
            </a:endParaRPr>
          </a:p>
        </p:txBody>
      </p:sp>
      <p:sp>
        <p:nvSpPr>
          <p:cNvPr id="27" name="Rounded Rectangle 130">
            <a:extLst>
              <a:ext uri="{FF2B5EF4-FFF2-40B4-BE49-F238E27FC236}">
                <a16:creationId xmlns="" xmlns:a16="http://schemas.microsoft.com/office/drawing/2014/main" id="{222C8ACB-816B-4DD3-AD91-ACED0E0880EC}"/>
              </a:ext>
            </a:extLst>
          </p:cNvPr>
          <p:cNvSpPr/>
          <p:nvPr/>
        </p:nvSpPr>
        <p:spPr>
          <a:xfrm>
            <a:off x="6166332" y="2002793"/>
            <a:ext cx="2880000" cy="648000"/>
          </a:xfrm>
          <a:prstGeom prst="round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algn="ctr"/>
            <a:r>
              <a:rPr lang="en-US" sz="1100" dirty="0">
                <a:solidFill>
                  <a:schemeClr val="bg1"/>
                </a:solidFill>
                <a:latin typeface="Helvetica Neue Light"/>
              </a:rPr>
              <a:t>Nu sunt </a:t>
            </a:r>
            <a:r>
              <a:rPr lang="en-US" sz="1100" dirty="0" err="1">
                <a:solidFill>
                  <a:schemeClr val="bg1"/>
                </a:solidFill>
                <a:latin typeface="Helvetica Neue Light"/>
              </a:rPr>
              <a:t>interesat</a:t>
            </a:r>
            <a:r>
              <a:rPr lang="en-US" sz="1100" dirty="0">
                <a:solidFill>
                  <a:schemeClr val="bg1"/>
                </a:solidFill>
                <a:latin typeface="Helvetica Neue Light"/>
              </a:rPr>
              <a:t> s</a:t>
            </a:r>
            <a:r>
              <a:rPr lang="ro-RO" sz="1100" dirty="0">
                <a:solidFill>
                  <a:schemeClr val="bg1"/>
                </a:solidFill>
                <a:latin typeface="Helvetica Neue Light"/>
              </a:rPr>
              <a:t>ă</a:t>
            </a:r>
            <a:r>
              <a:rPr lang="en-US" sz="1100" dirty="0">
                <a:solidFill>
                  <a:schemeClr val="bg1"/>
                </a:solidFill>
                <a:latin typeface="Helvetica Neue Light"/>
              </a:rPr>
              <a:t> </a:t>
            </a:r>
            <a:r>
              <a:rPr lang="ro-RO" sz="1100" dirty="0">
                <a:solidFill>
                  <a:schemeClr val="bg1"/>
                </a:solidFill>
                <a:latin typeface="Helvetica Neue Light"/>
              </a:rPr>
              <a:t>î</a:t>
            </a:r>
            <a:r>
              <a:rPr lang="en-US" sz="1100" dirty="0">
                <a:solidFill>
                  <a:schemeClr val="bg1"/>
                </a:solidFill>
                <a:latin typeface="Helvetica Neue Light"/>
              </a:rPr>
              <a:t>mi g</a:t>
            </a:r>
            <a:r>
              <a:rPr lang="ro-RO" sz="1100" dirty="0">
                <a:solidFill>
                  <a:schemeClr val="bg1"/>
                </a:solidFill>
                <a:latin typeface="Helvetica Neue Light"/>
              </a:rPr>
              <a:t>ă</a:t>
            </a:r>
            <a:r>
              <a:rPr lang="en-US" sz="1100" dirty="0" err="1">
                <a:solidFill>
                  <a:schemeClr val="bg1"/>
                </a:solidFill>
                <a:latin typeface="Helvetica Neue Light"/>
              </a:rPr>
              <a:t>sesc</a:t>
            </a:r>
            <a:r>
              <a:rPr lang="en-US" sz="1100" dirty="0">
                <a:solidFill>
                  <a:schemeClr val="bg1"/>
                </a:solidFill>
                <a:latin typeface="Helvetica Neue Light"/>
              </a:rPr>
              <a:t> un loc de </a:t>
            </a:r>
            <a:r>
              <a:rPr lang="en-US" sz="1100" dirty="0" err="1">
                <a:solidFill>
                  <a:schemeClr val="bg1"/>
                </a:solidFill>
                <a:latin typeface="Helvetica Neue Light"/>
              </a:rPr>
              <a:t>munc</a:t>
            </a:r>
            <a:r>
              <a:rPr lang="ro-RO" sz="1100" dirty="0">
                <a:solidFill>
                  <a:schemeClr val="bg1"/>
                </a:solidFill>
                <a:latin typeface="Helvetica Neue Light"/>
              </a:rPr>
              <a:t>ă</a:t>
            </a:r>
            <a:r>
              <a:rPr lang="en-US" sz="1100" dirty="0">
                <a:solidFill>
                  <a:schemeClr val="bg1"/>
                </a:solidFill>
                <a:latin typeface="Helvetica Neue Light"/>
              </a:rPr>
              <a:t> </a:t>
            </a:r>
            <a:r>
              <a:rPr lang="ro-RO" sz="1100" dirty="0">
                <a:solidFill>
                  <a:schemeClr val="bg1"/>
                </a:solidFill>
                <a:latin typeface="Helvetica Neue Light"/>
              </a:rPr>
              <a:t>î</a:t>
            </a:r>
            <a:r>
              <a:rPr lang="en-US" sz="1100" dirty="0">
                <a:solidFill>
                  <a:schemeClr val="bg1"/>
                </a:solidFill>
                <a:latin typeface="Helvetica Neue Light"/>
              </a:rPr>
              <a:t>n </a:t>
            </a:r>
            <a:r>
              <a:rPr lang="en-US" sz="1100" dirty="0" err="1">
                <a:solidFill>
                  <a:schemeClr val="bg1"/>
                </a:solidFill>
                <a:latin typeface="Helvetica Neue Light"/>
              </a:rPr>
              <a:t>afara</a:t>
            </a:r>
            <a:r>
              <a:rPr lang="en-US" sz="1100" dirty="0">
                <a:solidFill>
                  <a:schemeClr val="bg1"/>
                </a:solidFill>
                <a:latin typeface="Helvetica Neue Light"/>
              </a:rPr>
              <a:t> </a:t>
            </a:r>
            <a:r>
              <a:rPr lang="ro-RO" sz="1100" dirty="0" err="1">
                <a:solidFill>
                  <a:schemeClr val="bg1"/>
                </a:solidFill>
                <a:latin typeface="Helvetica Neue Light"/>
              </a:rPr>
              <a:t>ță</a:t>
            </a:r>
            <a:r>
              <a:rPr lang="en-US" sz="1100" dirty="0" err="1">
                <a:solidFill>
                  <a:schemeClr val="bg1"/>
                </a:solidFill>
                <a:latin typeface="Helvetica Neue Light"/>
              </a:rPr>
              <a:t>rii</a:t>
            </a:r>
            <a:endParaRPr lang="ro-RO" sz="1100" dirty="0">
              <a:solidFill>
                <a:schemeClr val="bg1"/>
              </a:solidFill>
              <a:latin typeface="Helvetica Neue Light"/>
            </a:endParaRPr>
          </a:p>
          <a:p>
            <a:pPr algn="ctr"/>
            <a:r>
              <a:rPr lang="en-US" dirty="0">
                <a:solidFill>
                  <a:schemeClr val="bg1"/>
                </a:solidFill>
                <a:latin typeface="Helvetica Neue Light"/>
              </a:rPr>
              <a:t>7</a:t>
            </a:r>
            <a:r>
              <a:rPr lang="ro-RO" dirty="0">
                <a:solidFill>
                  <a:schemeClr val="bg1"/>
                </a:solidFill>
                <a:latin typeface="Helvetica Neue Light"/>
              </a:rPr>
              <a:t>5.0</a:t>
            </a:r>
            <a:r>
              <a:rPr lang="en-US" dirty="0">
                <a:solidFill>
                  <a:schemeClr val="bg1"/>
                </a:solidFill>
                <a:latin typeface="Helvetica Neue Light"/>
              </a:rPr>
              <a:t>%</a:t>
            </a:r>
          </a:p>
        </p:txBody>
      </p:sp>
      <p:sp>
        <p:nvSpPr>
          <p:cNvPr id="33" name="Text Placeholder 4">
            <a:extLst>
              <a:ext uri="{FF2B5EF4-FFF2-40B4-BE49-F238E27FC236}">
                <a16:creationId xmlns="" xmlns:a16="http://schemas.microsoft.com/office/drawing/2014/main" id="{FA1D7A6F-9C46-4897-B013-90FB68BDB47D}"/>
              </a:ext>
            </a:extLst>
          </p:cNvPr>
          <p:cNvSpPr>
            <a:spLocks noGrp="1"/>
          </p:cNvSpPr>
          <p:nvPr>
            <p:ph type="body" sz="quarter" idx="13"/>
          </p:nvPr>
        </p:nvSpPr>
        <p:spPr>
          <a:xfrm>
            <a:off x="1711568" y="652206"/>
            <a:ext cx="6735762" cy="299998"/>
          </a:xfrm>
        </p:spPr>
        <p:txBody>
          <a:bodyPr/>
          <a:lstStyle/>
          <a:p>
            <a:r>
              <a:rPr lang="ro-RO" dirty="0"/>
              <a:t>Planuri de viitor</a:t>
            </a:r>
            <a:endParaRPr lang="en-US" dirty="0"/>
          </a:p>
        </p:txBody>
      </p:sp>
      <p:sp>
        <p:nvSpPr>
          <p:cNvPr id="34" name="Oval 33">
            <a:extLst>
              <a:ext uri="{FF2B5EF4-FFF2-40B4-BE49-F238E27FC236}">
                <a16:creationId xmlns="" xmlns:a16="http://schemas.microsoft.com/office/drawing/2014/main" id="{B4EA4419-6EC8-41DC-803A-C042BB06016D}"/>
              </a:ext>
            </a:extLst>
          </p:cNvPr>
          <p:cNvSpPr/>
          <p:nvPr/>
        </p:nvSpPr>
        <p:spPr>
          <a:xfrm>
            <a:off x="2622925" y="2950449"/>
            <a:ext cx="828000" cy="828000"/>
          </a:xfrm>
          <a:prstGeom prst="ellipse">
            <a:avLst/>
          </a:prstGeom>
          <a:solidFill>
            <a:schemeClr val="tx1">
              <a:lumMod val="40000"/>
              <a:lumOff val="6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5" name="Freeform: Shape 34">
            <a:extLst>
              <a:ext uri="{FF2B5EF4-FFF2-40B4-BE49-F238E27FC236}">
                <a16:creationId xmlns="" xmlns:a16="http://schemas.microsoft.com/office/drawing/2014/main" id="{540EEC51-A44D-4142-BFC9-B8CBDD56BC65}"/>
              </a:ext>
            </a:extLst>
          </p:cNvPr>
          <p:cNvSpPr/>
          <p:nvPr/>
        </p:nvSpPr>
        <p:spPr>
          <a:xfrm>
            <a:off x="2380179" y="3731308"/>
            <a:ext cx="1411096" cy="456656"/>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Persoane între </a:t>
            </a:r>
          </a:p>
          <a:p>
            <a:pPr lvl="0" algn="ctr" defTabSz="2444750">
              <a:lnSpc>
                <a:spcPct val="90000"/>
              </a:lnSpc>
              <a:spcBef>
                <a:spcPct val="0"/>
              </a:spcBef>
              <a:spcAft>
                <a:spcPct val="10000"/>
              </a:spcAft>
            </a:pPr>
            <a:r>
              <a:rPr lang="ro-RO" sz="1200" dirty="0"/>
              <a:t>18-44 ani</a:t>
            </a:r>
          </a:p>
        </p:txBody>
      </p:sp>
      <p:sp>
        <p:nvSpPr>
          <p:cNvPr id="36" name="TextBox 35">
            <a:extLst>
              <a:ext uri="{FF2B5EF4-FFF2-40B4-BE49-F238E27FC236}">
                <a16:creationId xmlns="" xmlns:a16="http://schemas.microsoft.com/office/drawing/2014/main" id="{CE095563-6F4C-422A-8705-4EB4F44AFEF2}"/>
              </a:ext>
            </a:extLst>
          </p:cNvPr>
          <p:cNvSpPr txBox="1"/>
          <p:nvPr/>
        </p:nvSpPr>
        <p:spPr>
          <a:xfrm>
            <a:off x="2700863" y="3217604"/>
            <a:ext cx="672123" cy="307777"/>
          </a:xfrm>
          <a:prstGeom prst="rect">
            <a:avLst/>
          </a:prstGeom>
          <a:noFill/>
        </p:spPr>
        <p:txBody>
          <a:bodyPr wrap="square" rtlCol="0">
            <a:spAutoFit/>
          </a:bodyPr>
          <a:lstStyle/>
          <a:p>
            <a:pPr algn="ctr"/>
            <a:r>
              <a:rPr lang="ro-RO" sz="1400" dirty="0">
                <a:solidFill>
                  <a:schemeClr val="bg1"/>
                </a:solidFill>
              </a:rPr>
              <a:t>68.7%</a:t>
            </a:r>
            <a:endParaRPr lang="en-US" sz="1400" dirty="0">
              <a:solidFill>
                <a:schemeClr val="bg1"/>
              </a:solidFill>
            </a:endParaRPr>
          </a:p>
        </p:txBody>
      </p:sp>
      <p:sp>
        <p:nvSpPr>
          <p:cNvPr id="37" name="Oval 36">
            <a:extLst>
              <a:ext uri="{FF2B5EF4-FFF2-40B4-BE49-F238E27FC236}">
                <a16:creationId xmlns="" xmlns:a16="http://schemas.microsoft.com/office/drawing/2014/main" id="{BEC13A20-B92E-4EFD-A7C8-D2C02F8DD37A}"/>
              </a:ext>
            </a:extLst>
          </p:cNvPr>
          <p:cNvSpPr/>
          <p:nvPr/>
        </p:nvSpPr>
        <p:spPr>
          <a:xfrm>
            <a:off x="4148491" y="4053904"/>
            <a:ext cx="828000" cy="828000"/>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9" name="TextBox 38">
            <a:extLst>
              <a:ext uri="{FF2B5EF4-FFF2-40B4-BE49-F238E27FC236}">
                <a16:creationId xmlns="" xmlns:a16="http://schemas.microsoft.com/office/drawing/2014/main" id="{8317920E-88FB-4426-B8B6-677E66E4F941}"/>
              </a:ext>
            </a:extLst>
          </p:cNvPr>
          <p:cNvSpPr txBox="1"/>
          <p:nvPr/>
        </p:nvSpPr>
        <p:spPr>
          <a:xfrm>
            <a:off x="4261026" y="4340802"/>
            <a:ext cx="672123" cy="307777"/>
          </a:xfrm>
          <a:prstGeom prst="rect">
            <a:avLst/>
          </a:prstGeom>
          <a:noFill/>
        </p:spPr>
        <p:txBody>
          <a:bodyPr wrap="square" rtlCol="0">
            <a:spAutoFit/>
          </a:bodyPr>
          <a:lstStyle/>
          <a:p>
            <a:pPr algn="ctr"/>
            <a:r>
              <a:rPr lang="ro-RO" sz="1400" dirty="0">
                <a:solidFill>
                  <a:schemeClr val="bg1"/>
                </a:solidFill>
              </a:rPr>
              <a:t>24.1%</a:t>
            </a:r>
            <a:endParaRPr lang="en-US" sz="1400" dirty="0">
              <a:solidFill>
                <a:schemeClr val="bg1"/>
              </a:solidFill>
            </a:endParaRPr>
          </a:p>
        </p:txBody>
      </p:sp>
      <p:sp>
        <p:nvSpPr>
          <p:cNvPr id="40" name="Freeform: Shape 39">
            <a:extLst>
              <a:ext uri="{FF2B5EF4-FFF2-40B4-BE49-F238E27FC236}">
                <a16:creationId xmlns="" xmlns:a16="http://schemas.microsoft.com/office/drawing/2014/main" id="{1E029F67-91EA-44AF-8BAF-95DC062F6A63}"/>
              </a:ext>
            </a:extLst>
          </p:cNvPr>
          <p:cNvSpPr/>
          <p:nvPr/>
        </p:nvSpPr>
        <p:spPr>
          <a:xfrm>
            <a:off x="3891540" y="4840574"/>
            <a:ext cx="1411096" cy="456656"/>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ro-RO" sz="1200" dirty="0"/>
              <a:t>Au o firmă/ o afacere în prezent</a:t>
            </a:r>
          </a:p>
        </p:txBody>
      </p:sp>
      <p:sp>
        <p:nvSpPr>
          <p:cNvPr id="41" name="Oval 40">
            <a:extLst>
              <a:ext uri="{FF2B5EF4-FFF2-40B4-BE49-F238E27FC236}">
                <a16:creationId xmlns="" xmlns:a16="http://schemas.microsoft.com/office/drawing/2014/main" id="{86F4FD90-E9BB-4DA0-B45C-0CE1B53CC9B5}"/>
              </a:ext>
            </a:extLst>
          </p:cNvPr>
          <p:cNvSpPr/>
          <p:nvPr/>
        </p:nvSpPr>
        <p:spPr>
          <a:xfrm>
            <a:off x="5784314" y="2978263"/>
            <a:ext cx="828000" cy="828000"/>
          </a:xfrm>
          <a:prstGeom prst="ellipse">
            <a:avLst/>
          </a:prstGeom>
          <a:solidFill>
            <a:srgbClr val="3197E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TextBox 41">
            <a:extLst>
              <a:ext uri="{FF2B5EF4-FFF2-40B4-BE49-F238E27FC236}">
                <a16:creationId xmlns="" xmlns:a16="http://schemas.microsoft.com/office/drawing/2014/main" id="{C68D936F-F331-4CDE-8792-A4E62ACD4F00}"/>
              </a:ext>
            </a:extLst>
          </p:cNvPr>
          <p:cNvSpPr txBox="1"/>
          <p:nvPr/>
        </p:nvSpPr>
        <p:spPr>
          <a:xfrm>
            <a:off x="5896849" y="3265161"/>
            <a:ext cx="672123" cy="307777"/>
          </a:xfrm>
          <a:prstGeom prst="rect">
            <a:avLst/>
          </a:prstGeom>
          <a:noFill/>
        </p:spPr>
        <p:txBody>
          <a:bodyPr wrap="square" rtlCol="0">
            <a:spAutoFit/>
          </a:bodyPr>
          <a:lstStyle/>
          <a:p>
            <a:pPr algn="ctr"/>
            <a:r>
              <a:rPr lang="en-US" sz="1400" dirty="0">
                <a:solidFill>
                  <a:schemeClr val="bg1"/>
                </a:solidFill>
              </a:rPr>
              <a:t>41.0</a:t>
            </a:r>
            <a:r>
              <a:rPr lang="ro-RO" sz="1400" dirty="0">
                <a:solidFill>
                  <a:schemeClr val="bg1"/>
                </a:solidFill>
              </a:rPr>
              <a:t>%</a:t>
            </a:r>
            <a:endParaRPr lang="en-US" sz="1400" dirty="0">
              <a:solidFill>
                <a:schemeClr val="bg1"/>
              </a:solidFill>
            </a:endParaRPr>
          </a:p>
        </p:txBody>
      </p:sp>
      <p:sp>
        <p:nvSpPr>
          <p:cNvPr id="43" name="Freeform: Shape 42">
            <a:extLst>
              <a:ext uri="{FF2B5EF4-FFF2-40B4-BE49-F238E27FC236}">
                <a16:creationId xmlns="" xmlns:a16="http://schemas.microsoft.com/office/drawing/2014/main" id="{12DCA958-3D99-4343-AA62-2C5352F8AEE8}"/>
              </a:ext>
            </a:extLst>
          </p:cNvPr>
          <p:cNvSpPr/>
          <p:nvPr/>
        </p:nvSpPr>
        <p:spPr>
          <a:xfrm>
            <a:off x="5527363" y="3835268"/>
            <a:ext cx="1411096" cy="456656"/>
          </a:xfrm>
          <a:custGeom>
            <a:avLst/>
            <a:gdLst>
              <a:gd name="connsiteX0" fmla="*/ 0 w 1257757"/>
              <a:gd name="connsiteY0" fmla="*/ 0 h 909687"/>
              <a:gd name="connsiteX1" fmla="*/ 1257757 w 1257757"/>
              <a:gd name="connsiteY1" fmla="*/ 0 h 909687"/>
              <a:gd name="connsiteX2" fmla="*/ 1257757 w 1257757"/>
              <a:gd name="connsiteY2" fmla="*/ 909687 h 909687"/>
              <a:gd name="connsiteX3" fmla="*/ 0 w 1257757"/>
              <a:gd name="connsiteY3" fmla="*/ 909687 h 909687"/>
              <a:gd name="connsiteX4" fmla="*/ 0 w 1257757"/>
              <a:gd name="connsiteY4" fmla="*/ 0 h 90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57" h="909687">
                <a:moveTo>
                  <a:pt x="0" y="0"/>
                </a:moveTo>
                <a:lnTo>
                  <a:pt x="1257757" y="0"/>
                </a:lnTo>
                <a:lnTo>
                  <a:pt x="1257757" y="909687"/>
                </a:lnTo>
                <a:lnTo>
                  <a:pt x="0" y="9096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0" tIns="69850" rIns="69850" bIns="69850" numCol="1" spcCol="1270" anchor="ctr" anchorCtr="0">
            <a:noAutofit/>
          </a:bodyPr>
          <a:lstStyle/>
          <a:p>
            <a:pPr lvl="0" algn="ctr" defTabSz="2444750">
              <a:lnSpc>
                <a:spcPct val="90000"/>
              </a:lnSpc>
              <a:spcBef>
                <a:spcPct val="0"/>
              </a:spcBef>
              <a:spcAft>
                <a:spcPct val="10000"/>
              </a:spcAft>
            </a:pPr>
            <a:r>
              <a:rPr lang="en-US" sz="1200" dirty="0"/>
              <a:t>Au </a:t>
            </a:r>
            <a:r>
              <a:rPr lang="en-US" sz="1200" dirty="0" err="1"/>
              <a:t>lucrat</a:t>
            </a:r>
            <a:r>
              <a:rPr lang="en-US" sz="1200" dirty="0"/>
              <a:t> </a:t>
            </a:r>
            <a:r>
              <a:rPr lang="ro-RO" sz="1200" dirty="0"/>
              <a:t>în trecut în altă țară</a:t>
            </a:r>
          </a:p>
        </p:txBody>
      </p:sp>
    </p:spTree>
    <p:extLst>
      <p:ext uri="{BB962C8B-B14F-4D97-AF65-F5344CB8AC3E}">
        <p14:creationId xmlns="" xmlns:p14="http://schemas.microsoft.com/office/powerpoint/2010/main" val="179986499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 name="Chart 51">
            <a:extLst>
              <a:ext uri="{FF2B5EF4-FFF2-40B4-BE49-F238E27FC236}">
                <a16:creationId xmlns="" xmlns:a16="http://schemas.microsoft.com/office/drawing/2014/main" id="{9FC7D998-ED67-467B-AAAB-FF0AD01F6568}"/>
              </a:ext>
            </a:extLst>
          </p:cNvPr>
          <p:cNvGraphicFramePr/>
          <p:nvPr>
            <p:extLst>
              <p:ext uri="{D42A27DB-BD31-4B8C-83A1-F6EECF244321}">
                <p14:modId xmlns="" xmlns:p14="http://schemas.microsoft.com/office/powerpoint/2010/main" val="535720176"/>
              </p:ext>
            </p:extLst>
          </p:nvPr>
        </p:nvGraphicFramePr>
        <p:xfrm>
          <a:off x="4519857" y="1489075"/>
          <a:ext cx="3688861" cy="3869891"/>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p:txBody>
          <a:bodyPr>
            <a:normAutofit/>
          </a:bodyPr>
          <a:lstStyle/>
          <a:p>
            <a:r>
              <a:rPr lang="ro-RO" dirty="0"/>
              <a:t>Motivați</a:t>
            </a:r>
            <a:r>
              <a:rPr lang="en-US" dirty="0" err="1"/>
              <a:t>i</a:t>
            </a:r>
            <a:r>
              <a:rPr lang="en-US" dirty="0"/>
              <a:t> migrare</a:t>
            </a:r>
          </a:p>
        </p:txBody>
      </p:sp>
      <p:sp>
        <p:nvSpPr>
          <p:cNvPr id="5" name="Text Placeholder 4">
            <a:extLst>
              <a:ext uri="{FF2B5EF4-FFF2-40B4-BE49-F238E27FC236}">
                <a16:creationId xmlns="" xmlns:a16="http://schemas.microsoft.com/office/drawing/2014/main" id="{642DEBB0-DE0E-47FE-9A10-9980BA4BE58B}"/>
              </a:ext>
            </a:extLst>
          </p:cNvPr>
          <p:cNvSpPr>
            <a:spLocks noGrp="1"/>
          </p:cNvSpPr>
          <p:nvPr>
            <p:ph type="body" sz="quarter" idx="13"/>
          </p:nvPr>
        </p:nvSpPr>
        <p:spPr/>
        <p:txBody>
          <a:bodyPr/>
          <a:lstStyle/>
          <a:p>
            <a:endParaRPr lang="en-US"/>
          </a:p>
        </p:txBody>
      </p:sp>
      <p:sp>
        <p:nvSpPr>
          <p:cNvPr id="54" name="TextBox 53">
            <a:extLst>
              <a:ext uri="{FF2B5EF4-FFF2-40B4-BE49-F238E27FC236}">
                <a16:creationId xmlns="" xmlns:a16="http://schemas.microsoft.com/office/drawing/2014/main" id="{0F15006C-6597-48AB-B14F-FB53A19A28AA}"/>
              </a:ext>
            </a:extLst>
          </p:cNvPr>
          <p:cNvSpPr txBox="1"/>
          <p:nvPr/>
        </p:nvSpPr>
        <p:spPr>
          <a:xfrm>
            <a:off x="0" y="1317940"/>
            <a:ext cx="3126154" cy="646331"/>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persoane care </a:t>
            </a:r>
            <a:r>
              <a:rPr lang="en-US" sz="900" i="1" dirty="0"/>
              <a:t>au </a:t>
            </a:r>
            <a:r>
              <a:rPr lang="ro-RO" sz="900" i="1" dirty="0"/>
              <a:t>î</a:t>
            </a:r>
            <a:r>
              <a:rPr lang="en-US" sz="900" i="1" dirty="0"/>
              <a:t>n plan s</a:t>
            </a:r>
            <a:r>
              <a:rPr lang="ro-RO" sz="900" i="1" dirty="0"/>
              <a:t>ă plece la muncă în afara țării (n=</a:t>
            </a:r>
            <a:r>
              <a:rPr lang="en-US" sz="900" i="1" dirty="0"/>
              <a:t>253</a:t>
            </a:r>
            <a:r>
              <a:rPr lang="ro-RO" sz="900" i="1" dirty="0"/>
              <a:t>)</a:t>
            </a:r>
          </a:p>
          <a:p>
            <a:pPr fontAlgn="base">
              <a:spcBef>
                <a:spcPct val="0"/>
              </a:spcBef>
              <a:spcAft>
                <a:spcPct val="0"/>
              </a:spcAft>
            </a:pPr>
            <a:r>
              <a:rPr lang="ro-RO" sz="900" i="1" dirty="0"/>
              <a:t>Date in %</a:t>
            </a:r>
            <a:endParaRPr lang="en-US" sz="900" i="1" dirty="0"/>
          </a:p>
          <a:p>
            <a:pPr fontAlgn="base">
              <a:spcBef>
                <a:spcPct val="0"/>
              </a:spcBef>
              <a:spcAft>
                <a:spcPct val="0"/>
              </a:spcAft>
            </a:pPr>
            <a:endParaRPr lang="en-US" sz="900" i="1" dirty="0"/>
          </a:p>
        </p:txBody>
      </p:sp>
      <p:sp>
        <p:nvSpPr>
          <p:cNvPr id="55" name="Rectangle 54">
            <a:extLst>
              <a:ext uri="{FF2B5EF4-FFF2-40B4-BE49-F238E27FC236}">
                <a16:creationId xmlns="" xmlns:a16="http://schemas.microsoft.com/office/drawing/2014/main" id="{AABE39F4-06AC-4C7D-B1E0-F3E29381D24D}"/>
              </a:ext>
            </a:extLst>
          </p:cNvPr>
          <p:cNvSpPr/>
          <p:nvPr/>
        </p:nvSpPr>
        <p:spPr>
          <a:xfrm>
            <a:off x="217460" y="5352914"/>
            <a:ext cx="8434171" cy="215444"/>
          </a:xfrm>
          <a:prstGeom prst="rect">
            <a:avLst/>
          </a:prstGeom>
        </p:spPr>
        <p:txBody>
          <a:bodyPr wrap="square">
            <a:spAutoFit/>
          </a:bodyPr>
          <a:lstStyle/>
          <a:p>
            <a:r>
              <a:rPr lang="ro-RO" sz="800" i="1" dirty="0"/>
              <a:t>F3. Care dintre următoarele motive de a migra vi se potrivesc ?</a:t>
            </a:r>
            <a:endParaRPr lang="en-US" sz="800" i="1" dirty="0"/>
          </a:p>
        </p:txBody>
      </p:sp>
      <p:graphicFrame>
        <p:nvGraphicFramePr>
          <p:cNvPr id="2" name="Table 1">
            <a:extLst>
              <a:ext uri="{FF2B5EF4-FFF2-40B4-BE49-F238E27FC236}">
                <a16:creationId xmlns="" xmlns:a16="http://schemas.microsoft.com/office/drawing/2014/main" id="{AEF6A9CA-0C4D-4781-ACB7-3655D7153674}"/>
              </a:ext>
            </a:extLst>
          </p:cNvPr>
          <p:cNvGraphicFramePr>
            <a:graphicFrameLocks noGrp="1"/>
          </p:cNvGraphicFramePr>
          <p:nvPr>
            <p:extLst>
              <p:ext uri="{D42A27DB-BD31-4B8C-83A1-F6EECF244321}">
                <p14:modId xmlns="" xmlns:p14="http://schemas.microsoft.com/office/powerpoint/2010/main" val="3982193641"/>
              </p:ext>
            </p:extLst>
          </p:nvPr>
        </p:nvGraphicFramePr>
        <p:xfrm>
          <a:off x="690379" y="1785766"/>
          <a:ext cx="4095262" cy="3456000"/>
        </p:xfrm>
        <a:graphic>
          <a:graphicData uri="http://schemas.openxmlformats.org/drawingml/2006/table">
            <a:tbl>
              <a:tblPr>
                <a:tableStyleId>{5C22544A-7EE6-4342-B048-85BDC9FD1C3A}</a:tableStyleId>
              </a:tblPr>
              <a:tblGrid>
                <a:gridCol w="4095262">
                  <a:extLst>
                    <a:ext uri="{9D8B030D-6E8A-4147-A177-3AD203B41FA5}">
                      <a16:colId xmlns="" xmlns:a16="http://schemas.microsoft.com/office/drawing/2014/main" val="356005926"/>
                    </a:ext>
                  </a:extLst>
                </a:gridCol>
              </a:tblGrid>
              <a:tr h="345600">
                <a:tc>
                  <a:txBody>
                    <a:bodyPr/>
                    <a:lstStyle/>
                    <a:p>
                      <a:pPr algn="r" fontAlgn="t"/>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Pentru</a:t>
                      </a:r>
                      <a:r>
                        <a:rPr lang="en-US" sz="1000" kern="1200" cap="none" dirty="0">
                          <a:solidFill>
                            <a:schemeClr val="tx1">
                              <a:lumMod val="75000"/>
                            </a:schemeClr>
                          </a:solidFill>
                          <a:latin typeface="Helvetica Neue Light"/>
                          <a:ea typeface="+mn-ea"/>
                          <a:cs typeface="+mn-cs"/>
                        </a:rPr>
                        <a:t> a-mi </a:t>
                      </a:r>
                      <a:r>
                        <a:rPr lang="en-US" sz="1000" kern="1200" cap="none" dirty="0" err="1">
                          <a:solidFill>
                            <a:schemeClr val="tx1">
                              <a:lumMod val="75000"/>
                            </a:schemeClr>
                          </a:solidFill>
                          <a:latin typeface="Helvetica Neue Light"/>
                          <a:ea typeface="+mn-ea"/>
                          <a:cs typeface="+mn-cs"/>
                        </a:rPr>
                        <a:t>creste</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nivelul</a:t>
                      </a:r>
                      <a:r>
                        <a:rPr lang="en-US" sz="1000" kern="1200" cap="none" dirty="0">
                          <a:solidFill>
                            <a:schemeClr val="tx1">
                              <a:lumMod val="75000"/>
                            </a:schemeClr>
                          </a:solidFill>
                          <a:latin typeface="Helvetica Neue Light"/>
                          <a:ea typeface="+mn-ea"/>
                          <a:cs typeface="+mn-cs"/>
                        </a:rPr>
                        <a:t> de </a:t>
                      </a:r>
                      <a:r>
                        <a:rPr lang="en-US" sz="1000" kern="1200" cap="none" dirty="0" err="1">
                          <a:solidFill>
                            <a:schemeClr val="tx1">
                              <a:lumMod val="75000"/>
                            </a:schemeClr>
                          </a:solidFill>
                          <a:latin typeface="Helvetica Neue Light"/>
                          <a:ea typeface="+mn-ea"/>
                          <a:cs typeface="+mn-cs"/>
                        </a:rPr>
                        <a:t>trai</a:t>
                      </a:r>
                      <a:endParaRPr lang="en-US" sz="10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830194632"/>
                  </a:ext>
                </a:extLst>
              </a:tr>
              <a:tr h="345600">
                <a:tc>
                  <a:txBody>
                    <a:bodyPr/>
                    <a:lstStyle/>
                    <a:p>
                      <a:pPr algn="r" fontAlgn="t"/>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Lipsa</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perspectivelor</a:t>
                      </a:r>
                      <a:r>
                        <a:rPr lang="en-US" sz="1000" kern="1200" cap="none" dirty="0">
                          <a:solidFill>
                            <a:schemeClr val="tx1">
                              <a:lumMod val="75000"/>
                            </a:schemeClr>
                          </a:solidFill>
                          <a:latin typeface="Helvetica Neue Light"/>
                          <a:ea typeface="+mn-ea"/>
                          <a:cs typeface="+mn-cs"/>
                        </a:rPr>
                        <a:t> de </a:t>
                      </a:r>
                      <a:r>
                        <a:rPr lang="en-US" sz="1000" kern="1200" cap="none" dirty="0" err="1">
                          <a:solidFill>
                            <a:schemeClr val="tx1">
                              <a:lumMod val="75000"/>
                            </a:schemeClr>
                          </a:solidFill>
                          <a:latin typeface="Helvetica Neue Light"/>
                          <a:ea typeface="+mn-ea"/>
                          <a:cs typeface="+mn-cs"/>
                        </a:rPr>
                        <a:t>cre</a:t>
                      </a:r>
                      <a:r>
                        <a:rPr lang="ro-RO" sz="1000" kern="1200" cap="none" dirty="0">
                          <a:solidFill>
                            <a:schemeClr val="tx1">
                              <a:lumMod val="75000"/>
                            </a:schemeClr>
                          </a:solidFill>
                          <a:latin typeface="Helvetica Neue Light"/>
                          <a:ea typeface="+mn-ea"/>
                          <a:cs typeface="+mn-cs"/>
                        </a:rPr>
                        <a:t>ș</a:t>
                      </a:r>
                      <a:r>
                        <a:rPr lang="en-US" sz="1000" kern="1200" cap="none" dirty="0" err="1">
                          <a:solidFill>
                            <a:schemeClr val="tx1">
                              <a:lumMod val="75000"/>
                            </a:schemeClr>
                          </a:solidFill>
                          <a:latin typeface="Helvetica Neue Light"/>
                          <a:ea typeface="+mn-ea"/>
                          <a:cs typeface="+mn-cs"/>
                        </a:rPr>
                        <a:t>tere</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salarial</a:t>
                      </a:r>
                      <a:r>
                        <a:rPr lang="ro-RO" sz="1000" kern="1200" cap="none" dirty="0">
                          <a:solidFill>
                            <a:schemeClr val="tx1">
                              <a:lumMod val="75000"/>
                            </a:schemeClr>
                          </a:solidFill>
                          <a:latin typeface="Helvetica Neue Light"/>
                          <a:ea typeface="+mn-ea"/>
                          <a:cs typeface="+mn-cs"/>
                        </a:rPr>
                        <a:t>ă</a:t>
                      </a:r>
                      <a:r>
                        <a:rPr lang="en-US" sz="1000" kern="1200" cap="none" dirty="0">
                          <a:solidFill>
                            <a:schemeClr val="tx1">
                              <a:lumMod val="75000"/>
                            </a:schemeClr>
                          </a:solidFill>
                          <a:latin typeface="Helvetica Neue Light"/>
                          <a:ea typeface="+mn-ea"/>
                          <a:cs typeface="+mn-cs"/>
                        </a:rPr>
                        <a:t> </a:t>
                      </a:r>
                      <a:r>
                        <a:rPr lang="ro-RO" sz="1000" kern="1200" cap="none" dirty="0">
                          <a:solidFill>
                            <a:schemeClr val="tx1">
                              <a:lumMod val="75000"/>
                            </a:schemeClr>
                          </a:solidFill>
                          <a:latin typeface="Helvetica Neue Light"/>
                          <a:ea typeface="+mn-ea"/>
                          <a:cs typeface="+mn-cs"/>
                        </a:rPr>
                        <a:t>ș</a:t>
                      </a:r>
                      <a:r>
                        <a:rPr lang="en-US" sz="1000" kern="1200" cap="none" dirty="0" err="1">
                          <a:solidFill>
                            <a:schemeClr val="tx1">
                              <a:lumMod val="75000"/>
                            </a:schemeClr>
                          </a:solidFill>
                          <a:latin typeface="Helvetica Neue Light"/>
                          <a:ea typeface="+mn-ea"/>
                          <a:cs typeface="+mn-cs"/>
                        </a:rPr>
                        <a:t>i</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profesional</a:t>
                      </a:r>
                      <a:r>
                        <a:rPr lang="ro-RO" sz="1000" kern="1200" cap="none" dirty="0">
                          <a:solidFill>
                            <a:schemeClr val="tx1">
                              <a:lumMod val="75000"/>
                            </a:schemeClr>
                          </a:solidFill>
                          <a:latin typeface="Helvetica Neue Light"/>
                          <a:ea typeface="+mn-ea"/>
                          <a:cs typeface="+mn-cs"/>
                        </a:rPr>
                        <a:t>ă</a:t>
                      </a:r>
                      <a:endParaRPr lang="en-US" sz="10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68589260"/>
                  </a:ext>
                </a:extLst>
              </a:tr>
              <a:tr h="345600">
                <a:tc>
                  <a:txBody>
                    <a:bodyPr/>
                    <a:lstStyle/>
                    <a:p>
                      <a:pPr algn="r" fontAlgn="t"/>
                      <a:r>
                        <a:rPr lang="it-IT" sz="1000" kern="1200" cap="none" dirty="0">
                          <a:solidFill>
                            <a:schemeClr val="tx1">
                              <a:lumMod val="75000"/>
                            </a:schemeClr>
                          </a:solidFill>
                          <a:latin typeface="Helvetica Neue Light"/>
                          <a:ea typeface="+mn-ea"/>
                          <a:cs typeface="+mn-cs"/>
                        </a:rPr>
                        <a:t> S</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 ofer o </a:t>
                      </a:r>
                      <a:r>
                        <a:rPr lang="ro-RO" sz="1000" kern="1200" cap="none" dirty="0">
                          <a:solidFill>
                            <a:schemeClr val="tx1">
                              <a:lumMod val="75000"/>
                            </a:schemeClr>
                          </a:solidFill>
                          <a:latin typeface="Helvetica Neue Light"/>
                          <a:ea typeface="+mn-ea"/>
                          <a:cs typeface="+mn-cs"/>
                        </a:rPr>
                        <a:t>ș</a:t>
                      </a:r>
                      <a:r>
                        <a:rPr lang="it-IT" sz="1000" kern="1200" cap="none" dirty="0">
                          <a:solidFill>
                            <a:schemeClr val="tx1">
                              <a:lumMod val="75000"/>
                            </a:schemeClr>
                          </a:solidFill>
                          <a:latin typeface="Helvetica Neue Light"/>
                          <a:ea typeface="+mn-ea"/>
                          <a:cs typeface="+mn-cs"/>
                        </a:rPr>
                        <a:t>ans</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 mai bun</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 copilului</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570051430"/>
                  </a:ext>
                </a:extLst>
              </a:tr>
              <a:tr h="345600">
                <a:tc>
                  <a:txBody>
                    <a:bodyPr/>
                    <a:lstStyle/>
                    <a:p>
                      <a:pPr algn="r" fontAlgn="t"/>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Pentru</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educa</a:t>
                      </a:r>
                      <a:r>
                        <a:rPr lang="ro-RO" sz="1000" kern="1200" cap="none" dirty="0">
                          <a:solidFill>
                            <a:schemeClr val="tx1">
                              <a:lumMod val="75000"/>
                            </a:schemeClr>
                          </a:solidFill>
                          <a:latin typeface="Helvetica Neue Light"/>
                          <a:ea typeface="+mn-ea"/>
                          <a:cs typeface="+mn-cs"/>
                        </a:rPr>
                        <a:t>ț</a:t>
                      </a:r>
                      <a:r>
                        <a:rPr lang="en-US" sz="1000" kern="1200" cap="none" dirty="0" err="1">
                          <a:solidFill>
                            <a:schemeClr val="tx1">
                              <a:lumMod val="75000"/>
                            </a:schemeClr>
                          </a:solidFill>
                          <a:latin typeface="Helvetica Neue Light"/>
                          <a:ea typeface="+mn-ea"/>
                          <a:cs typeface="+mn-cs"/>
                        </a:rPr>
                        <a:t>ie</a:t>
                      </a:r>
                      <a:r>
                        <a:rPr lang="en-US" sz="1000" kern="1200" cap="none" dirty="0">
                          <a:solidFill>
                            <a:schemeClr val="tx1">
                              <a:lumMod val="75000"/>
                            </a:schemeClr>
                          </a:solidFill>
                          <a:latin typeface="Helvetica Neue Light"/>
                          <a:ea typeface="+mn-ea"/>
                          <a:cs typeface="+mn-cs"/>
                        </a:rPr>
                        <a:t> </a:t>
                      </a:r>
                      <a:r>
                        <a:rPr lang="ro-RO" sz="1000" kern="1200" cap="none" dirty="0">
                          <a:solidFill>
                            <a:schemeClr val="tx1">
                              <a:lumMod val="75000"/>
                            </a:schemeClr>
                          </a:solidFill>
                          <a:latin typeface="Helvetica Neue Light"/>
                          <a:ea typeface="+mn-ea"/>
                          <a:cs typeface="+mn-cs"/>
                        </a:rPr>
                        <a:t>ș</a:t>
                      </a:r>
                      <a:r>
                        <a:rPr lang="en-US" sz="1000" kern="1200" cap="none" dirty="0" err="1">
                          <a:solidFill>
                            <a:schemeClr val="tx1">
                              <a:lumMod val="75000"/>
                            </a:schemeClr>
                          </a:solidFill>
                          <a:latin typeface="Helvetica Neue Light"/>
                          <a:ea typeface="+mn-ea"/>
                          <a:cs typeface="+mn-cs"/>
                        </a:rPr>
                        <a:t>i</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preg</a:t>
                      </a:r>
                      <a:r>
                        <a:rPr lang="ro-RO" sz="1000" kern="1200" cap="none" dirty="0">
                          <a:solidFill>
                            <a:schemeClr val="tx1">
                              <a:lumMod val="75000"/>
                            </a:schemeClr>
                          </a:solidFill>
                          <a:latin typeface="Helvetica Neue Light"/>
                          <a:ea typeface="+mn-ea"/>
                          <a:cs typeface="+mn-cs"/>
                        </a:rPr>
                        <a:t>ă</a:t>
                      </a:r>
                      <a:r>
                        <a:rPr lang="en-US" sz="1000" kern="1200" cap="none" dirty="0">
                          <a:solidFill>
                            <a:schemeClr val="tx1">
                              <a:lumMod val="75000"/>
                            </a:schemeClr>
                          </a:solidFill>
                          <a:latin typeface="Helvetica Neue Light"/>
                          <a:ea typeface="+mn-ea"/>
                          <a:cs typeface="+mn-cs"/>
                        </a:rPr>
                        <a:t>tire </a:t>
                      </a:r>
                      <a:r>
                        <a:rPr lang="en-US" sz="1000" kern="1200" cap="none" dirty="0" err="1">
                          <a:solidFill>
                            <a:schemeClr val="tx1">
                              <a:lumMod val="75000"/>
                            </a:schemeClr>
                          </a:solidFill>
                          <a:latin typeface="Helvetica Neue Light"/>
                          <a:ea typeface="+mn-ea"/>
                          <a:cs typeface="+mn-cs"/>
                        </a:rPr>
                        <a:t>profesional</a:t>
                      </a:r>
                      <a:r>
                        <a:rPr lang="ro-RO" sz="1000" kern="1200" cap="none" dirty="0">
                          <a:solidFill>
                            <a:schemeClr val="tx1">
                              <a:lumMod val="75000"/>
                            </a:schemeClr>
                          </a:solidFill>
                          <a:latin typeface="Helvetica Neue Light"/>
                          <a:ea typeface="+mn-ea"/>
                          <a:cs typeface="+mn-cs"/>
                        </a:rPr>
                        <a:t>ă</a:t>
                      </a:r>
                      <a:endParaRPr lang="en-US" sz="10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903955326"/>
                  </a:ext>
                </a:extLst>
              </a:tr>
              <a:tr h="345600">
                <a:tc>
                  <a:txBody>
                    <a:bodyPr/>
                    <a:lstStyle/>
                    <a:p>
                      <a:pPr algn="r" fontAlgn="t"/>
                      <a:r>
                        <a:rPr lang="en-US" sz="1000" kern="1200" cap="none" dirty="0">
                          <a:solidFill>
                            <a:schemeClr val="tx1">
                              <a:lumMod val="75000"/>
                            </a:schemeClr>
                          </a:solidFill>
                          <a:latin typeface="Helvetica Neue Light"/>
                          <a:ea typeface="+mn-ea"/>
                          <a:cs typeface="+mn-cs"/>
                        </a:rPr>
                        <a:t> Nu am un loc de </a:t>
                      </a:r>
                      <a:r>
                        <a:rPr lang="en-US" sz="1000" kern="1200" cap="none" dirty="0" err="1">
                          <a:solidFill>
                            <a:schemeClr val="tx1">
                              <a:lumMod val="75000"/>
                            </a:schemeClr>
                          </a:solidFill>
                          <a:latin typeface="Helvetica Neue Light"/>
                          <a:ea typeface="+mn-ea"/>
                          <a:cs typeface="+mn-cs"/>
                        </a:rPr>
                        <a:t>munc</a:t>
                      </a:r>
                      <a:r>
                        <a:rPr lang="ro-RO" sz="1000" kern="1200" cap="none" dirty="0">
                          <a:solidFill>
                            <a:schemeClr val="tx1">
                              <a:lumMod val="75000"/>
                            </a:schemeClr>
                          </a:solidFill>
                          <a:latin typeface="Helvetica Neue Light"/>
                          <a:ea typeface="+mn-ea"/>
                          <a:cs typeface="+mn-cs"/>
                        </a:rPr>
                        <a:t>ă</a:t>
                      </a:r>
                      <a:r>
                        <a:rPr lang="en-US" sz="1000" kern="1200" cap="none" dirty="0">
                          <a:solidFill>
                            <a:schemeClr val="tx1">
                              <a:lumMod val="75000"/>
                            </a:schemeClr>
                          </a:solidFill>
                          <a:latin typeface="Helvetica Neue Light"/>
                          <a:ea typeface="+mn-ea"/>
                          <a:cs typeface="+mn-cs"/>
                        </a:rPr>
                        <a:t>/nu g</a:t>
                      </a:r>
                      <a:r>
                        <a:rPr lang="ro-RO" sz="1000" kern="1200" cap="none" dirty="0">
                          <a:solidFill>
                            <a:schemeClr val="tx1">
                              <a:lumMod val="75000"/>
                            </a:schemeClr>
                          </a:solidFill>
                          <a:latin typeface="Helvetica Neue Light"/>
                          <a:ea typeface="+mn-ea"/>
                          <a:cs typeface="+mn-cs"/>
                        </a:rPr>
                        <a:t>ă</a:t>
                      </a:r>
                      <a:r>
                        <a:rPr lang="en-US" sz="1000" kern="1200" cap="none" dirty="0" err="1">
                          <a:solidFill>
                            <a:schemeClr val="tx1">
                              <a:lumMod val="75000"/>
                            </a:schemeClr>
                          </a:solidFill>
                          <a:latin typeface="Helvetica Neue Light"/>
                          <a:ea typeface="+mn-ea"/>
                          <a:cs typeface="+mn-cs"/>
                        </a:rPr>
                        <a:t>sesc</a:t>
                      </a:r>
                      <a:r>
                        <a:rPr lang="en-US" sz="1000" kern="1200" cap="none" dirty="0">
                          <a:solidFill>
                            <a:schemeClr val="tx1">
                              <a:lumMod val="75000"/>
                            </a:schemeClr>
                          </a:solidFill>
                          <a:latin typeface="Helvetica Neue Light"/>
                          <a:ea typeface="+mn-ea"/>
                          <a:cs typeface="+mn-cs"/>
                        </a:rPr>
                        <a:t> un loc de </a:t>
                      </a:r>
                      <a:r>
                        <a:rPr lang="en-US" sz="1000" kern="1200" cap="none" dirty="0" err="1">
                          <a:solidFill>
                            <a:schemeClr val="tx1">
                              <a:lumMod val="75000"/>
                            </a:schemeClr>
                          </a:solidFill>
                          <a:latin typeface="Helvetica Neue Light"/>
                          <a:ea typeface="+mn-ea"/>
                          <a:cs typeface="+mn-cs"/>
                        </a:rPr>
                        <a:t>munc</a:t>
                      </a:r>
                      <a:r>
                        <a:rPr lang="ro-RO" sz="1000" kern="1200" cap="none" dirty="0">
                          <a:solidFill>
                            <a:schemeClr val="tx1">
                              <a:lumMod val="75000"/>
                            </a:schemeClr>
                          </a:solidFill>
                          <a:latin typeface="Helvetica Neue Light"/>
                          <a:ea typeface="+mn-ea"/>
                          <a:cs typeface="+mn-cs"/>
                        </a:rPr>
                        <a:t>ă</a:t>
                      </a:r>
                      <a:endParaRPr lang="en-US" sz="10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78574228"/>
                  </a:ext>
                </a:extLst>
              </a:tr>
              <a:tr h="345600">
                <a:tc>
                  <a:txBody>
                    <a:bodyPr/>
                    <a:lstStyle/>
                    <a:p>
                      <a:pPr algn="r" fontAlgn="t"/>
                      <a:r>
                        <a:rPr lang="it-IT" sz="1000" kern="1200" cap="none" dirty="0">
                          <a:solidFill>
                            <a:schemeClr val="tx1">
                              <a:lumMod val="75000"/>
                            </a:schemeClr>
                          </a:solidFill>
                          <a:latin typeface="Helvetica Neue Light"/>
                          <a:ea typeface="+mn-ea"/>
                          <a:cs typeface="+mn-cs"/>
                        </a:rPr>
                        <a:t> Pentru a m</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 al</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tura familiei</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810234499"/>
                  </a:ext>
                </a:extLst>
              </a:tr>
              <a:tr h="345600">
                <a:tc>
                  <a:txBody>
                    <a:bodyPr/>
                    <a:lstStyle/>
                    <a:p>
                      <a:pPr algn="r" fontAlgn="t"/>
                      <a:r>
                        <a:rPr lang="fr-FR" sz="1000" kern="1200" cap="none" dirty="0">
                          <a:solidFill>
                            <a:schemeClr val="tx1">
                              <a:lumMod val="75000"/>
                            </a:schemeClr>
                          </a:solidFill>
                          <a:latin typeface="Helvetica Neue Light"/>
                          <a:ea typeface="+mn-ea"/>
                          <a:cs typeface="+mn-cs"/>
                        </a:rPr>
                        <a:t> Am </a:t>
                      </a:r>
                      <a:r>
                        <a:rPr lang="fr-FR" sz="1000" kern="1200" cap="none" dirty="0" err="1">
                          <a:solidFill>
                            <a:schemeClr val="tx1">
                              <a:lumMod val="75000"/>
                            </a:schemeClr>
                          </a:solidFill>
                          <a:latin typeface="Helvetica Neue Light"/>
                          <a:ea typeface="+mn-ea"/>
                          <a:cs typeface="+mn-cs"/>
                        </a:rPr>
                        <a:t>fost</a:t>
                      </a:r>
                      <a:r>
                        <a:rPr lang="fr-FR" sz="1000" kern="1200" cap="none" dirty="0">
                          <a:solidFill>
                            <a:schemeClr val="tx1">
                              <a:lumMod val="75000"/>
                            </a:schemeClr>
                          </a:solidFill>
                          <a:latin typeface="Helvetica Neue Light"/>
                          <a:ea typeface="+mn-ea"/>
                          <a:cs typeface="+mn-cs"/>
                        </a:rPr>
                        <a:t> </a:t>
                      </a:r>
                      <a:r>
                        <a:rPr lang="fr-FR" sz="1000" kern="1200" cap="none" dirty="0" err="1">
                          <a:solidFill>
                            <a:schemeClr val="tx1">
                              <a:lumMod val="75000"/>
                            </a:schemeClr>
                          </a:solidFill>
                          <a:latin typeface="Helvetica Neue Light"/>
                          <a:ea typeface="+mn-ea"/>
                          <a:cs typeface="+mn-cs"/>
                        </a:rPr>
                        <a:t>deta</a:t>
                      </a:r>
                      <a:r>
                        <a:rPr lang="ro-RO" sz="1000" kern="1200" cap="none" dirty="0">
                          <a:solidFill>
                            <a:schemeClr val="tx1">
                              <a:lumMod val="75000"/>
                            </a:schemeClr>
                          </a:solidFill>
                          <a:latin typeface="Helvetica Neue Light"/>
                          <a:ea typeface="+mn-ea"/>
                          <a:cs typeface="+mn-cs"/>
                        </a:rPr>
                        <a:t>ș</a:t>
                      </a:r>
                      <a:r>
                        <a:rPr lang="fr-FR" sz="1000" kern="1200" cap="none" dirty="0">
                          <a:solidFill>
                            <a:schemeClr val="tx1">
                              <a:lumMod val="75000"/>
                            </a:schemeClr>
                          </a:solidFill>
                          <a:latin typeface="Helvetica Neue Light"/>
                          <a:ea typeface="+mn-ea"/>
                          <a:cs typeface="+mn-cs"/>
                        </a:rPr>
                        <a:t>at/ </a:t>
                      </a:r>
                      <a:r>
                        <a:rPr lang="fr-FR" sz="1000" kern="1200" cap="none" dirty="0" err="1">
                          <a:solidFill>
                            <a:schemeClr val="tx1">
                              <a:lumMod val="75000"/>
                            </a:schemeClr>
                          </a:solidFill>
                          <a:latin typeface="Helvetica Neue Light"/>
                          <a:ea typeface="+mn-ea"/>
                          <a:cs typeface="+mn-cs"/>
                        </a:rPr>
                        <a:t>relocat</a:t>
                      </a:r>
                      <a:r>
                        <a:rPr lang="fr-FR" sz="1000" kern="1200" cap="none" dirty="0">
                          <a:solidFill>
                            <a:schemeClr val="tx1">
                              <a:lumMod val="75000"/>
                            </a:schemeClr>
                          </a:solidFill>
                          <a:latin typeface="Helvetica Neue Light"/>
                          <a:ea typeface="+mn-ea"/>
                          <a:cs typeface="+mn-cs"/>
                        </a:rPr>
                        <a:t> de c</a:t>
                      </a:r>
                      <a:r>
                        <a:rPr lang="ro-RO" sz="1000" kern="1200" cap="none" dirty="0">
                          <a:solidFill>
                            <a:schemeClr val="tx1">
                              <a:lumMod val="75000"/>
                            </a:schemeClr>
                          </a:solidFill>
                          <a:latin typeface="Helvetica Neue Light"/>
                          <a:ea typeface="+mn-ea"/>
                          <a:cs typeface="+mn-cs"/>
                        </a:rPr>
                        <a:t>ă</a:t>
                      </a:r>
                      <a:r>
                        <a:rPr lang="fr-FR" sz="1000" kern="1200" cap="none" dirty="0" err="1">
                          <a:solidFill>
                            <a:schemeClr val="tx1">
                              <a:lumMod val="75000"/>
                            </a:schemeClr>
                          </a:solidFill>
                          <a:latin typeface="Helvetica Neue Light"/>
                          <a:ea typeface="+mn-ea"/>
                          <a:cs typeface="+mn-cs"/>
                        </a:rPr>
                        <a:t>tre</a:t>
                      </a:r>
                      <a:r>
                        <a:rPr lang="fr-FR" sz="1000" kern="1200" cap="none" dirty="0">
                          <a:solidFill>
                            <a:schemeClr val="tx1">
                              <a:lumMod val="75000"/>
                            </a:schemeClr>
                          </a:solidFill>
                          <a:latin typeface="Helvetica Neue Light"/>
                          <a:ea typeface="+mn-ea"/>
                          <a:cs typeface="+mn-cs"/>
                        </a:rPr>
                        <a:t> </a:t>
                      </a:r>
                      <a:r>
                        <a:rPr lang="fr-FR" sz="1000" kern="1200" cap="none" dirty="0" err="1">
                          <a:solidFill>
                            <a:schemeClr val="tx1">
                              <a:lumMod val="75000"/>
                            </a:schemeClr>
                          </a:solidFill>
                          <a:latin typeface="Helvetica Neue Light"/>
                          <a:ea typeface="+mn-ea"/>
                          <a:cs typeface="+mn-cs"/>
                        </a:rPr>
                        <a:t>companie</a:t>
                      </a:r>
                      <a:endParaRPr lang="fr-FR" sz="10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95740912"/>
                  </a:ext>
                </a:extLst>
              </a:tr>
              <a:tr h="345600">
                <a:tc>
                  <a:txBody>
                    <a:bodyPr/>
                    <a:lstStyle/>
                    <a:p>
                      <a:pPr algn="r" fontAlgn="t"/>
                      <a:r>
                        <a:rPr lang="it-IT" sz="1000" kern="1200" cap="none" dirty="0">
                          <a:solidFill>
                            <a:schemeClr val="tx1">
                              <a:lumMod val="75000"/>
                            </a:schemeClr>
                          </a:solidFill>
                          <a:latin typeface="Helvetica Neue Light"/>
                          <a:ea typeface="+mn-ea"/>
                          <a:cs typeface="+mn-cs"/>
                        </a:rPr>
                        <a:t> Nu cred c</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 la noi se va schimba ceva (ho</a:t>
                      </a:r>
                      <a:r>
                        <a:rPr lang="ro-RO" sz="1000" kern="1200" cap="none" dirty="0">
                          <a:solidFill>
                            <a:schemeClr val="tx1">
                              <a:lumMod val="75000"/>
                            </a:schemeClr>
                          </a:solidFill>
                          <a:latin typeface="Helvetica Neue Light"/>
                          <a:ea typeface="+mn-ea"/>
                          <a:cs typeface="+mn-cs"/>
                        </a:rPr>
                        <a:t>ț</a:t>
                      </a:r>
                      <a:r>
                        <a:rPr lang="it-IT" sz="1000" kern="1200" cap="none" dirty="0">
                          <a:solidFill>
                            <a:schemeClr val="tx1">
                              <a:lumMod val="75000"/>
                            </a:schemeClr>
                          </a:solidFill>
                          <a:latin typeface="Helvetica Neue Light"/>
                          <a:ea typeface="+mn-ea"/>
                          <a:cs typeface="+mn-cs"/>
                        </a:rPr>
                        <a:t>ie, corup</a:t>
                      </a:r>
                      <a:r>
                        <a:rPr lang="ro-RO" sz="1000" kern="1200" cap="none" dirty="0">
                          <a:solidFill>
                            <a:schemeClr val="tx1">
                              <a:lumMod val="75000"/>
                            </a:schemeClr>
                          </a:solidFill>
                          <a:latin typeface="Helvetica Neue Light"/>
                          <a:ea typeface="+mn-ea"/>
                          <a:cs typeface="+mn-cs"/>
                        </a:rPr>
                        <a:t>ț</a:t>
                      </a:r>
                      <a:r>
                        <a:rPr lang="it-IT" sz="1000" kern="1200" cap="none" dirty="0">
                          <a:solidFill>
                            <a:schemeClr val="tx1">
                              <a:lumMod val="75000"/>
                            </a:schemeClr>
                          </a:solidFill>
                          <a:latin typeface="Helvetica Neue Light"/>
                          <a:ea typeface="+mn-ea"/>
                          <a:cs typeface="+mn-cs"/>
                        </a:rPr>
                        <a:t>ie, nedreptate, etc)</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620846227"/>
                  </a:ext>
                </a:extLst>
              </a:tr>
              <a:tr h="345600">
                <a:tc>
                  <a:txBody>
                    <a:bodyPr/>
                    <a:lstStyle/>
                    <a:p>
                      <a:pPr algn="r" fontAlgn="t"/>
                      <a:r>
                        <a:rPr lang="it-IT" sz="1000" kern="1200" cap="none" dirty="0">
                          <a:solidFill>
                            <a:schemeClr val="tx1">
                              <a:lumMod val="75000"/>
                            </a:schemeClr>
                          </a:solidFill>
                          <a:latin typeface="Helvetica Neue Light"/>
                          <a:ea typeface="+mn-ea"/>
                          <a:cs typeface="+mn-cs"/>
                        </a:rPr>
                        <a:t> S</a:t>
                      </a:r>
                      <a:r>
                        <a:rPr lang="ro-RO" sz="1000" kern="1200" cap="none" dirty="0">
                          <a:solidFill>
                            <a:schemeClr val="tx1">
                              <a:lumMod val="75000"/>
                            </a:schemeClr>
                          </a:solidFill>
                          <a:latin typeface="Helvetica Neue Light"/>
                          <a:ea typeface="+mn-ea"/>
                          <a:cs typeface="+mn-cs"/>
                        </a:rPr>
                        <a:t>ă</a:t>
                      </a:r>
                      <a:r>
                        <a:rPr lang="it-IT" sz="1000" kern="1200" cap="none" dirty="0">
                          <a:solidFill>
                            <a:schemeClr val="tx1">
                              <a:lumMod val="75000"/>
                            </a:schemeClr>
                          </a:solidFill>
                          <a:latin typeface="Helvetica Neue Light"/>
                          <a:ea typeface="+mn-ea"/>
                          <a:cs typeface="+mn-cs"/>
                        </a:rPr>
                        <a:t>-mi asigur un trai bun la pensie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663761936"/>
                  </a:ext>
                </a:extLst>
              </a:tr>
              <a:tr h="345600">
                <a:tc>
                  <a:txBody>
                    <a:bodyPr/>
                    <a:lstStyle/>
                    <a:p>
                      <a:pPr algn="r" fontAlgn="t"/>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Sistem</a:t>
                      </a:r>
                      <a:r>
                        <a:rPr lang="en-US" sz="1000" kern="1200" cap="none" dirty="0">
                          <a:solidFill>
                            <a:schemeClr val="tx1">
                              <a:lumMod val="75000"/>
                            </a:schemeClr>
                          </a:solidFill>
                          <a:latin typeface="Helvetica Neue Light"/>
                          <a:ea typeface="+mn-ea"/>
                          <a:cs typeface="+mn-cs"/>
                        </a:rPr>
                        <a:t> de s</a:t>
                      </a:r>
                      <a:r>
                        <a:rPr lang="ro-RO" sz="1000" kern="1200" cap="none" dirty="0">
                          <a:solidFill>
                            <a:schemeClr val="tx1">
                              <a:lumMod val="75000"/>
                            </a:schemeClr>
                          </a:solidFill>
                          <a:latin typeface="Helvetica Neue Light"/>
                          <a:ea typeface="+mn-ea"/>
                          <a:cs typeface="+mn-cs"/>
                        </a:rPr>
                        <a:t>ă</a:t>
                      </a:r>
                      <a:r>
                        <a:rPr lang="en-US" sz="1000" kern="1200" cap="none" dirty="0">
                          <a:solidFill>
                            <a:schemeClr val="tx1">
                              <a:lumMod val="75000"/>
                            </a:schemeClr>
                          </a:solidFill>
                          <a:latin typeface="Helvetica Neue Light"/>
                          <a:ea typeface="+mn-ea"/>
                          <a:cs typeface="+mn-cs"/>
                        </a:rPr>
                        <a:t>n</a:t>
                      </a:r>
                      <a:r>
                        <a:rPr lang="ro-RO" sz="1000" kern="1200" cap="none" dirty="0">
                          <a:solidFill>
                            <a:schemeClr val="tx1">
                              <a:lumMod val="75000"/>
                            </a:schemeClr>
                          </a:solidFill>
                          <a:latin typeface="Helvetica Neue Light"/>
                          <a:ea typeface="+mn-ea"/>
                          <a:cs typeface="+mn-cs"/>
                        </a:rPr>
                        <a:t>ă</a:t>
                      </a:r>
                      <a:r>
                        <a:rPr lang="en-US" sz="1000" kern="1200" cap="none" dirty="0" err="1">
                          <a:solidFill>
                            <a:schemeClr val="tx1">
                              <a:lumMod val="75000"/>
                            </a:schemeClr>
                          </a:solidFill>
                          <a:latin typeface="Helvetica Neue Light"/>
                          <a:ea typeface="+mn-ea"/>
                          <a:cs typeface="+mn-cs"/>
                        </a:rPr>
                        <a:t>tate</a:t>
                      </a:r>
                      <a:r>
                        <a:rPr lang="en-US" sz="1000" kern="1200" cap="none" dirty="0">
                          <a:solidFill>
                            <a:schemeClr val="tx1">
                              <a:lumMod val="75000"/>
                            </a:schemeClr>
                          </a:solidFill>
                          <a:latin typeface="Helvetica Neue Light"/>
                          <a:ea typeface="+mn-ea"/>
                          <a:cs typeface="+mn-cs"/>
                        </a:rPr>
                        <a:t> </a:t>
                      </a:r>
                      <a:r>
                        <a:rPr lang="en-US" sz="1000" kern="1200" cap="none" dirty="0" err="1">
                          <a:solidFill>
                            <a:schemeClr val="tx1">
                              <a:lumMod val="75000"/>
                            </a:schemeClr>
                          </a:solidFill>
                          <a:latin typeface="Helvetica Neue Light"/>
                          <a:ea typeface="+mn-ea"/>
                          <a:cs typeface="+mn-cs"/>
                        </a:rPr>
                        <a:t>mai</a:t>
                      </a:r>
                      <a:r>
                        <a:rPr lang="en-US" sz="1000" kern="1200" cap="none" dirty="0">
                          <a:solidFill>
                            <a:schemeClr val="tx1">
                              <a:lumMod val="75000"/>
                            </a:schemeClr>
                          </a:solidFill>
                          <a:latin typeface="Helvetica Neue Light"/>
                          <a:ea typeface="+mn-ea"/>
                          <a:cs typeface="+mn-cs"/>
                        </a:rPr>
                        <a:t> bun</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172629955"/>
                  </a:ext>
                </a:extLst>
              </a:tr>
            </a:tbl>
          </a:graphicData>
        </a:graphic>
      </p:graphicFrame>
    </p:spTree>
    <p:extLst>
      <p:ext uri="{BB962C8B-B14F-4D97-AF65-F5344CB8AC3E}">
        <p14:creationId xmlns="" xmlns:p14="http://schemas.microsoft.com/office/powerpoint/2010/main" val="16794802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a:extLst>
              <a:ext uri="{FF2B5EF4-FFF2-40B4-BE49-F238E27FC236}">
                <a16:creationId xmlns="" xmlns:a16="http://schemas.microsoft.com/office/drawing/2014/main" id="{E5A79622-1E25-4DA7-9F2D-5AB9D50FEB33}"/>
              </a:ext>
            </a:extLst>
          </p:cNvPr>
          <p:cNvSpPr txBox="1"/>
          <p:nvPr/>
        </p:nvSpPr>
        <p:spPr>
          <a:xfrm>
            <a:off x="414215" y="1883815"/>
            <a:ext cx="7940431" cy="2616101"/>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ro-RO" sz="1600" dirty="0"/>
              <a:t>8% dintre persoanele intervievate intenționează să plece la muncă în străinătate în perioada imediat următoare sau pe parcursul următorului an.</a:t>
            </a:r>
          </a:p>
          <a:p>
            <a:pPr marL="285750" indent="-285750">
              <a:spcAft>
                <a:spcPts val="600"/>
              </a:spcAft>
              <a:buFont typeface="Wingdings" panose="05000000000000000000" pitchFamily="2" charset="2"/>
              <a:buChar char="Ø"/>
            </a:pPr>
            <a:endParaRPr lang="ro-RO" sz="1600" dirty="0"/>
          </a:p>
          <a:p>
            <a:pPr marL="742950" lvl="1" indent="-285750">
              <a:spcAft>
                <a:spcPts val="600"/>
              </a:spcAft>
              <a:buFont typeface="Wingdings" panose="05000000000000000000" pitchFamily="2" charset="2"/>
              <a:buChar char="Ø"/>
            </a:pPr>
            <a:r>
              <a:rPr lang="ro-RO" sz="1600" dirty="0"/>
              <a:t>Aproape jumătate dintre aceștia au experimentat un loc de muncă în afara țării iar 24% au în prezent o afacere în România.</a:t>
            </a:r>
          </a:p>
          <a:p>
            <a:pPr marL="742950" lvl="1" indent="-285750">
              <a:spcAft>
                <a:spcPts val="600"/>
              </a:spcAft>
              <a:buFont typeface="Wingdings" panose="05000000000000000000" pitchFamily="2" charset="2"/>
              <a:buChar char="Ø"/>
            </a:pPr>
            <a:endParaRPr lang="ro-RO" sz="1600" dirty="0"/>
          </a:p>
          <a:p>
            <a:pPr marL="742950" lvl="1" indent="-285750">
              <a:spcAft>
                <a:spcPts val="600"/>
              </a:spcAft>
              <a:buFont typeface="Wingdings" panose="05000000000000000000" pitchFamily="2" charset="2"/>
              <a:buChar char="Ø"/>
            </a:pPr>
            <a:r>
              <a:rPr lang="ro-RO" sz="1600" dirty="0"/>
              <a:t>Lipsa perspectivelor financiare și profesionale, precum și șansa unui viitor mai bun al copilului sunt principalele motive luate în considerare de cei care au în plan în viitorul apropiat sau mai îndepărtat să migreze.   </a:t>
            </a:r>
            <a:endParaRPr lang="en-US" sz="1600" dirty="0"/>
          </a:p>
        </p:txBody>
      </p:sp>
    </p:spTree>
    <p:extLst>
      <p:ext uri="{BB962C8B-B14F-4D97-AF65-F5344CB8AC3E}">
        <p14:creationId xmlns="" xmlns:p14="http://schemas.microsoft.com/office/powerpoint/2010/main" val="253944965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o-RO" dirty="0"/>
              <a:t>Metodologie</a:t>
            </a:r>
            <a:endParaRPr lang="en-US" dirty="0"/>
          </a:p>
        </p:txBody>
      </p:sp>
      <p:sp>
        <p:nvSpPr>
          <p:cNvPr id="4" name="Content Placeholder 1">
            <a:extLst>
              <a:ext uri="{FF2B5EF4-FFF2-40B4-BE49-F238E27FC236}">
                <a16:creationId xmlns="" xmlns:a16="http://schemas.microsoft.com/office/drawing/2014/main" id="{FBA7824D-6D2F-497B-93AF-CDF81C9FC370}"/>
              </a:ext>
            </a:extLst>
          </p:cNvPr>
          <p:cNvSpPr txBox="1">
            <a:spLocks/>
          </p:cNvSpPr>
          <p:nvPr/>
        </p:nvSpPr>
        <p:spPr>
          <a:xfrm>
            <a:off x="1347893" y="1921790"/>
            <a:ext cx="6191297" cy="742752"/>
          </a:xfrm>
          <a:prstGeom prst="rect">
            <a:avLst/>
          </a:prstGeom>
          <a:solidFill>
            <a:schemeClr val="accent6">
              <a:lumMod val="60000"/>
              <a:lumOff val="40000"/>
            </a:schemeClr>
          </a:solidFill>
        </p:spPr>
        <p:style>
          <a:lnRef idx="3">
            <a:schemeClr val="lt1"/>
          </a:lnRef>
          <a:fillRef idx="1">
            <a:schemeClr val="accent3"/>
          </a:fillRef>
          <a:effectRef idx="1">
            <a:schemeClr val="accent3"/>
          </a:effectRef>
          <a:fontRef idx="minor">
            <a:schemeClr val="lt1"/>
          </a:fontRef>
        </p:style>
        <p:txBody>
          <a:bodyPr anchor="ctr">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buNone/>
            </a:pPr>
            <a:r>
              <a:rPr lang="en-US" sz="1600" dirty="0" err="1"/>
              <a:t>Cercetare</a:t>
            </a:r>
            <a:r>
              <a:rPr lang="en-US" sz="1600" dirty="0"/>
              <a:t> </a:t>
            </a:r>
            <a:r>
              <a:rPr lang="en-US" sz="1600" dirty="0" err="1"/>
              <a:t>cantitativ</a:t>
            </a:r>
            <a:r>
              <a:rPr lang="ro-RO" sz="1600" dirty="0"/>
              <a:t>ă, CAWI </a:t>
            </a:r>
            <a:r>
              <a:rPr lang="en-US" sz="1600" dirty="0">
                <a:solidFill>
                  <a:srgbClr val="FFFFFF"/>
                </a:solidFill>
                <a:cs typeface="Gill Sans Light"/>
              </a:rPr>
              <a:t>(</a:t>
            </a:r>
            <a:r>
              <a:rPr lang="en-US" sz="1600" dirty="0" err="1">
                <a:solidFill>
                  <a:srgbClr val="FFFFFF"/>
                </a:solidFill>
                <a:cs typeface="Gill Sans Light"/>
              </a:rPr>
              <a:t>interviuri</a:t>
            </a:r>
            <a:r>
              <a:rPr lang="en-US" sz="1600" dirty="0">
                <a:solidFill>
                  <a:srgbClr val="FFFFFF"/>
                </a:solidFill>
                <a:cs typeface="Gill Sans Light"/>
              </a:rPr>
              <a:t> online – panel Novel Research)</a:t>
            </a:r>
            <a:r>
              <a:rPr lang="ro-RO" sz="1600" dirty="0">
                <a:solidFill>
                  <a:srgbClr val="FFFFFF"/>
                </a:solidFill>
                <a:cs typeface="Gill Sans Light"/>
              </a:rPr>
              <a:t>,</a:t>
            </a:r>
          </a:p>
          <a:p>
            <a:pPr marL="0" indent="0">
              <a:buNone/>
            </a:pPr>
            <a:r>
              <a:rPr lang="ro-RO" sz="1600" dirty="0">
                <a:solidFill>
                  <a:srgbClr val="FFFFFF"/>
                </a:solidFill>
              </a:rPr>
              <a:t>Eșantion </a:t>
            </a:r>
            <a:r>
              <a:rPr lang="en-US" sz="1600" dirty="0">
                <a:solidFill>
                  <a:srgbClr val="FFFFFF"/>
                </a:solidFill>
              </a:rPr>
              <a:t>pe cote </a:t>
            </a:r>
            <a:r>
              <a:rPr lang="ro-RO" sz="1600" dirty="0">
                <a:solidFill>
                  <a:srgbClr val="FFFFFF"/>
                </a:solidFill>
              </a:rPr>
              <a:t>(regiune, vârstă, gen) </a:t>
            </a:r>
            <a:r>
              <a:rPr lang="en-US" sz="1600" dirty="0">
                <a:solidFill>
                  <a:srgbClr val="FFFFFF"/>
                </a:solidFill>
              </a:rPr>
              <a:t>conform </a:t>
            </a:r>
            <a:r>
              <a:rPr lang="en-US" sz="1600" dirty="0" err="1">
                <a:solidFill>
                  <a:srgbClr val="FFFFFF"/>
                </a:solidFill>
              </a:rPr>
              <a:t>structurii</a:t>
            </a:r>
            <a:r>
              <a:rPr lang="en-US" sz="1600" dirty="0">
                <a:solidFill>
                  <a:srgbClr val="FFFFFF"/>
                </a:solidFill>
              </a:rPr>
              <a:t> </a:t>
            </a:r>
            <a:r>
              <a:rPr lang="en-US" sz="1600" dirty="0" err="1">
                <a:solidFill>
                  <a:srgbClr val="FFFFFF"/>
                </a:solidFill>
              </a:rPr>
              <a:t>popula</a:t>
            </a:r>
            <a:r>
              <a:rPr lang="ro-RO" sz="1600" dirty="0" err="1">
                <a:solidFill>
                  <a:srgbClr val="FFFFFF"/>
                </a:solidFill>
              </a:rPr>
              <a:t>ției</a:t>
            </a:r>
            <a:r>
              <a:rPr lang="ro-RO" sz="1600" dirty="0">
                <a:solidFill>
                  <a:srgbClr val="FFFFFF"/>
                </a:solidFill>
              </a:rPr>
              <a:t> urbane</a:t>
            </a:r>
            <a:endParaRPr lang="en-US" sz="1600" dirty="0"/>
          </a:p>
        </p:txBody>
      </p:sp>
      <p:sp>
        <p:nvSpPr>
          <p:cNvPr id="8" name="Content Placeholder 1">
            <a:extLst>
              <a:ext uri="{FF2B5EF4-FFF2-40B4-BE49-F238E27FC236}">
                <a16:creationId xmlns="" xmlns:a16="http://schemas.microsoft.com/office/drawing/2014/main" id="{BBC647F6-B5F5-4A21-81B6-680A0E9460ED}"/>
              </a:ext>
            </a:extLst>
          </p:cNvPr>
          <p:cNvSpPr txBox="1">
            <a:spLocks/>
          </p:cNvSpPr>
          <p:nvPr/>
        </p:nvSpPr>
        <p:spPr>
          <a:xfrm>
            <a:off x="1345313" y="3073828"/>
            <a:ext cx="6191297" cy="742752"/>
          </a:xfrm>
          <a:prstGeom prst="rect">
            <a:avLst/>
          </a:prstGeom>
          <a:solidFill>
            <a:schemeClr val="accent6">
              <a:lumMod val="60000"/>
              <a:lumOff val="40000"/>
            </a:schemeClr>
          </a:solidFill>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spcAft>
                <a:spcPts val="1800"/>
              </a:spcAft>
              <a:buNone/>
            </a:pPr>
            <a:r>
              <a:rPr lang="ro-RO" sz="1600" dirty="0"/>
              <a:t>1014 respondenți, cu vârste de 18 ani și peste, din mediul urban</a:t>
            </a:r>
            <a:endParaRPr lang="en-US" sz="1600" dirty="0"/>
          </a:p>
        </p:txBody>
      </p:sp>
      <p:sp>
        <p:nvSpPr>
          <p:cNvPr id="9" name="Content Placeholder 1">
            <a:extLst>
              <a:ext uri="{FF2B5EF4-FFF2-40B4-BE49-F238E27FC236}">
                <a16:creationId xmlns="" xmlns:a16="http://schemas.microsoft.com/office/drawing/2014/main" id="{E1A3E274-6DD4-4FEF-B569-3236CFE92F88}"/>
              </a:ext>
            </a:extLst>
          </p:cNvPr>
          <p:cNvSpPr txBox="1">
            <a:spLocks/>
          </p:cNvSpPr>
          <p:nvPr/>
        </p:nvSpPr>
        <p:spPr>
          <a:xfrm>
            <a:off x="1381812" y="4088970"/>
            <a:ext cx="6191297" cy="742752"/>
          </a:xfrm>
          <a:prstGeom prst="rect">
            <a:avLst/>
          </a:prstGeom>
          <a:solidFill>
            <a:schemeClr val="accent6">
              <a:lumMod val="60000"/>
              <a:lumOff val="40000"/>
            </a:schemeClr>
          </a:solidFill>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spcAft>
                <a:spcPts val="1800"/>
              </a:spcAft>
              <a:buFont typeface="Arial"/>
              <a:buNone/>
            </a:pPr>
            <a:r>
              <a:rPr lang="ro-RO" sz="1600" dirty="0"/>
              <a:t>9-17 Septembrie 2019</a:t>
            </a:r>
            <a:endParaRPr lang="en-US" sz="1600" dirty="0"/>
          </a:p>
        </p:txBody>
      </p:sp>
    </p:spTree>
    <p:extLst>
      <p:ext uri="{BB962C8B-B14F-4D97-AF65-F5344CB8AC3E}">
        <p14:creationId xmlns="" xmlns:p14="http://schemas.microsoft.com/office/powerpoint/2010/main" val="44884990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p:txBody>
          <a:bodyPr/>
          <a:lstStyle/>
          <a:p>
            <a:r>
              <a:rPr lang="ro-RO" dirty="0"/>
              <a:t>Concluzii</a:t>
            </a:r>
            <a:endParaRPr lang="en-US" dirty="0"/>
          </a:p>
        </p:txBody>
      </p:sp>
      <p:sp>
        <p:nvSpPr>
          <p:cNvPr id="65" name="TextBox 64">
            <a:extLst>
              <a:ext uri="{FF2B5EF4-FFF2-40B4-BE49-F238E27FC236}">
                <a16:creationId xmlns="" xmlns:a16="http://schemas.microsoft.com/office/drawing/2014/main" id="{E5A79622-1E25-4DA7-9F2D-5AB9D50FEB33}"/>
              </a:ext>
            </a:extLst>
          </p:cNvPr>
          <p:cNvSpPr txBox="1"/>
          <p:nvPr/>
        </p:nvSpPr>
        <p:spPr>
          <a:xfrm>
            <a:off x="414215" y="1878010"/>
            <a:ext cx="7940431" cy="2554545"/>
          </a:xfrm>
          <a:prstGeom prst="rect">
            <a:avLst/>
          </a:prstGeom>
          <a:noFill/>
        </p:spPr>
        <p:txBody>
          <a:bodyPr wrap="square" rtlCol="0" anchor="ctr">
            <a:spAutoFit/>
          </a:bodyPr>
          <a:lstStyle/>
          <a:p>
            <a:pPr marL="285750" indent="-285750">
              <a:buFont typeface="Wingdings" panose="05000000000000000000" pitchFamily="2" charset="2"/>
              <a:buChar char="Ø"/>
            </a:pPr>
            <a:r>
              <a:rPr lang="ro-RO" sz="1600" dirty="0"/>
              <a:t>7% dintre angajați desfășoară activități extra pentru a ajunge la un venit similar salariului mediu din UE.</a:t>
            </a:r>
          </a:p>
          <a:p>
            <a:pPr marL="285750" indent="-285750">
              <a:buFont typeface="Wingdings" panose="05000000000000000000" pitchFamily="2" charset="2"/>
              <a:buChar char="Ø"/>
            </a:pPr>
            <a:endParaRPr lang="ro-RO" sz="1600" dirty="0"/>
          </a:p>
          <a:p>
            <a:pPr marL="285750" indent="-285750">
              <a:buFont typeface="Wingdings" panose="05000000000000000000" pitchFamily="2" charset="2"/>
              <a:buChar char="Ø"/>
            </a:pPr>
            <a:r>
              <a:rPr lang="ro-RO" sz="1600" dirty="0"/>
              <a:t>Importul/ folosirea personalului calificat din afara țării reprezintă o soluție pentru 2 din 10 antreprenori în condițiile lipsei accentuate de personal.</a:t>
            </a:r>
          </a:p>
          <a:p>
            <a:pPr marL="285750" indent="-285750">
              <a:buFont typeface="Wingdings" panose="05000000000000000000" pitchFamily="2" charset="2"/>
              <a:buChar char="Ø"/>
            </a:pPr>
            <a:endParaRPr lang="ro-RO" sz="1600" dirty="0"/>
          </a:p>
          <a:p>
            <a:pPr marL="285750" indent="-285750">
              <a:buFont typeface="Wingdings" panose="05000000000000000000" pitchFamily="2" charset="2"/>
              <a:buChar char="Ø"/>
            </a:pPr>
            <a:r>
              <a:rPr lang="ro-RO" sz="1600" dirty="0"/>
              <a:t> Lipsa personalului calificat va continua să fie o problemă pe termen scurt și mediu în condițiile menținerii unui trend al migrării relativ ridicat.</a:t>
            </a:r>
            <a:endParaRPr lang="en-US" sz="1600" dirty="0"/>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p:txBody>
      </p:sp>
    </p:spTree>
    <p:extLst>
      <p:ext uri="{BB962C8B-B14F-4D97-AF65-F5344CB8AC3E}">
        <p14:creationId xmlns="" xmlns:p14="http://schemas.microsoft.com/office/powerpoint/2010/main" val="463912757"/>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7" descr="NOVEL_ORIZONTAL_BAR">
            <a:extLst>
              <a:ext uri="{FF2B5EF4-FFF2-40B4-BE49-F238E27FC236}">
                <a16:creationId xmlns="" xmlns:a16="http://schemas.microsoft.com/office/drawing/2014/main" id="{C117D56A-D13A-49FD-8FC0-BF09C68F719A}"/>
              </a:ext>
            </a:extLst>
          </p:cNvPr>
          <p:cNvPicPr>
            <a:picLocks noChangeAspect="1" noChangeArrowheads="1"/>
          </p:cNvPicPr>
          <p:nvPr/>
        </p:nvPicPr>
        <p:blipFill>
          <a:blip r:embed="rId2" cstate="email"/>
          <a:srcRect/>
          <a:stretch>
            <a:fillRect/>
          </a:stretch>
        </p:blipFill>
        <p:spPr bwMode="auto">
          <a:xfrm>
            <a:off x="5142522" y="4355119"/>
            <a:ext cx="3370838" cy="540000"/>
          </a:xfrm>
          <a:prstGeom prst="rect">
            <a:avLst/>
          </a:prstGeom>
          <a:noFill/>
          <a:ln w="9525">
            <a:noFill/>
            <a:miter lim="800000"/>
            <a:headEnd/>
            <a:tailEnd/>
          </a:ln>
        </p:spPr>
      </p:pic>
      <p:sp>
        <p:nvSpPr>
          <p:cNvPr id="9" name="TextBox 8">
            <a:extLst>
              <a:ext uri="{FF2B5EF4-FFF2-40B4-BE49-F238E27FC236}">
                <a16:creationId xmlns="" xmlns:a16="http://schemas.microsoft.com/office/drawing/2014/main" id="{5E8AA57A-09FE-4711-A597-ADB2CF04F820}"/>
              </a:ext>
            </a:extLst>
          </p:cNvPr>
          <p:cNvSpPr txBox="1"/>
          <p:nvPr/>
        </p:nvSpPr>
        <p:spPr>
          <a:xfrm>
            <a:off x="5043607" y="4942981"/>
            <a:ext cx="3787775" cy="646331"/>
          </a:xfrm>
          <a:prstGeom prst="rect">
            <a:avLst/>
          </a:prstGeom>
          <a:noFill/>
        </p:spPr>
        <p:txBody>
          <a:bodyPr wrap="square" rtlCol="0">
            <a:spAutoFit/>
          </a:bodyPr>
          <a:lstStyle/>
          <a:p>
            <a:r>
              <a:rPr lang="ro-RO" sz="1200" b="1" dirty="0"/>
              <a:t>adresa</a:t>
            </a:r>
            <a:r>
              <a:rPr lang="en-US" sz="1200" b="1" dirty="0"/>
              <a:t>: </a:t>
            </a:r>
            <a:r>
              <a:rPr lang="ro-RO" sz="1200" dirty="0"/>
              <a:t>Calea Victoriei, nr. 118, et. 6, sector 1, București</a:t>
            </a:r>
            <a:endParaRPr lang="en-US" sz="1200" dirty="0"/>
          </a:p>
          <a:p>
            <a:r>
              <a:rPr lang="en-US" sz="1200" b="1" dirty="0"/>
              <a:t>e-mail: </a:t>
            </a:r>
            <a:r>
              <a:rPr lang="en-US" sz="1200" dirty="0">
                <a:solidFill>
                  <a:schemeClr val="accent6">
                    <a:lumMod val="75000"/>
                  </a:schemeClr>
                </a:solidFill>
                <a:hlinkClick r:id="rId3">
                  <a:extLst>
                    <a:ext uri="{A12FA001-AC4F-418D-AE19-62706E023703}">
                      <ahyp:hlinkClr xmlns="" xmlns:ahyp="http://schemas.microsoft.com/office/drawing/2018/hyperlinkcolor" val="tx"/>
                    </a:ext>
                  </a:extLst>
                </a:hlinkClick>
              </a:rPr>
              <a:t>office@novelresearch.ro</a:t>
            </a:r>
            <a:endParaRPr lang="en-US" sz="1200" dirty="0">
              <a:solidFill>
                <a:schemeClr val="accent6">
                  <a:lumMod val="75000"/>
                </a:schemeClr>
              </a:solidFill>
            </a:endParaRPr>
          </a:p>
          <a:p>
            <a:r>
              <a:rPr lang="en-US" sz="1200" b="1" dirty="0" err="1"/>
              <a:t>telefon</a:t>
            </a:r>
            <a:r>
              <a:rPr lang="en-US" sz="1200" b="1" dirty="0"/>
              <a:t>:  </a:t>
            </a:r>
            <a:r>
              <a:rPr lang="en-US" sz="1200" dirty="0"/>
              <a:t>0372 135 800</a:t>
            </a:r>
          </a:p>
        </p:txBody>
      </p:sp>
      <p:sp>
        <p:nvSpPr>
          <p:cNvPr id="10" name="TextBox 9">
            <a:extLst>
              <a:ext uri="{FF2B5EF4-FFF2-40B4-BE49-F238E27FC236}">
                <a16:creationId xmlns="" xmlns:a16="http://schemas.microsoft.com/office/drawing/2014/main" id="{798C1528-5A45-4795-B796-6EB4DD56F137}"/>
              </a:ext>
            </a:extLst>
          </p:cNvPr>
          <p:cNvSpPr txBox="1"/>
          <p:nvPr/>
        </p:nvSpPr>
        <p:spPr>
          <a:xfrm>
            <a:off x="601784" y="1958974"/>
            <a:ext cx="7940431" cy="923330"/>
          </a:xfrm>
          <a:prstGeom prst="rect">
            <a:avLst/>
          </a:prstGeom>
          <a:noFill/>
        </p:spPr>
        <p:txBody>
          <a:bodyPr wrap="square" rtlCol="0" anchor="ctr">
            <a:spAutoFit/>
          </a:bodyPr>
          <a:lstStyle/>
          <a:p>
            <a:pPr algn="ctr"/>
            <a:r>
              <a:rPr lang="en-US" sz="5400" b="1" dirty="0">
                <a:solidFill>
                  <a:srgbClr val="66CC33"/>
                </a:solidFill>
                <a:ea typeface="+mj-ea"/>
                <a:cs typeface="Helvetica"/>
              </a:rPr>
              <a:t>MULTUMIM!</a:t>
            </a:r>
          </a:p>
        </p:txBody>
      </p:sp>
    </p:spTree>
    <p:extLst>
      <p:ext uri="{BB962C8B-B14F-4D97-AF65-F5344CB8AC3E}">
        <p14:creationId xmlns="" xmlns:p14="http://schemas.microsoft.com/office/powerpoint/2010/main" val="304471694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Salariați</a:t>
            </a:r>
            <a:endParaRPr lang="en-US" dirty="0"/>
          </a:p>
        </p:txBody>
      </p:sp>
    </p:spTree>
    <p:extLst>
      <p:ext uri="{BB962C8B-B14F-4D97-AF65-F5344CB8AC3E}">
        <p14:creationId xmlns="" xmlns:p14="http://schemas.microsoft.com/office/powerpoint/2010/main" val="31540820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p:txBody>
          <a:bodyPr/>
          <a:lstStyle/>
          <a:p>
            <a:r>
              <a:rPr lang="ro-RO" dirty="0"/>
              <a:t>Venituri </a:t>
            </a:r>
            <a:r>
              <a:rPr lang="en-US" dirty="0"/>
              <a:t>alternative angaja</a:t>
            </a:r>
            <a:r>
              <a:rPr lang="ro-RO" dirty="0"/>
              <a:t>ți</a:t>
            </a:r>
            <a:endParaRPr lang="en-US" dirty="0"/>
          </a:p>
        </p:txBody>
      </p:sp>
      <p:sp>
        <p:nvSpPr>
          <p:cNvPr id="54" name="TextBox 53">
            <a:extLst>
              <a:ext uri="{FF2B5EF4-FFF2-40B4-BE49-F238E27FC236}">
                <a16:creationId xmlns="" xmlns:a16="http://schemas.microsoft.com/office/drawing/2014/main" id="{0F15006C-6597-48AB-B14F-FB53A19A28AA}"/>
              </a:ext>
            </a:extLst>
          </p:cNvPr>
          <p:cNvSpPr txBox="1"/>
          <p:nvPr/>
        </p:nvSpPr>
        <p:spPr>
          <a:xfrm>
            <a:off x="0" y="1317940"/>
            <a:ext cx="2993291"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persoane angajate cu normă întreagă (n=617)</a:t>
            </a:r>
          </a:p>
          <a:p>
            <a:pPr fontAlgn="base">
              <a:spcBef>
                <a:spcPct val="0"/>
              </a:spcBef>
              <a:spcAft>
                <a:spcPct val="0"/>
              </a:spcAft>
            </a:pPr>
            <a:r>
              <a:rPr lang="ro-RO" sz="900" i="1" dirty="0"/>
              <a:t>Date in %</a:t>
            </a:r>
            <a:endParaRPr lang="en-US" sz="900" i="1" dirty="0"/>
          </a:p>
        </p:txBody>
      </p:sp>
      <p:sp>
        <p:nvSpPr>
          <p:cNvPr id="76" name="Rectangle 75">
            <a:extLst>
              <a:ext uri="{FF2B5EF4-FFF2-40B4-BE49-F238E27FC236}">
                <a16:creationId xmlns="" xmlns:a16="http://schemas.microsoft.com/office/drawing/2014/main" id="{530B83CD-6846-4153-AE57-15201102D84B}"/>
              </a:ext>
            </a:extLst>
          </p:cNvPr>
          <p:cNvSpPr/>
          <p:nvPr/>
        </p:nvSpPr>
        <p:spPr>
          <a:xfrm>
            <a:off x="217460" y="5352914"/>
            <a:ext cx="7173759" cy="338554"/>
          </a:xfrm>
          <a:prstGeom prst="rect">
            <a:avLst/>
          </a:prstGeom>
        </p:spPr>
        <p:txBody>
          <a:bodyPr wrap="none">
            <a:spAutoFit/>
          </a:bodyPr>
          <a:lstStyle/>
          <a:p>
            <a:r>
              <a:rPr lang="en-US" sz="800" i="1" dirty="0"/>
              <a:t>C1. Care </a:t>
            </a:r>
            <a:r>
              <a:rPr lang="en-US" sz="800" i="1" dirty="0" err="1"/>
              <a:t>este</a:t>
            </a:r>
            <a:r>
              <a:rPr lang="en-US" sz="800" i="1" dirty="0"/>
              <a:t> </a:t>
            </a:r>
            <a:r>
              <a:rPr lang="en-US" sz="800" i="1" dirty="0" err="1"/>
              <a:t>statutul</a:t>
            </a:r>
            <a:r>
              <a:rPr lang="en-US" sz="800" i="1" dirty="0"/>
              <a:t> </a:t>
            </a:r>
            <a:r>
              <a:rPr lang="en-US" sz="800" i="1" dirty="0" err="1"/>
              <a:t>dvs</a:t>
            </a:r>
            <a:r>
              <a:rPr lang="en-US" sz="800" i="1" dirty="0"/>
              <a:t>. </a:t>
            </a:r>
            <a:r>
              <a:rPr lang="en-US" sz="800" i="1" dirty="0" err="1"/>
              <a:t>ocupa</a:t>
            </a:r>
            <a:r>
              <a:rPr lang="ro-RO" sz="800" i="1" dirty="0"/>
              <a:t>ț</a:t>
            </a:r>
            <a:r>
              <a:rPr lang="en-US" sz="800" i="1" dirty="0" err="1"/>
              <a:t>ional</a:t>
            </a:r>
            <a:r>
              <a:rPr lang="en-US" sz="800" i="1" dirty="0"/>
              <a:t>?</a:t>
            </a:r>
            <a:endParaRPr lang="ro-RO" sz="800" i="1" dirty="0"/>
          </a:p>
          <a:p>
            <a:r>
              <a:rPr lang="en-US" sz="800" i="1" dirty="0"/>
              <a:t>C1B. A</a:t>
            </a:r>
            <a:r>
              <a:rPr lang="ro-RO" sz="800" i="1" dirty="0"/>
              <a:t>ț</a:t>
            </a:r>
            <a:r>
              <a:rPr lang="en-US" sz="800" i="1" dirty="0" err="1"/>
              <a:t>i</a:t>
            </a:r>
            <a:r>
              <a:rPr lang="en-US" sz="800" i="1" dirty="0"/>
              <a:t> </a:t>
            </a:r>
            <a:r>
              <a:rPr lang="en-US" sz="800" i="1" dirty="0" err="1"/>
              <a:t>spus</a:t>
            </a:r>
            <a:r>
              <a:rPr lang="en-US" sz="800" i="1" dirty="0"/>
              <a:t> c</a:t>
            </a:r>
            <a:r>
              <a:rPr lang="ro-RO" sz="800" i="1" dirty="0"/>
              <a:t>ă</a:t>
            </a:r>
            <a:r>
              <a:rPr lang="en-US" sz="800" i="1" dirty="0"/>
              <a:t> </a:t>
            </a:r>
            <a:r>
              <a:rPr lang="en-US" sz="800" i="1" dirty="0" err="1"/>
              <a:t>ave</a:t>
            </a:r>
            <a:r>
              <a:rPr lang="ro-RO" sz="800" i="1" dirty="0"/>
              <a:t>ț</a:t>
            </a:r>
            <a:r>
              <a:rPr lang="en-US" sz="800" i="1" dirty="0" err="1"/>
              <a:t>i</a:t>
            </a:r>
            <a:r>
              <a:rPr lang="en-US" sz="800" i="1" dirty="0"/>
              <a:t> </a:t>
            </a:r>
            <a:r>
              <a:rPr lang="en-US" sz="800" i="1" dirty="0" err="1"/>
              <a:t>mai</a:t>
            </a:r>
            <a:r>
              <a:rPr lang="en-US" sz="800" i="1" dirty="0"/>
              <a:t> </a:t>
            </a:r>
            <a:r>
              <a:rPr lang="en-US" sz="800" i="1" dirty="0" err="1"/>
              <a:t>multe</a:t>
            </a:r>
            <a:r>
              <a:rPr lang="en-US" sz="800" i="1" dirty="0"/>
              <a:t> </a:t>
            </a:r>
            <a:r>
              <a:rPr lang="en-US" sz="800" i="1" dirty="0" err="1"/>
              <a:t>surse</a:t>
            </a:r>
            <a:r>
              <a:rPr lang="en-US" sz="800" i="1" dirty="0"/>
              <a:t> de </a:t>
            </a:r>
            <a:r>
              <a:rPr lang="en-US" sz="800" i="1" dirty="0" err="1"/>
              <a:t>venit</a:t>
            </a:r>
            <a:r>
              <a:rPr lang="en-US" sz="800" i="1" dirty="0"/>
              <a:t>. Care </a:t>
            </a:r>
            <a:r>
              <a:rPr lang="en-US" sz="800" i="1" dirty="0" err="1"/>
              <a:t>este</a:t>
            </a:r>
            <a:r>
              <a:rPr lang="en-US" sz="800" i="1" dirty="0"/>
              <a:t> </a:t>
            </a:r>
            <a:r>
              <a:rPr lang="en-US" sz="800" i="1" dirty="0" err="1"/>
              <a:t>venitul</a:t>
            </a:r>
            <a:r>
              <a:rPr lang="en-US" sz="800" i="1" dirty="0"/>
              <a:t> minim pe care v-a</a:t>
            </a:r>
            <a:r>
              <a:rPr lang="ro-RO" sz="800" i="1" dirty="0"/>
              <a:t>ț</a:t>
            </a:r>
            <a:r>
              <a:rPr lang="en-US" sz="800" i="1" dirty="0" err="1"/>
              <a:t>i</a:t>
            </a:r>
            <a:r>
              <a:rPr lang="en-US" sz="800" i="1" dirty="0"/>
              <a:t> </a:t>
            </a:r>
            <a:r>
              <a:rPr lang="en-US" sz="800" i="1" dirty="0" err="1"/>
              <a:t>dori</a:t>
            </a:r>
            <a:r>
              <a:rPr lang="en-US" sz="800" i="1" dirty="0"/>
              <a:t> s</a:t>
            </a:r>
            <a:r>
              <a:rPr lang="ro-RO" sz="800" i="1" dirty="0"/>
              <a:t>ă</a:t>
            </a:r>
            <a:r>
              <a:rPr lang="en-US" sz="800" i="1" dirty="0"/>
              <a:t>-l c</a:t>
            </a:r>
            <a:r>
              <a:rPr lang="ro-RO" sz="800" i="1" dirty="0" err="1"/>
              <a:t>âș</a:t>
            </a:r>
            <a:r>
              <a:rPr lang="en-US" sz="800" i="1" dirty="0" err="1"/>
              <a:t>tiga</a:t>
            </a:r>
            <a:r>
              <a:rPr lang="ro-RO" sz="800" i="1" dirty="0"/>
              <a:t>ț</a:t>
            </a:r>
            <a:r>
              <a:rPr lang="en-US" sz="800" i="1" dirty="0" err="1"/>
              <a:t>i</a:t>
            </a:r>
            <a:r>
              <a:rPr lang="en-US" sz="800" i="1" dirty="0"/>
              <a:t> de la un </a:t>
            </a:r>
            <a:r>
              <a:rPr lang="en-US" sz="800" i="1" dirty="0" err="1"/>
              <a:t>singur</a:t>
            </a:r>
            <a:r>
              <a:rPr lang="en-US" sz="800" i="1" dirty="0"/>
              <a:t> loc de </a:t>
            </a:r>
            <a:r>
              <a:rPr lang="en-US" sz="800" i="1" dirty="0" err="1"/>
              <a:t>munc</a:t>
            </a:r>
            <a:r>
              <a:rPr lang="ro-RO" sz="800" i="1" dirty="0"/>
              <a:t>ă</a:t>
            </a:r>
            <a:r>
              <a:rPr lang="en-US" sz="800" i="1" dirty="0"/>
              <a:t> </a:t>
            </a:r>
            <a:r>
              <a:rPr lang="en-US" sz="800" i="1" dirty="0" err="1"/>
              <a:t>astfel</a:t>
            </a:r>
            <a:r>
              <a:rPr lang="en-US" sz="800" i="1" dirty="0"/>
              <a:t> </a:t>
            </a:r>
            <a:r>
              <a:rPr lang="ro-RO" sz="800" i="1" dirty="0"/>
              <a:t>î</a:t>
            </a:r>
            <a:r>
              <a:rPr lang="en-US" sz="800" i="1" dirty="0" err="1"/>
              <a:t>nc</a:t>
            </a:r>
            <a:r>
              <a:rPr lang="ro-RO" sz="800" i="1" dirty="0"/>
              <a:t>â</a:t>
            </a:r>
            <a:r>
              <a:rPr lang="en-US" sz="800" i="1" dirty="0"/>
              <a:t>t s</a:t>
            </a:r>
            <a:r>
              <a:rPr lang="ro-RO" sz="800" i="1" dirty="0"/>
              <a:t>ă</a:t>
            </a:r>
            <a:r>
              <a:rPr lang="en-US" sz="800" i="1" dirty="0"/>
              <a:t> </a:t>
            </a:r>
            <a:r>
              <a:rPr lang="en-US" sz="800" i="1" dirty="0" err="1"/>
              <a:t>renun</a:t>
            </a:r>
            <a:r>
              <a:rPr lang="ro-RO" sz="800" i="1" dirty="0"/>
              <a:t>ț</a:t>
            </a:r>
            <a:r>
              <a:rPr lang="en-US" sz="800" i="1" dirty="0"/>
              <a:t>a</a:t>
            </a:r>
            <a:r>
              <a:rPr lang="ro-RO" sz="800" i="1" dirty="0"/>
              <a:t>ț</a:t>
            </a:r>
            <a:r>
              <a:rPr lang="en-US" sz="800" i="1" dirty="0" err="1"/>
              <a:t>i</a:t>
            </a:r>
            <a:r>
              <a:rPr lang="en-US" sz="800" i="1" dirty="0"/>
              <a:t> la </a:t>
            </a:r>
            <a:r>
              <a:rPr lang="en-US" sz="800" i="1" dirty="0" err="1"/>
              <a:t>celelalte</a:t>
            </a:r>
            <a:r>
              <a:rPr lang="en-US" sz="800" i="1" dirty="0"/>
              <a:t>? </a:t>
            </a:r>
          </a:p>
        </p:txBody>
      </p:sp>
      <p:grpSp>
        <p:nvGrpSpPr>
          <p:cNvPr id="12" name="Group 11">
            <a:extLst>
              <a:ext uri="{FF2B5EF4-FFF2-40B4-BE49-F238E27FC236}">
                <a16:creationId xmlns="" xmlns:a16="http://schemas.microsoft.com/office/drawing/2014/main" id="{C78D64E8-2B2B-45E4-B2FC-021D3174A557}"/>
              </a:ext>
            </a:extLst>
          </p:cNvPr>
          <p:cNvGrpSpPr/>
          <p:nvPr/>
        </p:nvGrpSpPr>
        <p:grpSpPr>
          <a:xfrm>
            <a:off x="815231" y="1636092"/>
            <a:ext cx="7406554" cy="3015204"/>
            <a:chOff x="815231" y="1636092"/>
            <a:chExt cx="7406554" cy="3015204"/>
          </a:xfrm>
        </p:grpSpPr>
        <p:grpSp>
          <p:nvGrpSpPr>
            <p:cNvPr id="13" name="Group 29">
              <a:extLst>
                <a:ext uri="{FF2B5EF4-FFF2-40B4-BE49-F238E27FC236}">
                  <a16:creationId xmlns="" xmlns:a16="http://schemas.microsoft.com/office/drawing/2014/main" id="{0112AE92-412D-4B90-B13F-BA0F06CE94A5}"/>
                </a:ext>
              </a:extLst>
            </p:cNvPr>
            <p:cNvGrpSpPr/>
            <p:nvPr/>
          </p:nvGrpSpPr>
          <p:grpSpPr>
            <a:xfrm>
              <a:off x="4404897" y="2071077"/>
              <a:ext cx="3473012" cy="1180123"/>
              <a:chOff x="0" y="0"/>
              <a:chExt cx="4762500" cy="1596745"/>
            </a:xfrm>
          </p:grpSpPr>
          <p:grpSp>
            <p:nvGrpSpPr>
              <p:cNvPr id="21" name="Group 25">
                <a:extLst>
                  <a:ext uri="{FF2B5EF4-FFF2-40B4-BE49-F238E27FC236}">
                    <a16:creationId xmlns="" xmlns:a16="http://schemas.microsoft.com/office/drawing/2014/main" id="{5CD474D7-8ADA-4327-A334-DB8B62AB8E33}"/>
                  </a:ext>
                </a:extLst>
              </p:cNvPr>
              <p:cNvGrpSpPr/>
              <p:nvPr/>
            </p:nvGrpSpPr>
            <p:grpSpPr>
              <a:xfrm>
                <a:off x="952500" y="0"/>
                <a:ext cx="3810000" cy="1596745"/>
                <a:chOff x="0" y="0"/>
                <a:chExt cx="3810000" cy="1596744"/>
              </a:xfrm>
            </p:grpSpPr>
            <p:sp>
              <p:nvSpPr>
                <p:cNvPr id="26" name="Shape 23">
                  <a:extLst>
                    <a:ext uri="{FF2B5EF4-FFF2-40B4-BE49-F238E27FC236}">
                      <a16:creationId xmlns="" xmlns:a16="http://schemas.microsoft.com/office/drawing/2014/main" id="{41B60E2A-3B3A-4176-BF32-6D211EE712D6}"/>
                    </a:ext>
                  </a:extLst>
                </p:cNvPr>
                <p:cNvSpPr/>
                <p:nvPr/>
              </p:nvSpPr>
              <p:spPr>
                <a:xfrm>
                  <a:off x="0" y="382379"/>
                  <a:ext cx="3810000" cy="121436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just"/>
                  <a:r>
                    <a:rPr lang="en-US" sz="1200" dirty="0" err="1"/>
                    <a:t>Majoritatea</a:t>
                  </a:r>
                  <a:r>
                    <a:rPr lang="en-US" sz="1200" dirty="0"/>
                    <a:t> </a:t>
                  </a:r>
                  <a:r>
                    <a:rPr lang="ro-RO" sz="1200" dirty="0"/>
                    <a:t>angajaților cu normă întreagă </a:t>
                  </a:r>
                  <a:r>
                    <a:rPr lang="en-US" sz="1200" dirty="0"/>
                    <a:t>cu </a:t>
                  </a:r>
                  <a:r>
                    <a:rPr lang="en-US" sz="1200" dirty="0" err="1"/>
                    <a:t>surse</a:t>
                  </a:r>
                  <a:r>
                    <a:rPr lang="en-US" sz="1200" dirty="0"/>
                    <a:t> de </a:t>
                  </a:r>
                  <a:r>
                    <a:rPr lang="en-US" sz="1200" dirty="0" err="1"/>
                    <a:t>venit</a:t>
                  </a:r>
                  <a:r>
                    <a:rPr lang="en-US" sz="1200" dirty="0"/>
                    <a:t> </a:t>
                  </a:r>
                  <a:r>
                    <a:rPr lang="en-US" sz="1200" dirty="0" err="1"/>
                    <a:t>alternativ</a:t>
                  </a:r>
                  <a:r>
                    <a:rPr lang="en-US" sz="1200" dirty="0"/>
                    <a:t>  </a:t>
                  </a:r>
                  <a:r>
                    <a:rPr lang="en-US" sz="1200" dirty="0" err="1"/>
                    <a:t>își</a:t>
                  </a:r>
                  <a:r>
                    <a:rPr lang="en-US" sz="1200" dirty="0"/>
                    <a:t> </a:t>
                  </a:r>
                  <a:r>
                    <a:rPr lang="en-US" sz="1200" dirty="0" err="1"/>
                    <a:t>completează</a:t>
                  </a:r>
                  <a:r>
                    <a:rPr lang="en-US" sz="1200" dirty="0"/>
                    <a:t> </a:t>
                  </a:r>
                  <a:r>
                    <a:rPr lang="en-US" sz="1200" dirty="0" err="1"/>
                    <a:t>veniturile</a:t>
                  </a:r>
                  <a:r>
                    <a:rPr lang="en-US" sz="1200" dirty="0"/>
                    <a:t> ca liber </a:t>
                  </a:r>
                  <a:r>
                    <a:rPr lang="en-US" sz="1200" dirty="0" err="1"/>
                    <a:t>profesioniști</a:t>
                  </a:r>
                  <a:r>
                    <a:rPr sz="1200" dirty="0"/>
                    <a:t>.</a:t>
                  </a:r>
                </a:p>
              </p:txBody>
            </p:sp>
            <p:sp>
              <p:nvSpPr>
                <p:cNvPr id="27" name="Shape 24">
                  <a:extLst>
                    <a:ext uri="{FF2B5EF4-FFF2-40B4-BE49-F238E27FC236}">
                      <a16:creationId xmlns="" xmlns:a16="http://schemas.microsoft.com/office/drawing/2014/main" id="{186E0B21-3DFF-4714-9E39-C48F4FC36866}"/>
                    </a:ext>
                  </a:extLst>
                </p:cNvPr>
                <p:cNvSpPr/>
                <p:nvPr/>
              </p:nvSpPr>
              <p:spPr>
                <a:xfrm>
                  <a:off x="0" y="0"/>
                  <a:ext cx="3810000" cy="31887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l" defTabSz="584200">
                    <a:lnSpc>
                      <a:spcPct val="110000"/>
                    </a:lnSpc>
                    <a:spcBef>
                      <a:spcPts val="3000"/>
                    </a:spcBef>
                    <a:defRPr sz="2000">
                      <a:solidFill>
                        <a:srgbClr val="3483C9"/>
                      </a:solidFill>
                      <a:latin typeface="Helvetica Neue Light"/>
                      <a:ea typeface="Helvetica Neue Light"/>
                      <a:cs typeface="Helvetica Neue Light"/>
                      <a:sym typeface="Helvetica Neue Light"/>
                    </a:defRPr>
                  </a:lvl1pPr>
                </a:lstStyle>
                <a:p>
                  <a:r>
                    <a:rPr lang="en-US" dirty="0" err="1"/>
                    <a:t>Surs</a:t>
                  </a:r>
                  <a:r>
                    <a:rPr lang="ro-RO" dirty="0"/>
                    <a:t>a</a:t>
                  </a:r>
                  <a:r>
                    <a:rPr lang="en-US" dirty="0"/>
                    <a:t> </a:t>
                  </a:r>
                  <a:r>
                    <a:rPr lang="en-US" dirty="0" err="1"/>
                    <a:t>venit</a:t>
                  </a:r>
                  <a:r>
                    <a:rPr lang="ro-RO" dirty="0"/>
                    <a:t>ului</a:t>
                  </a:r>
                  <a:r>
                    <a:rPr lang="en-US" dirty="0"/>
                    <a:t> </a:t>
                  </a:r>
                  <a:r>
                    <a:rPr lang="en-US" dirty="0" err="1"/>
                    <a:t>alternativ</a:t>
                  </a:r>
                  <a:endParaRPr dirty="0"/>
                </a:p>
              </p:txBody>
            </p:sp>
          </p:grpSp>
          <p:grpSp>
            <p:nvGrpSpPr>
              <p:cNvPr id="23" name="Group 28">
                <a:extLst>
                  <a:ext uri="{FF2B5EF4-FFF2-40B4-BE49-F238E27FC236}">
                    <a16:creationId xmlns="" xmlns:a16="http://schemas.microsoft.com/office/drawing/2014/main" id="{E7FFE8C3-4386-4214-9F3D-20EE49B40615}"/>
                  </a:ext>
                </a:extLst>
              </p:cNvPr>
              <p:cNvGrpSpPr/>
              <p:nvPr/>
            </p:nvGrpSpPr>
            <p:grpSpPr>
              <a:xfrm>
                <a:off x="0" y="38100"/>
                <a:ext cx="762000" cy="754456"/>
                <a:chOff x="0" y="0"/>
                <a:chExt cx="762000" cy="754455"/>
              </a:xfrm>
            </p:grpSpPr>
            <p:sp>
              <p:nvSpPr>
                <p:cNvPr id="24" name="Shape 26">
                  <a:extLst>
                    <a:ext uri="{FF2B5EF4-FFF2-40B4-BE49-F238E27FC236}">
                      <a16:creationId xmlns="" xmlns:a16="http://schemas.microsoft.com/office/drawing/2014/main" id="{FC4FB70D-3326-4BCB-83A5-87BD22468987}"/>
                    </a:ext>
                  </a:extLst>
                </p:cNvPr>
                <p:cNvSpPr/>
                <p:nvPr/>
              </p:nvSpPr>
              <p:spPr>
                <a:xfrm>
                  <a:off x="0" y="0"/>
                  <a:ext cx="762000" cy="754456"/>
                </a:xfrm>
                <a:prstGeom prst="ellipse">
                  <a:avLst/>
                </a:prstGeom>
                <a:solidFill>
                  <a:srgbClr val="3484C9"/>
                </a:solidFill>
                <a:ln w="12700" cap="flat">
                  <a:noFill/>
                  <a:miter lim="400000"/>
                </a:ln>
                <a:effectLst/>
              </p:spPr>
              <p:txBody>
                <a:bodyPr wrap="square" lIns="0" tIns="0" rIns="0" bIns="0" numCol="1" anchor="t">
                  <a:noAutofit/>
                </a:bodyPr>
                <a:lstStyle/>
                <a:p>
                  <a:endParaRPr/>
                </a:p>
              </p:txBody>
            </p:sp>
            <p:sp>
              <p:nvSpPr>
                <p:cNvPr id="25" name="Shape 27">
                  <a:extLst>
                    <a:ext uri="{FF2B5EF4-FFF2-40B4-BE49-F238E27FC236}">
                      <a16:creationId xmlns="" xmlns:a16="http://schemas.microsoft.com/office/drawing/2014/main" id="{EE896978-9458-41BB-8B61-7B29BFE1248A}"/>
                    </a:ext>
                  </a:extLst>
                </p:cNvPr>
                <p:cNvSpPr/>
                <p:nvPr/>
              </p:nvSpPr>
              <p:spPr>
                <a:xfrm>
                  <a:off x="220986" y="165939"/>
                  <a:ext cx="320028" cy="422577"/>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FFFFFF"/>
                </a:solidFill>
                <a:ln w="12700" cap="flat">
                  <a:noFill/>
                  <a:miter lim="400000"/>
                </a:ln>
                <a:effectLst/>
              </p:spPr>
              <p:txBody>
                <a:bodyPr wrap="square" lIns="0" tIns="0" rIns="0" bIns="0" numCol="1" anchor="b">
                  <a:noAutofit/>
                </a:bodyPr>
                <a:lstStyle/>
                <a:p>
                  <a:endParaRPr/>
                </a:p>
              </p:txBody>
            </p:sp>
          </p:grpSp>
        </p:grpSp>
        <p:sp>
          <p:nvSpPr>
            <p:cNvPr id="19" name="Shape 30">
              <a:extLst>
                <a:ext uri="{FF2B5EF4-FFF2-40B4-BE49-F238E27FC236}">
                  <a16:creationId xmlns="" xmlns:a16="http://schemas.microsoft.com/office/drawing/2014/main" id="{6C596300-9DC6-4059-B56D-2507C887A1A5}"/>
                </a:ext>
              </a:extLst>
            </p:cNvPr>
            <p:cNvSpPr/>
            <p:nvPr/>
          </p:nvSpPr>
          <p:spPr>
            <a:xfrm>
              <a:off x="5099499" y="4048531"/>
              <a:ext cx="2778410" cy="60276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gn="ctr"/>
              <a:r>
                <a:rPr lang="ro-RO" b="1" dirty="0"/>
                <a:t>6,700 LEI</a:t>
              </a:r>
              <a:endParaRPr b="1" dirty="0"/>
            </a:p>
          </p:txBody>
        </p:sp>
        <p:sp>
          <p:nvSpPr>
            <p:cNvPr id="20" name="Shape 31">
              <a:extLst>
                <a:ext uri="{FF2B5EF4-FFF2-40B4-BE49-F238E27FC236}">
                  <a16:creationId xmlns="" xmlns:a16="http://schemas.microsoft.com/office/drawing/2014/main" id="{8B6E0CAE-EBDA-4961-9B04-4E2D6E9CE8B2}"/>
                </a:ext>
              </a:extLst>
            </p:cNvPr>
            <p:cNvSpPr/>
            <p:nvPr/>
          </p:nvSpPr>
          <p:spPr>
            <a:xfrm>
              <a:off x="5076274" y="3620156"/>
              <a:ext cx="3145511" cy="23567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l" defTabSz="584200">
                <a:lnSpc>
                  <a:spcPct val="110000"/>
                </a:lnSpc>
                <a:spcBef>
                  <a:spcPts val="3000"/>
                </a:spcBef>
                <a:defRPr sz="2000">
                  <a:solidFill>
                    <a:srgbClr val="3483C9"/>
                  </a:solidFill>
                  <a:latin typeface="Helvetica Neue Light"/>
                  <a:ea typeface="Helvetica Neue Light"/>
                  <a:cs typeface="Helvetica Neue Light"/>
                  <a:sym typeface="Helvetica Neue Light"/>
                </a:defRPr>
              </a:lvl1pPr>
            </a:lstStyle>
            <a:p>
              <a:pPr>
                <a:lnSpc>
                  <a:spcPct val="100000"/>
                </a:lnSpc>
                <a:spcBef>
                  <a:spcPts val="0"/>
                </a:spcBef>
              </a:pPr>
              <a:r>
                <a:rPr lang="en-US" dirty="0" err="1"/>
                <a:t>Venit</a:t>
              </a:r>
              <a:r>
                <a:rPr lang="en-US" dirty="0"/>
                <a:t> minim</a:t>
              </a:r>
              <a:r>
                <a:rPr lang="ro-RO" dirty="0"/>
                <a:t> pentru a renunța la activitatea suplimentară</a:t>
              </a:r>
              <a:endParaRPr dirty="0"/>
            </a:p>
          </p:txBody>
        </p:sp>
        <p:sp>
          <p:nvSpPr>
            <p:cNvPr id="17" name="Shape 33">
              <a:extLst>
                <a:ext uri="{FF2B5EF4-FFF2-40B4-BE49-F238E27FC236}">
                  <a16:creationId xmlns="" xmlns:a16="http://schemas.microsoft.com/office/drawing/2014/main" id="{0673E13B-700F-46DD-946D-A2602D204475}"/>
                </a:ext>
              </a:extLst>
            </p:cNvPr>
            <p:cNvSpPr/>
            <p:nvPr/>
          </p:nvSpPr>
          <p:spPr>
            <a:xfrm>
              <a:off x="4404897" y="3626853"/>
              <a:ext cx="555682" cy="557605"/>
            </a:xfrm>
            <a:prstGeom prst="ellipse">
              <a:avLst/>
            </a:prstGeom>
            <a:solidFill>
              <a:srgbClr val="72B1D7"/>
            </a:solidFill>
            <a:ln w="12700" cap="flat">
              <a:noFill/>
              <a:miter lim="400000"/>
            </a:ln>
            <a:effectLst/>
          </p:spPr>
          <p:txBody>
            <a:bodyPr wrap="square" lIns="0" tIns="0" rIns="0" bIns="0" numCol="1" anchor="t">
              <a:noAutofit/>
            </a:bodyPr>
            <a:lstStyle/>
            <a:p>
              <a:endParaRPr/>
            </a:p>
          </p:txBody>
        </p:sp>
        <p:graphicFrame>
          <p:nvGraphicFramePr>
            <p:cNvPr id="22" name="Chart 21">
              <a:extLst>
                <a:ext uri="{FF2B5EF4-FFF2-40B4-BE49-F238E27FC236}">
                  <a16:creationId xmlns="" xmlns:a16="http://schemas.microsoft.com/office/drawing/2014/main" id="{8B186E99-58D8-4261-B6E8-34C74BB5366E}"/>
                </a:ext>
              </a:extLst>
            </p:cNvPr>
            <p:cNvGraphicFramePr/>
            <p:nvPr>
              <p:extLst>
                <p:ext uri="{D42A27DB-BD31-4B8C-83A1-F6EECF244321}">
                  <p14:modId xmlns="" xmlns:p14="http://schemas.microsoft.com/office/powerpoint/2010/main" val="1194495028"/>
                </p:ext>
              </p:extLst>
            </p:nvPr>
          </p:nvGraphicFramePr>
          <p:xfrm>
            <a:off x="815231" y="1636092"/>
            <a:ext cx="2993291" cy="2747253"/>
          </p:xfrm>
          <a:graphic>
            <a:graphicData uri="http://schemas.openxmlformats.org/drawingml/2006/chart">
              <c:chart xmlns:c="http://schemas.openxmlformats.org/drawingml/2006/chart" xmlns:r="http://schemas.openxmlformats.org/officeDocument/2006/relationships" r:id="rId2"/>
            </a:graphicData>
          </a:graphic>
        </p:graphicFrame>
        <p:pic>
          <p:nvPicPr>
            <p:cNvPr id="10" name="Graphic 9" descr="Dollar">
              <a:extLst>
                <a:ext uri="{FF2B5EF4-FFF2-40B4-BE49-F238E27FC236}">
                  <a16:creationId xmlns="" xmlns:a16="http://schemas.microsoft.com/office/drawing/2014/main" id="{446CBBCE-2E1D-4F04-81C1-41FF82342A34}"/>
                </a:ext>
              </a:extLst>
            </p:cNvPr>
            <p:cNvPicPr>
              <a:picLocks noChangeAspect="1"/>
            </p:cNvPicPr>
            <p:nvPr/>
          </p:nvPicPr>
          <p:blipFill>
            <a:blip r:embed="rId3">
              <a:alphaModFix/>
              <a:extLst>
                <a:ext uri="{96DAC541-7B7A-43D3-8B79-37D633B846F1}">
                  <asvg:svgBlip xmlns="" xmlns:asvg="http://schemas.microsoft.com/office/drawing/2016/SVG/main" r:embed="rId4"/>
                </a:ext>
              </a:extLst>
            </a:blip>
            <a:stretch>
              <a:fillRect/>
            </a:stretch>
          </p:blipFill>
          <p:spPr>
            <a:xfrm>
              <a:off x="4516660" y="3715692"/>
              <a:ext cx="345289" cy="345289"/>
            </a:xfrm>
            <a:prstGeom prst="rect">
              <a:avLst/>
            </a:prstGeom>
          </p:spPr>
        </p:pic>
      </p:grpSp>
      <p:sp>
        <p:nvSpPr>
          <p:cNvPr id="31" name="Shape 29">
            <a:extLst>
              <a:ext uri="{FF2B5EF4-FFF2-40B4-BE49-F238E27FC236}">
                <a16:creationId xmlns="" xmlns:a16="http://schemas.microsoft.com/office/drawing/2014/main" id="{9747BDCE-6EB3-40AF-9332-2AB11B8998B0}"/>
              </a:ext>
            </a:extLst>
          </p:cNvPr>
          <p:cNvSpPr/>
          <p:nvPr/>
        </p:nvSpPr>
        <p:spPr>
          <a:xfrm>
            <a:off x="1434125" y="4297102"/>
            <a:ext cx="1867877" cy="351657"/>
          </a:xfrm>
          <a:prstGeom prst="roundRect">
            <a:avLst>
              <a:gd name="adj" fmla="val 18644"/>
            </a:avLst>
          </a:prstGeom>
          <a:solidFill>
            <a:srgbClr val="3484C9"/>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lang="ro-RO" sz="1100" cap="none" dirty="0"/>
              <a:t>Venituri alternative</a:t>
            </a:r>
            <a:endParaRPr lang="en-US" sz="1100" cap="none" dirty="0"/>
          </a:p>
        </p:txBody>
      </p:sp>
    </p:spTree>
    <p:extLst>
      <p:ext uri="{BB962C8B-B14F-4D97-AF65-F5344CB8AC3E}">
        <p14:creationId xmlns="" xmlns:p14="http://schemas.microsoft.com/office/powerpoint/2010/main" val="202807841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F12B3C50-F4B1-4FCF-A7D2-BD645F0B224D}"/>
              </a:ext>
            </a:extLst>
          </p:cNvPr>
          <p:cNvSpPr/>
          <p:nvPr/>
        </p:nvSpPr>
        <p:spPr>
          <a:xfrm>
            <a:off x="750277" y="2257335"/>
            <a:ext cx="8065477" cy="1585049"/>
          </a:xfrm>
          <a:prstGeom prst="rect">
            <a:avLst/>
          </a:prstGeom>
        </p:spPr>
        <p:txBody>
          <a:bodyPr wrap="square">
            <a:spAutoFit/>
          </a:bodyPr>
          <a:lstStyle/>
          <a:p>
            <a:pPr marL="285750" indent="-285750">
              <a:spcAft>
                <a:spcPts val="3000"/>
              </a:spcAft>
              <a:buFont typeface="Wingdings" panose="05000000000000000000" pitchFamily="2" charset="2"/>
              <a:buChar char="Ø"/>
            </a:pPr>
            <a:r>
              <a:rPr lang="ro-RO" b="1" dirty="0"/>
              <a:t>7% dintre angajații cu normă întreagă au surse alternative de venit</a:t>
            </a:r>
            <a:r>
              <a:rPr lang="ro-RO" dirty="0"/>
              <a:t>, acestea fiind în majoritatea lor venituri obținute ca liber profesioniști. </a:t>
            </a:r>
          </a:p>
          <a:p>
            <a:pPr marL="285750" indent="-285750">
              <a:spcAft>
                <a:spcPts val="3000"/>
              </a:spcAft>
              <a:buFont typeface="Wingdings" panose="05000000000000000000" pitchFamily="2" charset="2"/>
              <a:buChar char="Ø"/>
            </a:pPr>
            <a:r>
              <a:rPr lang="ro-RO" dirty="0"/>
              <a:t>Renunțarea la sursele de venit alternativ s-ar face în condițiile obținerii unui venit minim de </a:t>
            </a:r>
            <a:r>
              <a:rPr lang="ro-RO" b="1" dirty="0"/>
              <a:t>6,700 lei</a:t>
            </a:r>
            <a:r>
              <a:rPr lang="ro-RO" dirty="0"/>
              <a:t>.</a:t>
            </a:r>
          </a:p>
        </p:txBody>
      </p:sp>
    </p:spTree>
    <p:extLst>
      <p:ext uri="{BB962C8B-B14F-4D97-AF65-F5344CB8AC3E}">
        <p14:creationId xmlns="" xmlns:p14="http://schemas.microsoft.com/office/powerpoint/2010/main" val="399821810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ANTREPRENORIAT</a:t>
            </a:r>
            <a:endParaRPr lang="en-US" dirty="0"/>
          </a:p>
        </p:txBody>
      </p:sp>
    </p:spTree>
    <p:extLst>
      <p:ext uri="{BB962C8B-B14F-4D97-AF65-F5344CB8AC3E}">
        <p14:creationId xmlns="" xmlns:p14="http://schemas.microsoft.com/office/powerpoint/2010/main" val="195215823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 name="Chart 51">
            <a:extLst>
              <a:ext uri="{FF2B5EF4-FFF2-40B4-BE49-F238E27FC236}">
                <a16:creationId xmlns="" xmlns:a16="http://schemas.microsoft.com/office/drawing/2014/main" id="{9FC7D998-ED67-467B-AAAB-FF0AD01F6568}"/>
              </a:ext>
            </a:extLst>
          </p:cNvPr>
          <p:cNvGraphicFramePr/>
          <p:nvPr/>
        </p:nvGraphicFramePr>
        <p:xfrm>
          <a:off x="1240814" y="4031638"/>
          <a:ext cx="1836616" cy="13973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3" name="Table 52">
            <a:extLst>
              <a:ext uri="{FF2B5EF4-FFF2-40B4-BE49-F238E27FC236}">
                <a16:creationId xmlns="" xmlns:a16="http://schemas.microsoft.com/office/drawing/2014/main" id="{E1B442DB-60B4-41FC-BDB2-C23F745FBA26}"/>
              </a:ext>
            </a:extLst>
          </p:cNvPr>
          <p:cNvGraphicFramePr>
            <a:graphicFrameLocks noGrp="1"/>
          </p:cNvGraphicFramePr>
          <p:nvPr/>
        </p:nvGraphicFramePr>
        <p:xfrm>
          <a:off x="0" y="4111144"/>
          <a:ext cx="1331432" cy="1207231"/>
        </p:xfrm>
        <a:graphic>
          <a:graphicData uri="http://schemas.openxmlformats.org/drawingml/2006/table">
            <a:tbl>
              <a:tblPr>
                <a:tableStyleId>{5C22544A-7EE6-4342-B048-85BDC9FD1C3A}</a:tableStyleId>
              </a:tblPr>
              <a:tblGrid>
                <a:gridCol w="1331432">
                  <a:extLst>
                    <a:ext uri="{9D8B030D-6E8A-4147-A177-3AD203B41FA5}">
                      <a16:colId xmlns="" xmlns:a16="http://schemas.microsoft.com/office/drawing/2014/main" val="3417269914"/>
                    </a:ext>
                  </a:extLst>
                </a:gridCol>
              </a:tblGrid>
              <a:tr h="391541">
                <a:tc>
                  <a:txBody>
                    <a:bodyPr/>
                    <a:lstStyle/>
                    <a:p>
                      <a:pPr algn="r" fontAlgn="t"/>
                      <a:r>
                        <a:rPr lang="en-US" sz="900" kern="1200" cap="none" dirty="0">
                          <a:solidFill>
                            <a:schemeClr val="tx1">
                              <a:lumMod val="75000"/>
                            </a:schemeClr>
                          </a:solidFill>
                          <a:latin typeface="Helvetica Neue Light"/>
                          <a:sym typeface="Helvetica Neue Light"/>
                        </a:rPr>
                        <a:t>Sunt </a:t>
                      </a:r>
                      <a:r>
                        <a:rPr lang="en-US" sz="900" kern="1200" cap="none" dirty="0" err="1">
                          <a:solidFill>
                            <a:schemeClr val="tx1">
                              <a:lumMod val="75000"/>
                            </a:schemeClr>
                          </a:solidFill>
                          <a:latin typeface="Helvetica Neue Light"/>
                          <a:sym typeface="Helvetica Neue Light"/>
                        </a:rPr>
                        <a:t>singurul</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acționar</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proprietar</a:t>
                      </a:r>
                      <a:endParaRPr lang="en-US" sz="900" kern="1200" cap="none" dirty="0">
                        <a:solidFill>
                          <a:schemeClr val="tx1">
                            <a:lumMod val="75000"/>
                          </a:schemeClr>
                        </a:solidFill>
                        <a:latin typeface="Helvetica Neue Light"/>
                        <a:sym typeface="Helvetica Neue Ligh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465948508"/>
                  </a:ext>
                </a:extLst>
              </a:tr>
              <a:tr h="407845">
                <a:tc>
                  <a:txBody>
                    <a:bodyPr/>
                    <a:lstStyle/>
                    <a:p>
                      <a:pPr algn="r" fontAlgn="t"/>
                      <a:r>
                        <a:rPr lang="en-US" sz="900" kern="1200" cap="none" dirty="0" err="1">
                          <a:solidFill>
                            <a:schemeClr val="tx1">
                              <a:lumMod val="75000"/>
                            </a:schemeClr>
                          </a:solidFill>
                          <a:latin typeface="Helvetica Neue Light"/>
                          <a:sym typeface="Helvetica Neue Light"/>
                        </a:rPr>
                        <a:t>Dețin</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jumătate</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sau</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mai</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mult</a:t>
                      </a:r>
                      <a:r>
                        <a:rPr lang="en-US" sz="900" kern="1200" cap="none" dirty="0">
                          <a:solidFill>
                            <a:schemeClr val="tx1">
                              <a:lumMod val="75000"/>
                            </a:schemeClr>
                          </a:solidFill>
                          <a:latin typeface="Helvetica Neue Light"/>
                          <a:sym typeface="Helvetica Neue Light"/>
                        </a:rPr>
                        <a:t> din </a:t>
                      </a:r>
                      <a:r>
                        <a:rPr lang="en-US" sz="900" kern="1200" cap="none" dirty="0" err="1">
                          <a:solidFill>
                            <a:schemeClr val="tx1">
                              <a:lumMod val="75000"/>
                            </a:schemeClr>
                          </a:solidFill>
                          <a:latin typeface="Helvetica Neue Light"/>
                          <a:sym typeface="Helvetica Neue Light"/>
                        </a:rPr>
                        <a:t>companie</a:t>
                      </a:r>
                      <a:endParaRPr lang="en-US" sz="900" kern="1200" cap="none" dirty="0">
                        <a:solidFill>
                          <a:schemeClr val="tx1">
                            <a:lumMod val="75000"/>
                          </a:schemeClr>
                        </a:solidFill>
                        <a:latin typeface="Helvetica Neue Light"/>
                        <a:sym typeface="Helvetica Neue Ligh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180195523"/>
                  </a:ext>
                </a:extLst>
              </a:tr>
              <a:tr h="407845">
                <a:tc>
                  <a:txBody>
                    <a:bodyPr/>
                    <a:lstStyle/>
                    <a:p>
                      <a:pPr algn="r" fontAlgn="t"/>
                      <a:r>
                        <a:rPr lang="en-US" sz="900" kern="1200" cap="none" dirty="0">
                          <a:solidFill>
                            <a:schemeClr val="tx1">
                              <a:lumMod val="75000"/>
                            </a:schemeClr>
                          </a:solidFill>
                          <a:latin typeface="Helvetica Neue Light"/>
                          <a:sym typeface="Helvetica Neue Light"/>
                        </a:rPr>
                        <a:t>Sunt ac</a:t>
                      </a:r>
                      <a:r>
                        <a:rPr lang="ro-RO" sz="900" kern="1200" cap="none" dirty="0">
                          <a:solidFill>
                            <a:schemeClr val="tx1">
                              <a:lumMod val="75000"/>
                            </a:schemeClr>
                          </a:solidFill>
                          <a:latin typeface="Helvetica Neue Light"/>
                          <a:sym typeface="Helvetica Neue Light"/>
                        </a:rPr>
                        <a:t>ț</a:t>
                      </a:r>
                      <a:r>
                        <a:rPr lang="en-US" sz="900" kern="1200" cap="none" dirty="0" err="1">
                          <a:solidFill>
                            <a:schemeClr val="tx1">
                              <a:lumMod val="75000"/>
                            </a:schemeClr>
                          </a:solidFill>
                          <a:latin typeface="Helvetica Neue Light"/>
                          <a:sym typeface="Helvetica Neue Light"/>
                        </a:rPr>
                        <a:t>ionar</a:t>
                      </a:r>
                      <a:r>
                        <a:rPr lang="en-US" sz="900" kern="1200" cap="none" dirty="0">
                          <a:solidFill>
                            <a:schemeClr val="tx1">
                              <a:lumMod val="75000"/>
                            </a:schemeClr>
                          </a:solidFill>
                          <a:latin typeface="Helvetica Neue Light"/>
                          <a:sym typeface="Helvetica Neue Light"/>
                        </a:rPr>
                        <a:t> </a:t>
                      </a:r>
                      <a:r>
                        <a:rPr lang="en-US" sz="900" kern="1200" cap="none" dirty="0" err="1">
                          <a:solidFill>
                            <a:schemeClr val="tx1">
                              <a:lumMod val="75000"/>
                            </a:schemeClr>
                          </a:solidFill>
                          <a:latin typeface="Helvetica Neue Light"/>
                          <a:sym typeface="Helvetica Neue Light"/>
                        </a:rPr>
                        <a:t>minoritar</a:t>
                      </a:r>
                      <a:endParaRPr lang="en-US" sz="900" kern="1200" cap="none" dirty="0">
                        <a:solidFill>
                          <a:schemeClr val="tx1">
                            <a:lumMod val="75000"/>
                          </a:schemeClr>
                        </a:solidFill>
                        <a:latin typeface="Helvetica Neue Light"/>
                        <a:sym typeface="Helvetica Neue Light"/>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957165116"/>
                  </a:ext>
                </a:extLst>
              </a:tr>
            </a:tbl>
          </a:graphicData>
        </a:graphic>
      </p:graphicFrame>
      <p:sp>
        <p:nvSpPr>
          <p:cNvPr id="4" name="Title 3">
            <a:extLst>
              <a:ext uri="{FF2B5EF4-FFF2-40B4-BE49-F238E27FC236}">
                <a16:creationId xmlns="" xmlns:a16="http://schemas.microsoft.com/office/drawing/2014/main" id="{62FA3CAA-4DFA-49DC-8B36-794BC1132CA0}"/>
              </a:ext>
            </a:extLst>
          </p:cNvPr>
          <p:cNvSpPr>
            <a:spLocks noGrp="1"/>
          </p:cNvSpPr>
          <p:nvPr>
            <p:ph type="title"/>
          </p:nvPr>
        </p:nvSpPr>
        <p:spPr/>
        <p:txBody>
          <a:bodyPr/>
          <a:lstStyle/>
          <a:p>
            <a:r>
              <a:rPr lang="en-US" dirty="0"/>
              <a:t>Experien</a:t>
            </a:r>
            <a:r>
              <a:rPr lang="ro-RO" dirty="0"/>
              <a:t>ța</a:t>
            </a:r>
            <a:r>
              <a:rPr lang="en-US" dirty="0"/>
              <a:t> antreprenorial</a:t>
            </a:r>
            <a:r>
              <a:rPr lang="ro-RO" dirty="0"/>
              <a:t>ă</a:t>
            </a:r>
            <a:endParaRPr lang="en-US" dirty="0"/>
          </a:p>
        </p:txBody>
      </p:sp>
      <p:sp>
        <p:nvSpPr>
          <p:cNvPr id="54" name="TextBox 53">
            <a:extLst>
              <a:ext uri="{FF2B5EF4-FFF2-40B4-BE49-F238E27FC236}">
                <a16:creationId xmlns="" xmlns:a16="http://schemas.microsoft.com/office/drawing/2014/main" id="{0F15006C-6597-48AB-B14F-FB53A19A28AA}"/>
              </a:ext>
            </a:extLst>
          </p:cNvPr>
          <p:cNvSpPr txBox="1"/>
          <p:nvPr/>
        </p:nvSpPr>
        <p:spPr>
          <a:xfrm>
            <a:off x="1" y="1317940"/>
            <a:ext cx="2439542"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total persoane intervievate (n=1014)</a:t>
            </a:r>
          </a:p>
          <a:p>
            <a:pPr fontAlgn="base">
              <a:spcBef>
                <a:spcPct val="0"/>
              </a:spcBef>
              <a:spcAft>
                <a:spcPct val="0"/>
              </a:spcAft>
            </a:pPr>
            <a:r>
              <a:rPr lang="ro-RO" sz="900" i="1" dirty="0"/>
              <a:t>Date in %</a:t>
            </a:r>
            <a:endParaRPr lang="en-US" sz="900" i="1" dirty="0"/>
          </a:p>
        </p:txBody>
      </p:sp>
      <p:sp>
        <p:nvSpPr>
          <p:cNvPr id="55" name="Rectangle 54">
            <a:extLst>
              <a:ext uri="{FF2B5EF4-FFF2-40B4-BE49-F238E27FC236}">
                <a16:creationId xmlns="" xmlns:a16="http://schemas.microsoft.com/office/drawing/2014/main" id="{AABE39F4-06AC-4C7D-B1E0-F3E29381D24D}"/>
              </a:ext>
            </a:extLst>
          </p:cNvPr>
          <p:cNvSpPr/>
          <p:nvPr/>
        </p:nvSpPr>
        <p:spPr>
          <a:xfrm>
            <a:off x="217460" y="5352914"/>
            <a:ext cx="2222083" cy="338554"/>
          </a:xfrm>
          <a:prstGeom prst="rect">
            <a:avLst/>
          </a:prstGeom>
        </p:spPr>
        <p:txBody>
          <a:bodyPr wrap="none">
            <a:spAutoFit/>
          </a:bodyPr>
          <a:lstStyle/>
          <a:p>
            <a:r>
              <a:rPr lang="ro-RO" sz="800" i="1" dirty="0"/>
              <a:t>C2. </a:t>
            </a:r>
            <a:r>
              <a:rPr lang="en-US" sz="800" i="1" dirty="0"/>
              <a:t>Ave</a:t>
            </a:r>
            <a:r>
              <a:rPr lang="ro-RO" sz="800" i="1" dirty="0" err="1"/>
              <a:t>ţ</a:t>
            </a:r>
            <a:r>
              <a:rPr lang="en-US" sz="800" i="1" dirty="0" err="1"/>
              <a:t>i</a:t>
            </a:r>
            <a:r>
              <a:rPr lang="en-US" sz="800" i="1" dirty="0"/>
              <a:t> </a:t>
            </a:r>
            <a:r>
              <a:rPr lang="en-US" sz="800" i="1" dirty="0" err="1"/>
              <a:t>sau</a:t>
            </a:r>
            <a:r>
              <a:rPr lang="en-US" sz="800" i="1" dirty="0"/>
              <a:t> a</a:t>
            </a:r>
            <a:r>
              <a:rPr lang="ro-RO" sz="800" i="1" dirty="0" err="1"/>
              <a:t>ţ</a:t>
            </a:r>
            <a:r>
              <a:rPr lang="en-US" sz="800" i="1" dirty="0" err="1"/>
              <a:t>i</a:t>
            </a:r>
            <a:r>
              <a:rPr lang="en-US" sz="800" i="1" dirty="0"/>
              <a:t> </a:t>
            </a:r>
            <a:r>
              <a:rPr lang="en-US" sz="800" i="1" dirty="0" err="1"/>
              <a:t>avut</a:t>
            </a:r>
            <a:r>
              <a:rPr lang="en-US" sz="800" i="1" dirty="0"/>
              <a:t> </a:t>
            </a:r>
            <a:r>
              <a:rPr lang="en-US" sz="800" i="1" dirty="0" err="1"/>
              <a:t>vreodată</a:t>
            </a:r>
            <a:r>
              <a:rPr lang="en-US" sz="800" i="1" dirty="0"/>
              <a:t> </a:t>
            </a:r>
            <a:r>
              <a:rPr lang="en-US" sz="800" i="1" dirty="0" err="1"/>
              <a:t>vreo</a:t>
            </a:r>
            <a:r>
              <a:rPr lang="en-US" sz="800" i="1" dirty="0"/>
              <a:t> </a:t>
            </a:r>
            <a:r>
              <a:rPr lang="en-US" sz="800" i="1" dirty="0" err="1"/>
              <a:t>afacere</a:t>
            </a:r>
            <a:r>
              <a:rPr lang="en-US" sz="800" i="1" dirty="0"/>
              <a:t>?</a:t>
            </a:r>
            <a:endParaRPr lang="ro-RO" sz="800" i="1" dirty="0"/>
          </a:p>
          <a:p>
            <a:r>
              <a:rPr lang="en-US" sz="800" i="1" dirty="0"/>
              <a:t>C3. Cine de</a:t>
            </a:r>
            <a:r>
              <a:rPr lang="ro-RO" sz="800" i="1" dirty="0"/>
              <a:t>ț</a:t>
            </a:r>
            <a:r>
              <a:rPr lang="en-US" sz="800" i="1" dirty="0" err="1"/>
              <a:t>ine</a:t>
            </a:r>
            <a:r>
              <a:rPr lang="en-US" sz="800" i="1" dirty="0"/>
              <a:t> / a de</a:t>
            </a:r>
            <a:r>
              <a:rPr lang="ro-RO" sz="800" i="1" dirty="0"/>
              <a:t>ț</a:t>
            </a:r>
            <a:r>
              <a:rPr lang="en-US" sz="800" i="1" dirty="0" err="1"/>
              <a:t>inut</a:t>
            </a:r>
            <a:r>
              <a:rPr lang="en-US" sz="800" i="1" dirty="0"/>
              <a:t> </a:t>
            </a:r>
            <a:r>
              <a:rPr lang="en-US" sz="800" i="1" dirty="0" err="1"/>
              <a:t>compania</a:t>
            </a:r>
            <a:r>
              <a:rPr lang="en-US" sz="800" i="1" dirty="0"/>
              <a:t>/ </a:t>
            </a:r>
            <a:r>
              <a:rPr lang="en-US" sz="800" i="1" dirty="0" err="1"/>
              <a:t>afacerea</a:t>
            </a:r>
            <a:r>
              <a:rPr lang="en-US" sz="800" i="1" dirty="0"/>
              <a:t>?  </a:t>
            </a:r>
          </a:p>
        </p:txBody>
      </p:sp>
      <p:graphicFrame>
        <p:nvGraphicFramePr>
          <p:cNvPr id="58" name="Chart 57">
            <a:extLst>
              <a:ext uri="{FF2B5EF4-FFF2-40B4-BE49-F238E27FC236}">
                <a16:creationId xmlns="" xmlns:a16="http://schemas.microsoft.com/office/drawing/2014/main" id="{E48B5ED1-F49B-4282-A37D-AFF8F9ECA812}"/>
              </a:ext>
            </a:extLst>
          </p:cNvPr>
          <p:cNvGraphicFramePr/>
          <p:nvPr/>
        </p:nvGraphicFramePr>
        <p:xfrm>
          <a:off x="4214563" y="4035548"/>
          <a:ext cx="1836616" cy="13973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9" name="Table 58">
            <a:extLst>
              <a:ext uri="{FF2B5EF4-FFF2-40B4-BE49-F238E27FC236}">
                <a16:creationId xmlns="" xmlns:a16="http://schemas.microsoft.com/office/drawing/2014/main" id="{207027B7-F2F2-4702-9A3F-6D56CACE41A8}"/>
              </a:ext>
            </a:extLst>
          </p:cNvPr>
          <p:cNvGraphicFramePr>
            <a:graphicFrameLocks noGrp="1"/>
          </p:cNvGraphicFramePr>
          <p:nvPr/>
        </p:nvGraphicFramePr>
        <p:xfrm>
          <a:off x="2973749" y="4115054"/>
          <a:ext cx="1331432" cy="1207231"/>
        </p:xfrm>
        <a:graphic>
          <a:graphicData uri="http://schemas.openxmlformats.org/drawingml/2006/table">
            <a:tbl>
              <a:tblPr>
                <a:tableStyleId>{5C22544A-7EE6-4342-B048-85BDC9FD1C3A}</a:tableStyleId>
              </a:tblPr>
              <a:tblGrid>
                <a:gridCol w="1331432">
                  <a:extLst>
                    <a:ext uri="{9D8B030D-6E8A-4147-A177-3AD203B41FA5}">
                      <a16:colId xmlns="" xmlns:a16="http://schemas.microsoft.com/office/drawing/2014/main" val="3417269914"/>
                    </a:ext>
                  </a:extLst>
                </a:gridCol>
              </a:tblGrid>
              <a:tr h="391541">
                <a:tc>
                  <a:txBody>
                    <a:bodyPr/>
                    <a:lstStyle/>
                    <a:p>
                      <a:pPr marL="0" algn="r" defTabSz="457200" rtl="0" eaLnBrk="1" fontAlgn="t" latinLnBrk="0" hangingPunct="1"/>
                      <a:r>
                        <a:rPr lang="en-US" sz="900" kern="1200" cap="none" dirty="0">
                          <a:solidFill>
                            <a:schemeClr val="tx1">
                              <a:lumMod val="75000"/>
                            </a:schemeClr>
                          </a:solidFill>
                          <a:latin typeface="Helvetica Neue Light"/>
                          <a:ea typeface="+mn-ea"/>
                          <a:cs typeface="+mn-cs"/>
                        </a:rPr>
                        <a:t>Am </a:t>
                      </a:r>
                      <a:r>
                        <a:rPr lang="en-US" sz="900" kern="1200" cap="none" dirty="0" err="1">
                          <a:solidFill>
                            <a:schemeClr val="tx1">
                              <a:lumMod val="75000"/>
                            </a:schemeClr>
                          </a:solidFill>
                          <a:latin typeface="Helvetica Neue Light"/>
                          <a:ea typeface="+mn-ea"/>
                          <a:cs typeface="+mn-cs"/>
                        </a:rPr>
                        <a:t>fost</a:t>
                      </a:r>
                      <a:r>
                        <a:rPr lang="en-US" sz="900" kern="1200" cap="none" dirty="0">
                          <a:solidFill>
                            <a:schemeClr val="tx1">
                              <a:lumMod val="75000"/>
                            </a:schemeClr>
                          </a:solidFill>
                          <a:latin typeface="Helvetica Neue Light"/>
                          <a:ea typeface="+mn-ea"/>
                          <a:cs typeface="+mn-cs"/>
                        </a:rPr>
                        <a:t> </a:t>
                      </a:r>
                      <a:r>
                        <a:rPr lang="en-US" sz="900" kern="1200" cap="none" dirty="0" err="1">
                          <a:solidFill>
                            <a:schemeClr val="tx1">
                              <a:lumMod val="75000"/>
                            </a:schemeClr>
                          </a:solidFill>
                          <a:latin typeface="Helvetica Neue Light"/>
                          <a:ea typeface="+mn-ea"/>
                          <a:cs typeface="+mn-cs"/>
                        </a:rPr>
                        <a:t>singurul</a:t>
                      </a:r>
                      <a:r>
                        <a:rPr lang="en-US" sz="900" kern="1200" cap="none" dirty="0">
                          <a:solidFill>
                            <a:schemeClr val="tx1">
                              <a:lumMod val="75000"/>
                            </a:schemeClr>
                          </a:solidFill>
                          <a:latin typeface="Helvetica Neue Light"/>
                          <a:ea typeface="+mn-ea"/>
                          <a:cs typeface="+mn-cs"/>
                        </a:rPr>
                        <a:t> </a:t>
                      </a:r>
                      <a:r>
                        <a:rPr lang="en-US" sz="900" kern="1200" cap="none" dirty="0" err="1">
                          <a:solidFill>
                            <a:schemeClr val="tx1">
                              <a:lumMod val="75000"/>
                            </a:schemeClr>
                          </a:solidFill>
                          <a:latin typeface="Helvetica Neue Light"/>
                          <a:ea typeface="+mn-ea"/>
                          <a:cs typeface="+mn-cs"/>
                        </a:rPr>
                        <a:t>acționar</a:t>
                      </a:r>
                      <a:r>
                        <a:rPr lang="en-US" sz="900" kern="1200" cap="none" dirty="0">
                          <a:solidFill>
                            <a:schemeClr val="tx1">
                              <a:lumMod val="75000"/>
                            </a:schemeClr>
                          </a:solidFill>
                          <a:latin typeface="Helvetica Neue Light"/>
                          <a:ea typeface="+mn-ea"/>
                          <a:cs typeface="+mn-cs"/>
                        </a:rPr>
                        <a:t>/ </a:t>
                      </a:r>
                      <a:r>
                        <a:rPr lang="en-US" sz="900" kern="1200" cap="none" dirty="0" err="1">
                          <a:solidFill>
                            <a:schemeClr val="tx1">
                              <a:lumMod val="75000"/>
                            </a:schemeClr>
                          </a:solidFill>
                          <a:latin typeface="Helvetica Neue Light"/>
                          <a:ea typeface="+mn-ea"/>
                          <a:cs typeface="+mn-cs"/>
                        </a:rPr>
                        <a:t>proprietar</a:t>
                      </a:r>
                      <a:endParaRPr lang="en-US" sz="9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465948508"/>
                  </a:ext>
                </a:extLst>
              </a:tr>
              <a:tr h="407845">
                <a:tc>
                  <a:txBody>
                    <a:bodyPr/>
                    <a:lstStyle/>
                    <a:p>
                      <a:pPr marL="0" algn="r" defTabSz="457200" rtl="0" eaLnBrk="1" fontAlgn="t" latinLnBrk="0" hangingPunct="1"/>
                      <a:r>
                        <a:rPr lang="de-DE" sz="900" kern="1200" cap="none" dirty="0">
                          <a:solidFill>
                            <a:schemeClr val="tx1">
                              <a:lumMod val="75000"/>
                            </a:schemeClr>
                          </a:solidFill>
                          <a:latin typeface="Helvetica Neue Light"/>
                          <a:ea typeface="+mn-ea"/>
                          <a:cs typeface="+mn-cs"/>
                        </a:rPr>
                        <a:t>Am deținut jumătate sau mai mult din companie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180195523"/>
                  </a:ext>
                </a:extLst>
              </a:tr>
              <a:tr h="407845">
                <a:tc>
                  <a:txBody>
                    <a:bodyPr/>
                    <a:lstStyle/>
                    <a:p>
                      <a:pPr marL="0" algn="r" defTabSz="457200" rtl="0" eaLnBrk="1" fontAlgn="t" latinLnBrk="0" hangingPunct="1"/>
                      <a:r>
                        <a:rPr lang="en-US" sz="900" kern="1200" cap="none" dirty="0">
                          <a:solidFill>
                            <a:schemeClr val="tx1">
                              <a:lumMod val="75000"/>
                            </a:schemeClr>
                          </a:solidFill>
                          <a:latin typeface="Helvetica Neue Light"/>
                          <a:ea typeface="+mn-ea"/>
                          <a:cs typeface="+mn-cs"/>
                        </a:rPr>
                        <a:t>Am </a:t>
                      </a:r>
                      <a:r>
                        <a:rPr lang="en-US" sz="900" kern="1200" cap="none" dirty="0" err="1">
                          <a:solidFill>
                            <a:schemeClr val="tx1">
                              <a:lumMod val="75000"/>
                            </a:schemeClr>
                          </a:solidFill>
                          <a:latin typeface="Helvetica Neue Light"/>
                          <a:ea typeface="+mn-ea"/>
                          <a:cs typeface="+mn-cs"/>
                        </a:rPr>
                        <a:t>fost</a:t>
                      </a:r>
                      <a:r>
                        <a:rPr lang="en-US" sz="900" kern="1200" cap="none" dirty="0">
                          <a:solidFill>
                            <a:schemeClr val="tx1">
                              <a:lumMod val="75000"/>
                            </a:schemeClr>
                          </a:solidFill>
                          <a:latin typeface="Helvetica Neue Light"/>
                          <a:ea typeface="+mn-ea"/>
                          <a:cs typeface="+mn-cs"/>
                        </a:rPr>
                        <a:t> ac</a:t>
                      </a:r>
                      <a:r>
                        <a:rPr lang="ro-RO" sz="900" kern="1200" cap="none" dirty="0">
                          <a:solidFill>
                            <a:schemeClr val="tx1">
                              <a:lumMod val="75000"/>
                            </a:schemeClr>
                          </a:solidFill>
                          <a:latin typeface="Helvetica Neue Light"/>
                          <a:ea typeface="+mn-ea"/>
                          <a:cs typeface="+mn-cs"/>
                        </a:rPr>
                        <a:t>ț</a:t>
                      </a:r>
                      <a:r>
                        <a:rPr lang="en-US" sz="900" kern="1200" cap="none" dirty="0" err="1">
                          <a:solidFill>
                            <a:schemeClr val="tx1">
                              <a:lumMod val="75000"/>
                            </a:schemeClr>
                          </a:solidFill>
                          <a:latin typeface="Helvetica Neue Light"/>
                          <a:ea typeface="+mn-ea"/>
                          <a:cs typeface="+mn-cs"/>
                        </a:rPr>
                        <a:t>ionar</a:t>
                      </a:r>
                      <a:r>
                        <a:rPr lang="en-US" sz="900" kern="1200" cap="none" dirty="0">
                          <a:solidFill>
                            <a:schemeClr val="tx1">
                              <a:lumMod val="75000"/>
                            </a:schemeClr>
                          </a:solidFill>
                          <a:latin typeface="Helvetica Neue Light"/>
                          <a:ea typeface="+mn-ea"/>
                          <a:cs typeface="+mn-cs"/>
                        </a:rPr>
                        <a:t> </a:t>
                      </a:r>
                      <a:r>
                        <a:rPr lang="en-US" sz="900" kern="1200" cap="none" dirty="0" err="1">
                          <a:solidFill>
                            <a:schemeClr val="tx1">
                              <a:lumMod val="75000"/>
                            </a:schemeClr>
                          </a:solidFill>
                          <a:latin typeface="Helvetica Neue Light"/>
                          <a:ea typeface="+mn-ea"/>
                          <a:cs typeface="+mn-cs"/>
                        </a:rPr>
                        <a:t>minoritar</a:t>
                      </a:r>
                      <a:endParaRPr lang="en-US" sz="900" kern="1200" cap="none" dirty="0">
                        <a:solidFill>
                          <a:schemeClr val="tx1">
                            <a:lumMod val="75000"/>
                          </a:schemeClr>
                        </a:solidFill>
                        <a:latin typeface="Helvetica Neue Light"/>
                        <a:ea typeface="+mn-ea"/>
                        <a:cs typeface="+mn-cs"/>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957165116"/>
                  </a:ext>
                </a:extLst>
              </a:tr>
            </a:tbl>
          </a:graphicData>
        </a:graphic>
      </p:graphicFrame>
      <p:sp>
        <p:nvSpPr>
          <p:cNvPr id="60" name="Chevron 14">
            <a:extLst>
              <a:ext uri="{FF2B5EF4-FFF2-40B4-BE49-F238E27FC236}">
                <a16:creationId xmlns="" xmlns:a16="http://schemas.microsoft.com/office/drawing/2014/main" id="{51D1319C-369B-4AB1-8BAC-C86586D43766}"/>
              </a:ext>
            </a:extLst>
          </p:cNvPr>
          <p:cNvSpPr/>
          <p:nvPr/>
        </p:nvSpPr>
        <p:spPr>
          <a:xfrm rot="5400000">
            <a:off x="1573850" y="3545893"/>
            <a:ext cx="275433" cy="703877"/>
          </a:xfrm>
          <a:prstGeom prst="chevron">
            <a:avLst/>
          </a:prstGeom>
          <a:noFill/>
          <a:ln>
            <a:solidFill>
              <a:schemeClr val="tx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solidFill>
                <a:schemeClr val="tx1"/>
              </a:solidFill>
            </a:endParaRPr>
          </a:p>
        </p:txBody>
      </p:sp>
      <p:sp>
        <p:nvSpPr>
          <p:cNvPr id="61" name="Rectangle 60">
            <a:extLst>
              <a:ext uri="{FF2B5EF4-FFF2-40B4-BE49-F238E27FC236}">
                <a16:creationId xmlns="" xmlns:a16="http://schemas.microsoft.com/office/drawing/2014/main" id="{6DCE882D-3941-44C5-8DBC-6058E2D0BF51}"/>
              </a:ext>
            </a:extLst>
          </p:cNvPr>
          <p:cNvSpPr/>
          <p:nvPr/>
        </p:nvSpPr>
        <p:spPr>
          <a:xfrm>
            <a:off x="1449222" y="4005211"/>
            <a:ext cx="503664" cy="215444"/>
          </a:xfrm>
          <a:prstGeom prst="rect">
            <a:avLst/>
          </a:prstGeom>
        </p:spPr>
        <p:txBody>
          <a:bodyPr wrap="none">
            <a:spAutoFit/>
          </a:bodyPr>
          <a:lstStyle/>
          <a:p>
            <a:r>
              <a:rPr lang="ro-RO" sz="800" i="1" dirty="0"/>
              <a:t>(n=141)</a:t>
            </a:r>
            <a:endParaRPr lang="en-US" sz="800" dirty="0"/>
          </a:p>
        </p:txBody>
      </p:sp>
      <p:sp>
        <p:nvSpPr>
          <p:cNvPr id="62" name="Chevron 14">
            <a:extLst>
              <a:ext uri="{FF2B5EF4-FFF2-40B4-BE49-F238E27FC236}">
                <a16:creationId xmlns="" xmlns:a16="http://schemas.microsoft.com/office/drawing/2014/main" id="{CAEB84E3-12CC-484C-9C0F-C709A424D380}"/>
              </a:ext>
            </a:extLst>
          </p:cNvPr>
          <p:cNvSpPr/>
          <p:nvPr/>
        </p:nvSpPr>
        <p:spPr>
          <a:xfrm rot="5400000">
            <a:off x="4453824" y="3549804"/>
            <a:ext cx="275433" cy="703877"/>
          </a:xfrm>
          <a:prstGeom prst="chevron">
            <a:avLst/>
          </a:prstGeom>
          <a:noFill/>
          <a:ln>
            <a:solidFill>
              <a:schemeClr val="tx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solidFill>
                <a:schemeClr val="tx1"/>
              </a:solidFill>
            </a:endParaRPr>
          </a:p>
        </p:txBody>
      </p:sp>
      <p:sp>
        <p:nvSpPr>
          <p:cNvPr id="63" name="Rectangle 62">
            <a:extLst>
              <a:ext uri="{FF2B5EF4-FFF2-40B4-BE49-F238E27FC236}">
                <a16:creationId xmlns="" xmlns:a16="http://schemas.microsoft.com/office/drawing/2014/main" id="{194EE7AD-EA47-4936-B247-BEF84C68CA21}"/>
              </a:ext>
            </a:extLst>
          </p:cNvPr>
          <p:cNvSpPr/>
          <p:nvPr/>
        </p:nvSpPr>
        <p:spPr>
          <a:xfrm>
            <a:off x="4329196" y="4009122"/>
            <a:ext cx="503664" cy="215444"/>
          </a:xfrm>
          <a:prstGeom prst="rect">
            <a:avLst/>
          </a:prstGeom>
        </p:spPr>
        <p:txBody>
          <a:bodyPr wrap="none">
            <a:spAutoFit/>
          </a:bodyPr>
          <a:lstStyle/>
          <a:p>
            <a:r>
              <a:rPr lang="ro-RO" sz="800" i="1" dirty="0"/>
              <a:t>(n=</a:t>
            </a:r>
            <a:r>
              <a:rPr lang="en-US" sz="800" i="1" dirty="0"/>
              <a:t>244</a:t>
            </a:r>
            <a:r>
              <a:rPr lang="ro-RO" sz="800" i="1" dirty="0"/>
              <a:t>)</a:t>
            </a:r>
            <a:endParaRPr lang="en-US" sz="800" dirty="0"/>
          </a:p>
        </p:txBody>
      </p:sp>
      <p:grpSp>
        <p:nvGrpSpPr>
          <p:cNvPr id="2" name="Group 1">
            <a:extLst>
              <a:ext uri="{FF2B5EF4-FFF2-40B4-BE49-F238E27FC236}">
                <a16:creationId xmlns="" xmlns:a16="http://schemas.microsoft.com/office/drawing/2014/main" id="{045B8E0C-85B9-4A77-9566-DDD1B999A95E}"/>
              </a:ext>
            </a:extLst>
          </p:cNvPr>
          <p:cNvGrpSpPr/>
          <p:nvPr/>
        </p:nvGrpSpPr>
        <p:grpSpPr>
          <a:xfrm>
            <a:off x="803433" y="1615979"/>
            <a:ext cx="7654234" cy="2109080"/>
            <a:chOff x="803433" y="1615979"/>
            <a:chExt cx="7654234" cy="2109080"/>
          </a:xfrm>
        </p:grpSpPr>
        <p:grpSp>
          <p:nvGrpSpPr>
            <p:cNvPr id="11" name="Group 22">
              <a:extLst>
                <a:ext uri="{FF2B5EF4-FFF2-40B4-BE49-F238E27FC236}">
                  <a16:creationId xmlns="" xmlns:a16="http://schemas.microsoft.com/office/drawing/2014/main" id="{A351E47B-67B2-40B7-838A-03B42548C23F}"/>
                </a:ext>
              </a:extLst>
            </p:cNvPr>
            <p:cNvGrpSpPr/>
            <p:nvPr/>
          </p:nvGrpSpPr>
          <p:grpSpPr>
            <a:xfrm>
              <a:off x="803433" y="1640536"/>
              <a:ext cx="1915252" cy="1571585"/>
              <a:chOff x="0" y="0"/>
              <a:chExt cx="2932100" cy="2549184"/>
            </a:xfrm>
          </p:grpSpPr>
          <p:sp>
            <p:nvSpPr>
              <p:cNvPr id="17" name="Shape 20">
                <a:extLst>
                  <a:ext uri="{FF2B5EF4-FFF2-40B4-BE49-F238E27FC236}">
                    <a16:creationId xmlns="" xmlns:a16="http://schemas.microsoft.com/office/drawing/2014/main" id="{D5730EFA-2980-49FF-A2F5-8F0B93998E5B}"/>
                  </a:ext>
                </a:extLst>
              </p:cNvPr>
              <p:cNvSpPr/>
              <p:nvPr/>
            </p:nvSpPr>
            <p:spPr>
              <a:xfrm>
                <a:off x="0" y="0"/>
                <a:ext cx="2921000" cy="2549184"/>
              </a:xfrm>
              <a:custGeom>
                <a:avLst/>
                <a:gdLst/>
                <a:ahLst/>
                <a:cxnLst>
                  <a:cxn ang="0">
                    <a:pos x="wd2" y="hd2"/>
                  </a:cxn>
                  <a:cxn ang="5400000">
                    <a:pos x="wd2" y="hd2"/>
                  </a:cxn>
                  <a:cxn ang="10800000">
                    <a:pos x="wd2" y="hd2"/>
                  </a:cxn>
                  <a:cxn ang="16200000">
                    <a:pos x="wd2" y="hd2"/>
                  </a:cxn>
                </a:cxnLst>
                <a:rect l="0" t="0" r="r" b="b"/>
                <a:pathLst>
                  <a:path w="21599" h="21599" extrusionOk="0">
                    <a:moveTo>
                      <a:pt x="5467" y="0"/>
                    </a:moveTo>
                    <a:cubicBezTo>
                      <a:pt x="3895" y="0"/>
                      <a:pt x="3097" y="1"/>
                      <a:pt x="2257" y="247"/>
                    </a:cubicBezTo>
                    <a:cubicBezTo>
                      <a:pt x="1331" y="559"/>
                      <a:pt x="604" y="1236"/>
                      <a:pt x="267" y="2093"/>
                    </a:cubicBezTo>
                    <a:cubicBezTo>
                      <a:pt x="-1" y="2877"/>
                      <a:pt x="0" y="3613"/>
                      <a:pt x="0" y="5065"/>
                    </a:cubicBezTo>
                    <a:lnTo>
                      <a:pt x="0" y="14924"/>
                    </a:lnTo>
                    <a:cubicBezTo>
                      <a:pt x="0" y="16399"/>
                      <a:pt x="-1" y="17134"/>
                      <a:pt x="267" y="17918"/>
                    </a:cubicBezTo>
                    <a:cubicBezTo>
                      <a:pt x="604" y="18775"/>
                      <a:pt x="1331" y="19452"/>
                      <a:pt x="2257" y="19764"/>
                    </a:cubicBezTo>
                    <a:cubicBezTo>
                      <a:pt x="3102" y="20012"/>
                      <a:pt x="3900" y="20011"/>
                      <a:pt x="5467" y="20011"/>
                    </a:cubicBezTo>
                    <a:lnTo>
                      <a:pt x="9382" y="20011"/>
                    </a:lnTo>
                    <a:lnTo>
                      <a:pt x="10799" y="21599"/>
                    </a:lnTo>
                    <a:lnTo>
                      <a:pt x="12217" y="20011"/>
                    </a:lnTo>
                    <a:lnTo>
                      <a:pt x="16105" y="20011"/>
                    </a:lnTo>
                    <a:cubicBezTo>
                      <a:pt x="17697" y="20011"/>
                      <a:pt x="18494" y="20012"/>
                      <a:pt x="19339" y="19764"/>
                    </a:cubicBezTo>
                    <a:cubicBezTo>
                      <a:pt x="20265" y="19452"/>
                      <a:pt x="20992" y="18775"/>
                      <a:pt x="21329" y="17918"/>
                    </a:cubicBezTo>
                    <a:cubicBezTo>
                      <a:pt x="21597" y="17134"/>
                      <a:pt x="21599" y="16398"/>
                      <a:pt x="21599" y="14946"/>
                    </a:cubicBezTo>
                    <a:lnTo>
                      <a:pt x="21599" y="5087"/>
                    </a:lnTo>
                    <a:cubicBezTo>
                      <a:pt x="21599" y="3612"/>
                      <a:pt x="21597" y="2877"/>
                      <a:pt x="21329" y="2093"/>
                    </a:cubicBezTo>
                    <a:cubicBezTo>
                      <a:pt x="20992" y="1236"/>
                      <a:pt x="20265" y="559"/>
                      <a:pt x="19339" y="247"/>
                    </a:cubicBezTo>
                    <a:cubicBezTo>
                      <a:pt x="18494" y="-1"/>
                      <a:pt x="17699" y="0"/>
                      <a:pt x="16132" y="0"/>
                    </a:cubicBezTo>
                    <a:lnTo>
                      <a:pt x="5491" y="0"/>
                    </a:lnTo>
                    <a:lnTo>
                      <a:pt x="5467" y="0"/>
                    </a:lnTo>
                    <a:close/>
                  </a:path>
                </a:pathLst>
              </a:custGeom>
              <a:solidFill>
                <a:srgbClr val="E5E5E5"/>
              </a:solidFill>
              <a:ln w="12700" cap="flat">
                <a:noFill/>
                <a:miter lim="400000"/>
              </a:ln>
              <a:effectLst/>
            </p:spPr>
            <p:txBody>
              <a:bodyPr wrap="square" lIns="0" tIns="0" rIns="0" bIns="0" numCol="1" anchor="t">
                <a:noAutofit/>
              </a:bodyPr>
              <a:lstStyle/>
              <a:p>
                <a:endParaRPr sz="1400" dirty="0"/>
              </a:p>
            </p:txBody>
          </p:sp>
          <p:pic>
            <p:nvPicPr>
              <p:cNvPr id="18" name="Color-Placehoder1.jpg">
                <a:extLst>
                  <a:ext uri="{FF2B5EF4-FFF2-40B4-BE49-F238E27FC236}">
                    <a16:creationId xmlns="" xmlns:a16="http://schemas.microsoft.com/office/drawing/2014/main" id="{FD684128-5988-4337-BCF7-9D0B605214F2}"/>
                  </a:ext>
                </a:extLst>
              </p:cNvPr>
              <p:cNvPicPr>
                <a:picLocks noChangeAspect="1"/>
              </p:cNvPicPr>
              <p:nvPr/>
            </p:nvPicPr>
            <p:blipFill>
              <a:blip r:embed="rId4"/>
              <a:srcRect l="3675" r="3675" b="47583"/>
              <a:stretch>
                <a:fillRect/>
              </a:stretch>
            </p:blipFill>
            <p:spPr>
              <a:xfrm>
                <a:off x="11101" y="1886596"/>
                <a:ext cx="2920999" cy="630634"/>
              </a:xfrm>
              <a:custGeom>
                <a:avLst/>
                <a:gdLst/>
                <a:ahLst/>
                <a:cxnLst>
                  <a:cxn ang="0">
                    <a:pos x="wd2" y="hd2"/>
                  </a:cxn>
                  <a:cxn ang="5400000">
                    <a:pos x="wd2" y="hd2"/>
                  </a:cxn>
                  <a:cxn ang="10800000">
                    <a:pos x="wd2" y="hd2"/>
                  </a:cxn>
                  <a:cxn ang="16200000">
                    <a:pos x="wd2" y="hd2"/>
                  </a:cxn>
                </a:cxnLst>
                <a:rect l="0" t="0" r="r" b="b"/>
                <a:pathLst>
                  <a:path w="21599" h="21600" extrusionOk="0">
                    <a:moveTo>
                      <a:pt x="0" y="0"/>
                    </a:moveTo>
                    <a:lnTo>
                      <a:pt x="0" y="8865"/>
                    </a:lnTo>
                    <a:cubicBezTo>
                      <a:pt x="0" y="11679"/>
                      <a:pt x="-1" y="13082"/>
                      <a:pt x="267" y="14576"/>
                    </a:cubicBezTo>
                    <a:cubicBezTo>
                      <a:pt x="604" y="16212"/>
                      <a:pt x="1331" y="17503"/>
                      <a:pt x="2257" y="18099"/>
                    </a:cubicBezTo>
                    <a:cubicBezTo>
                      <a:pt x="3102" y="18572"/>
                      <a:pt x="3900" y="18571"/>
                      <a:pt x="5467" y="18571"/>
                    </a:cubicBezTo>
                    <a:lnTo>
                      <a:pt x="9382" y="18571"/>
                    </a:lnTo>
                    <a:lnTo>
                      <a:pt x="10799" y="21600"/>
                    </a:lnTo>
                    <a:lnTo>
                      <a:pt x="12217" y="18571"/>
                    </a:lnTo>
                    <a:lnTo>
                      <a:pt x="16105" y="18571"/>
                    </a:lnTo>
                    <a:cubicBezTo>
                      <a:pt x="17697" y="18571"/>
                      <a:pt x="18494" y="18572"/>
                      <a:pt x="19339" y="18099"/>
                    </a:cubicBezTo>
                    <a:cubicBezTo>
                      <a:pt x="20265" y="17503"/>
                      <a:pt x="20992" y="16212"/>
                      <a:pt x="21329" y="14576"/>
                    </a:cubicBezTo>
                    <a:cubicBezTo>
                      <a:pt x="21597" y="13082"/>
                      <a:pt x="21599" y="11678"/>
                      <a:pt x="21599" y="8907"/>
                    </a:cubicBezTo>
                    <a:lnTo>
                      <a:pt x="21599" y="0"/>
                    </a:lnTo>
                    <a:lnTo>
                      <a:pt x="0" y="0"/>
                    </a:lnTo>
                    <a:close/>
                  </a:path>
                </a:pathLst>
              </a:custGeom>
              <a:solidFill>
                <a:schemeClr val="bg1"/>
              </a:solidFill>
              <a:ln w="12700" cap="flat">
                <a:noFill/>
                <a:miter lim="400000"/>
              </a:ln>
              <a:effectLst/>
            </p:spPr>
          </p:pic>
        </p:grpSp>
        <p:sp>
          <p:nvSpPr>
            <p:cNvPr id="9" name="Shape 29">
              <a:extLst>
                <a:ext uri="{FF2B5EF4-FFF2-40B4-BE49-F238E27FC236}">
                  <a16:creationId xmlns="" xmlns:a16="http://schemas.microsoft.com/office/drawing/2014/main" id="{63E15350-299E-4DA4-A88A-819BAAC0667E}"/>
                </a:ext>
              </a:extLst>
            </p:cNvPr>
            <p:cNvSpPr/>
            <p:nvPr/>
          </p:nvSpPr>
          <p:spPr>
            <a:xfrm>
              <a:off x="817742" y="3293052"/>
              <a:ext cx="1908000" cy="388789"/>
            </a:xfrm>
            <a:prstGeom prst="roundRect">
              <a:avLst>
                <a:gd name="adj" fmla="val 18644"/>
              </a:avLst>
            </a:prstGeom>
            <a:solidFill>
              <a:srgbClr val="3484C9"/>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lang="en-US" sz="1100" cap="none" dirty="0"/>
                <a:t>Am o </a:t>
              </a:r>
              <a:r>
                <a:rPr lang="en-US" sz="1100" cap="none" dirty="0" err="1"/>
                <a:t>firmă</a:t>
              </a:r>
              <a:r>
                <a:rPr lang="en-US" sz="1100" cap="none" dirty="0"/>
                <a:t>/ o </a:t>
              </a:r>
              <a:r>
                <a:rPr lang="en-US" sz="1100" cap="none" dirty="0" err="1"/>
                <a:t>afacere</a:t>
              </a:r>
              <a:r>
                <a:rPr lang="en-US" sz="1100" cap="none" dirty="0"/>
                <a:t> </a:t>
              </a:r>
              <a:r>
                <a:rPr lang="en-US" sz="1100" cap="none" dirty="0" err="1"/>
                <a:t>în</a:t>
              </a:r>
              <a:r>
                <a:rPr lang="en-US" sz="1100" cap="none" dirty="0"/>
                <a:t> </a:t>
              </a:r>
              <a:r>
                <a:rPr lang="en-US" sz="1100" cap="none" dirty="0" err="1"/>
                <a:t>prezent</a:t>
              </a:r>
              <a:endParaRPr lang="en-US" sz="1100" cap="none" dirty="0"/>
            </a:p>
          </p:txBody>
        </p:sp>
        <p:grpSp>
          <p:nvGrpSpPr>
            <p:cNvPr id="19" name="Group 43">
              <a:extLst>
                <a:ext uri="{FF2B5EF4-FFF2-40B4-BE49-F238E27FC236}">
                  <a16:creationId xmlns="" xmlns:a16="http://schemas.microsoft.com/office/drawing/2014/main" id="{C1413635-2DF7-462D-B234-CD8409BDD5D1}"/>
                </a:ext>
              </a:extLst>
            </p:cNvPr>
            <p:cNvGrpSpPr/>
            <p:nvPr/>
          </p:nvGrpSpPr>
          <p:grpSpPr>
            <a:xfrm>
              <a:off x="3617998" y="1630113"/>
              <a:ext cx="1996789" cy="2094946"/>
              <a:chOff x="-11103" y="-42261"/>
              <a:chExt cx="3056929" cy="3398099"/>
            </a:xfrm>
          </p:grpSpPr>
          <p:grpSp>
            <p:nvGrpSpPr>
              <p:cNvPr id="20" name="Group 40">
                <a:extLst>
                  <a:ext uri="{FF2B5EF4-FFF2-40B4-BE49-F238E27FC236}">
                    <a16:creationId xmlns="" xmlns:a16="http://schemas.microsoft.com/office/drawing/2014/main" id="{9301F5D4-14D9-4BF8-ABB0-B6ADE537BB30}"/>
                  </a:ext>
                </a:extLst>
              </p:cNvPr>
              <p:cNvGrpSpPr/>
              <p:nvPr/>
            </p:nvGrpSpPr>
            <p:grpSpPr>
              <a:xfrm>
                <a:off x="-11103" y="-42261"/>
                <a:ext cx="2932105" cy="2652622"/>
                <a:chOff x="-11102" y="-42261"/>
                <a:chExt cx="2932104" cy="2652622"/>
              </a:xfrm>
            </p:grpSpPr>
            <p:grpSp>
              <p:nvGrpSpPr>
                <p:cNvPr id="23" name="Group 34">
                  <a:extLst>
                    <a:ext uri="{FF2B5EF4-FFF2-40B4-BE49-F238E27FC236}">
                      <a16:creationId xmlns="" xmlns:a16="http://schemas.microsoft.com/office/drawing/2014/main" id="{A6486F06-4C34-4B48-BE04-0C94F7804751}"/>
                    </a:ext>
                  </a:extLst>
                </p:cNvPr>
                <p:cNvGrpSpPr/>
                <p:nvPr/>
              </p:nvGrpSpPr>
              <p:grpSpPr>
                <a:xfrm>
                  <a:off x="-11102" y="-42261"/>
                  <a:ext cx="2932104" cy="2652622"/>
                  <a:chOff x="-11101" y="-42261"/>
                  <a:chExt cx="2932102" cy="2652622"/>
                </a:xfrm>
              </p:grpSpPr>
              <p:sp>
                <p:nvSpPr>
                  <p:cNvPr id="29" name="Shape 32">
                    <a:extLst>
                      <a:ext uri="{FF2B5EF4-FFF2-40B4-BE49-F238E27FC236}">
                        <a16:creationId xmlns="" xmlns:a16="http://schemas.microsoft.com/office/drawing/2014/main" id="{8EBB989A-C620-4CB5-87C1-F5269454579D}"/>
                      </a:ext>
                    </a:extLst>
                  </p:cNvPr>
                  <p:cNvSpPr/>
                  <p:nvPr/>
                </p:nvSpPr>
                <p:spPr>
                  <a:xfrm>
                    <a:off x="0" y="-42261"/>
                    <a:ext cx="2921001" cy="2591445"/>
                  </a:xfrm>
                  <a:custGeom>
                    <a:avLst/>
                    <a:gdLst/>
                    <a:ahLst/>
                    <a:cxnLst>
                      <a:cxn ang="0">
                        <a:pos x="wd2" y="hd2"/>
                      </a:cxn>
                      <a:cxn ang="5400000">
                        <a:pos x="wd2" y="hd2"/>
                      </a:cxn>
                      <a:cxn ang="10800000">
                        <a:pos x="wd2" y="hd2"/>
                      </a:cxn>
                      <a:cxn ang="16200000">
                        <a:pos x="wd2" y="hd2"/>
                      </a:cxn>
                    </a:cxnLst>
                    <a:rect l="0" t="0" r="r" b="b"/>
                    <a:pathLst>
                      <a:path w="21599" h="21599" extrusionOk="0">
                        <a:moveTo>
                          <a:pt x="5467" y="0"/>
                        </a:moveTo>
                        <a:cubicBezTo>
                          <a:pt x="3895" y="0"/>
                          <a:pt x="3097" y="1"/>
                          <a:pt x="2257" y="247"/>
                        </a:cubicBezTo>
                        <a:cubicBezTo>
                          <a:pt x="1331" y="559"/>
                          <a:pt x="604" y="1236"/>
                          <a:pt x="267" y="2093"/>
                        </a:cubicBezTo>
                        <a:cubicBezTo>
                          <a:pt x="-1" y="2877"/>
                          <a:pt x="0" y="3613"/>
                          <a:pt x="0" y="5065"/>
                        </a:cubicBezTo>
                        <a:lnTo>
                          <a:pt x="0" y="14924"/>
                        </a:lnTo>
                        <a:cubicBezTo>
                          <a:pt x="0" y="16399"/>
                          <a:pt x="-1" y="17134"/>
                          <a:pt x="267" y="17918"/>
                        </a:cubicBezTo>
                        <a:cubicBezTo>
                          <a:pt x="604" y="18775"/>
                          <a:pt x="1331" y="19452"/>
                          <a:pt x="2257" y="19764"/>
                        </a:cubicBezTo>
                        <a:cubicBezTo>
                          <a:pt x="3102" y="20012"/>
                          <a:pt x="3900" y="20011"/>
                          <a:pt x="5467" y="20011"/>
                        </a:cubicBezTo>
                        <a:lnTo>
                          <a:pt x="9382" y="20011"/>
                        </a:lnTo>
                        <a:lnTo>
                          <a:pt x="10799" y="21599"/>
                        </a:lnTo>
                        <a:lnTo>
                          <a:pt x="12217" y="20011"/>
                        </a:lnTo>
                        <a:lnTo>
                          <a:pt x="16105" y="20011"/>
                        </a:lnTo>
                        <a:cubicBezTo>
                          <a:pt x="17697" y="20011"/>
                          <a:pt x="18494" y="20012"/>
                          <a:pt x="19339" y="19764"/>
                        </a:cubicBezTo>
                        <a:cubicBezTo>
                          <a:pt x="20265" y="19452"/>
                          <a:pt x="20992" y="18775"/>
                          <a:pt x="21329" y="17918"/>
                        </a:cubicBezTo>
                        <a:cubicBezTo>
                          <a:pt x="21597" y="17134"/>
                          <a:pt x="21599" y="16398"/>
                          <a:pt x="21599" y="14946"/>
                        </a:cubicBezTo>
                        <a:lnTo>
                          <a:pt x="21599" y="5087"/>
                        </a:lnTo>
                        <a:cubicBezTo>
                          <a:pt x="21599" y="3612"/>
                          <a:pt x="21597" y="2877"/>
                          <a:pt x="21329" y="2093"/>
                        </a:cubicBezTo>
                        <a:cubicBezTo>
                          <a:pt x="20992" y="1236"/>
                          <a:pt x="20265" y="559"/>
                          <a:pt x="19339" y="247"/>
                        </a:cubicBezTo>
                        <a:cubicBezTo>
                          <a:pt x="18494" y="-1"/>
                          <a:pt x="17699" y="0"/>
                          <a:pt x="16132" y="0"/>
                        </a:cubicBezTo>
                        <a:lnTo>
                          <a:pt x="5491" y="0"/>
                        </a:lnTo>
                        <a:lnTo>
                          <a:pt x="5467" y="0"/>
                        </a:lnTo>
                        <a:close/>
                      </a:path>
                    </a:pathLst>
                  </a:custGeom>
                  <a:solidFill>
                    <a:srgbClr val="E5E5E5"/>
                  </a:solidFill>
                  <a:ln w="12700" cap="flat">
                    <a:noFill/>
                    <a:miter lim="400000"/>
                  </a:ln>
                  <a:effectLst/>
                </p:spPr>
                <p:txBody>
                  <a:bodyPr wrap="square" lIns="0" tIns="0" rIns="0" bIns="0" numCol="1" anchor="t">
                    <a:noAutofit/>
                  </a:bodyPr>
                  <a:lstStyle/>
                  <a:p>
                    <a:endParaRPr sz="1400"/>
                  </a:p>
                </p:txBody>
              </p:sp>
              <p:pic>
                <p:nvPicPr>
                  <p:cNvPr id="30" name="Color-Placehoder2.jpg">
                    <a:extLst>
                      <a:ext uri="{FF2B5EF4-FFF2-40B4-BE49-F238E27FC236}">
                        <a16:creationId xmlns="" xmlns:a16="http://schemas.microsoft.com/office/drawing/2014/main" id="{0514357E-DF4A-4CE4-8D78-F633A1F5D56E}"/>
                      </a:ext>
                    </a:extLst>
                  </p:cNvPr>
                  <p:cNvPicPr>
                    <a:picLocks noChangeAspect="1"/>
                  </p:cNvPicPr>
                  <p:nvPr/>
                </p:nvPicPr>
                <p:blipFill>
                  <a:blip r:embed="rId5"/>
                  <a:srcRect l="3675" r="3675" b="63645"/>
                  <a:stretch>
                    <a:fillRect/>
                  </a:stretch>
                </p:blipFill>
                <p:spPr>
                  <a:xfrm>
                    <a:off x="-11101" y="1568613"/>
                    <a:ext cx="2921001" cy="1041748"/>
                  </a:xfrm>
                  <a:custGeom>
                    <a:avLst/>
                    <a:gdLst/>
                    <a:ahLst/>
                    <a:cxnLst>
                      <a:cxn ang="0">
                        <a:pos x="wd2" y="hd2"/>
                      </a:cxn>
                      <a:cxn ang="5400000">
                        <a:pos x="wd2" y="hd2"/>
                      </a:cxn>
                      <a:cxn ang="10800000">
                        <a:pos x="wd2" y="hd2"/>
                      </a:cxn>
                      <a:cxn ang="16200000">
                        <a:pos x="wd2" y="hd2"/>
                      </a:cxn>
                    </a:cxnLst>
                    <a:rect l="0" t="0" r="r" b="b"/>
                    <a:pathLst>
                      <a:path w="21599" h="21600" extrusionOk="0">
                        <a:moveTo>
                          <a:pt x="0" y="0"/>
                        </a:moveTo>
                        <a:lnTo>
                          <a:pt x="0" y="3239"/>
                        </a:lnTo>
                        <a:cubicBezTo>
                          <a:pt x="0" y="7296"/>
                          <a:pt x="-1" y="9318"/>
                          <a:pt x="267" y="11473"/>
                        </a:cubicBezTo>
                        <a:cubicBezTo>
                          <a:pt x="604" y="13831"/>
                          <a:pt x="1331" y="15693"/>
                          <a:pt x="2257" y="16552"/>
                        </a:cubicBezTo>
                        <a:cubicBezTo>
                          <a:pt x="3102" y="17234"/>
                          <a:pt x="3900" y="17232"/>
                          <a:pt x="5467" y="17232"/>
                        </a:cubicBezTo>
                        <a:lnTo>
                          <a:pt x="9382" y="17232"/>
                        </a:lnTo>
                        <a:lnTo>
                          <a:pt x="10799" y="21600"/>
                        </a:lnTo>
                        <a:lnTo>
                          <a:pt x="12217" y="17232"/>
                        </a:lnTo>
                        <a:lnTo>
                          <a:pt x="16105" y="17232"/>
                        </a:lnTo>
                        <a:cubicBezTo>
                          <a:pt x="17697" y="17232"/>
                          <a:pt x="18494" y="17234"/>
                          <a:pt x="19339" y="16552"/>
                        </a:cubicBezTo>
                        <a:cubicBezTo>
                          <a:pt x="20265" y="15693"/>
                          <a:pt x="20992" y="13831"/>
                          <a:pt x="21329" y="11473"/>
                        </a:cubicBezTo>
                        <a:cubicBezTo>
                          <a:pt x="21597" y="9318"/>
                          <a:pt x="21599" y="7293"/>
                          <a:pt x="21599" y="3298"/>
                        </a:cubicBezTo>
                        <a:lnTo>
                          <a:pt x="21599" y="0"/>
                        </a:lnTo>
                        <a:lnTo>
                          <a:pt x="0" y="0"/>
                        </a:lnTo>
                        <a:close/>
                      </a:path>
                    </a:pathLst>
                  </a:custGeom>
                  <a:ln w="12700" cap="flat">
                    <a:noFill/>
                    <a:miter lim="400000"/>
                  </a:ln>
                  <a:effectLst/>
                </p:spPr>
              </p:pic>
            </p:grpSp>
            <p:sp>
              <p:nvSpPr>
                <p:cNvPr id="25" name="Shape 35">
                  <a:extLst>
                    <a:ext uri="{FF2B5EF4-FFF2-40B4-BE49-F238E27FC236}">
                      <a16:creationId xmlns="" xmlns:a16="http://schemas.microsoft.com/office/drawing/2014/main" id="{E71B015E-7414-4B0E-B339-7A858A17AFFB}"/>
                    </a:ext>
                  </a:extLst>
                </p:cNvPr>
                <p:cNvSpPr/>
                <p:nvPr/>
              </p:nvSpPr>
              <p:spPr>
                <a:xfrm>
                  <a:off x="505073" y="365731"/>
                  <a:ext cx="1910656" cy="1599987"/>
                </a:xfrm>
                <a:prstGeom prst="roundRect">
                  <a:avLst>
                    <a:gd name="adj" fmla="val 8766"/>
                  </a:avLst>
                </a:prstGeom>
                <a:solidFill>
                  <a:srgbClr val="FFFFFF"/>
                </a:solidFill>
                <a:ln w="12700" cap="flat">
                  <a:noFill/>
                  <a:miter lim="400000"/>
                </a:ln>
                <a:effectLst/>
              </p:spPr>
              <p:txBody>
                <a:bodyPr wrap="square" lIns="0" tIns="0" rIns="0" bIns="0" numCol="1" anchor="t">
                  <a:noAutofit/>
                </a:bodyPr>
                <a:lstStyle/>
                <a:p>
                  <a:endParaRPr sz="1400"/>
                </a:p>
              </p:txBody>
            </p:sp>
          </p:grpSp>
          <p:sp>
            <p:nvSpPr>
              <p:cNvPr id="21" name="Shape 41">
                <a:extLst>
                  <a:ext uri="{FF2B5EF4-FFF2-40B4-BE49-F238E27FC236}">
                    <a16:creationId xmlns="" xmlns:a16="http://schemas.microsoft.com/office/drawing/2014/main" id="{F4F0F657-1442-4BA0-BD35-6A7E6DBF7189}"/>
                  </a:ext>
                </a:extLst>
              </p:cNvPr>
              <p:cNvSpPr/>
              <p:nvPr/>
            </p:nvSpPr>
            <p:spPr>
              <a:xfrm>
                <a:off x="124826" y="2725204"/>
                <a:ext cx="2921000" cy="630634"/>
              </a:xfrm>
              <a:prstGeom prst="roundRect">
                <a:avLst>
                  <a:gd name="adj" fmla="val 18644"/>
                </a:avLst>
              </a:prstGeom>
              <a:solidFill>
                <a:srgbClr val="3197E0"/>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lang="pt-BR" sz="1100" cap="none" dirty="0"/>
                  <a:t>Am avut o firmă/ o afacere în trecut, dar nu o mai am</a:t>
                </a:r>
              </a:p>
            </p:txBody>
          </p:sp>
        </p:grpSp>
        <p:grpSp>
          <p:nvGrpSpPr>
            <p:cNvPr id="31" name="Group 55">
              <a:extLst>
                <a:ext uri="{FF2B5EF4-FFF2-40B4-BE49-F238E27FC236}">
                  <a16:creationId xmlns="" xmlns:a16="http://schemas.microsoft.com/office/drawing/2014/main" id="{C67A8F41-D812-445D-9330-C223602E799A}"/>
                </a:ext>
              </a:extLst>
            </p:cNvPr>
            <p:cNvGrpSpPr/>
            <p:nvPr/>
          </p:nvGrpSpPr>
          <p:grpSpPr>
            <a:xfrm>
              <a:off x="6549663" y="1615979"/>
              <a:ext cx="1908004" cy="2092038"/>
              <a:chOff x="-4" y="2"/>
              <a:chExt cx="2921006" cy="3393382"/>
            </a:xfrm>
          </p:grpSpPr>
          <p:grpSp>
            <p:nvGrpSpPr>
              <p:cNvPr id="32" name="Group 52">
                <a:extLst>
                  <a:ext uri="{FF2B5EF4-FFF2-40B4-BE49-F238E27FC236}">
                    <a16:creationId xmlns="" xmlns:a16="http://schemas.microsoft.com/office/drawing/2014/main" id="{D3E7A5F9-27A5-449D-84A1-303F45FC34F3}"/>
                  </a:ext>
                </a:extLst>
              </p:cNvPr>
              <p:cNvGrpSpPr/>
              <p:nvPr/>
            </p:nvGrpSpPr>
            <p:grpSpPr>
              <a:xfrm>
                <a:off x="-4" y="2"/>
                <a:ext cx="2921006" cy="2680453"/>
                <a:chOff x="-3" y="2"/>
                <a:chExt cx="2921005" cy="2680453"/>
              </a:xfrm>
            </p:grpSpPr>
            <p:grpSp>
              <p:nvGrpSpPr>
                <p:cNvPr id="35" name="Group 46">
                  <a:extLst>
                    <a:ext uri="{FF2B5EF4-FFF2-40B4-BE49-F238E27FC236}">
                      <a16:creationId xmlns="" xmlns:a16="http://schemas.microsoft.com/office/drawing/2014/main" id="{E05973E5-A9C7-428A-AC26-EF0E4E4ACBEE}"/>
                    </a:ext>
                  </a:extLst>
                </p:cNvPr>
                <p:cNvGrpSpPr/>
                <p:nvPr/>
              </p:nvGrpSpPr>
              <p:grpSpPr>
                <a:xfrm>
                  <a:off x="-3" y="2"/>
                  <a:ext cx="2921005" cy="2680453"/>
                  <a:chOff x="-2" y="2"/>
                  <a:chExt cx="2921003" cy="2680453"/>
                </a:xfrm>
              </p:grpSpPr>
              <p:sp>
                <p:nvSpPr>
                  <p:cNvPr id="41" name="Shape 44">
                    <a:extLst>
                      <a:ext uri="{FF2B5EF4-FFF2-40B4-BE49-F238E27FC236}">
                        <a16:creationId xmlns="" xmlns:a16="http://schemas.microsoft.com/office/drawing/2014/main" id="{78CEACE4-619F-48F9-88D6-88EDFEB84B7A}"/>
                      </a:ext>
                    </a:extLst>
                  </p:cNvPr>
                  <p:cNvSpPr/>
                  <p:nvPr/>
                </p:nvSpPr>
                <p:spPr>
                  <a:xfrm>
                    <a:off x="0" y="2"/>
                    <a:ext cx="2921001" cy="2680453"/>
                  </a:xfrm>
                  <a:custGeom>
                    <a:avLst/>
                    <a:gdLst/>
                    <a:ahLst/>
                    <a:cxnLst>
                      <a:cxn ang="0">
                        <a:pos x="wd2" y="hd2"/>
                      </a:cxn>
                      <a:cxn ang="5400000">
                        <a:pos x="wd2" y="hd2"/>
                      </a:cxn>
                      <a:cxn ang="10800000">
                        <a:pos x="wd2" y="hd2"/>
                      </a:cxn>
                      <a:cxn ang="16200000">
                        <a:pos x="wd2" y="hd2"/>
                      </a:cxn>
                    </a:cxnLst>
                    <a:rect l="0" t="0" r="r" b="b"/>
                    <a:pathLst>
                      <a:path w="21599" h="21599" extrusionOk="0">
                        <a:moveTo>
                          <a:pt x="5467" y="0"/>
                        </a:moveTo>
                        <a:cubicBezTo>
                          <a:pt x="3895" y="0"/>
                          <a:pt x="3097" y="1"/>
                          <a:pt x="2257" y="247"/>
                        </a:cubicBezTo>
                        <a:cubicBezTo>
                          <a:pt x="1331" y="559"/>
                          <a:pt x="604" y="1236"/>
                          <a:pt x="267" y="2093"/>
                        </a:cubicBezTo>
                        <a:cubicBezTo>
                          <a:pt x="-1" y="2877"/>
                          <a:pt x="0" y="3613"/>
                          <a:pt x="0" y="5065"/>
                        </a:cubicBezTo>
                        <a:lnTo>
                          <a:pt x="0" y="14924"/>
                        </a:lnTo>
                        <a:cubicBezTo>
                          <a:pt x="0" y="16399"/>
                          <a:pt x="-1" y="17134"/>
                          <a:pt x="267" y="17918"/>
                        </a:cubicBezTo>
                        <a:cubicBezTo>
                          <a:pt x="604" y="18775"/>
                          <a:pt x="1331" y="19452"/>
                          <a:pt x="2257" y="19764"/>
                        </a:cubicBezTo>
                        <a:cubicBezTo>
                          <a:pt x="3102" y="20012"/>
                          <a:pt x="3900" y="20011"/>
                          <a:pt x="5467" y="20011"/>
                        </a:cubicBezTo>
                        <a:lnTo>
                          <a:pt x="9382" y="20011"/>
                        </a:lnTo>
                        <a:lnTo>
                          <a:pt x="10799" y="21599"/>
                        </a:lnTo>
                        <a:lnTo>
                          <a:pt x="12217" y="20011"/>
                        </a:lnTo>
                        <a:lnTo>
                          <a:pt x="16105" y="20011"/>
                        </a:lnTo>
                        <a:cubicBezTo>
                          <a:pt x="17697" y="20011"/>
                          <a:pt x="18494" y="20012"/>
                          <a:pt x="19339" y="19764"/>
                        </a:cubicBezTo>
                        <a:cubicBezTo>
                          <a:pt x="20265" y="19452"/>
                          <a:pt x="20992" y="18775"/>
                          <a:pt x="21329" y="17918"/>
                        </a:cubicBezTo>
                        <a:cubicBezTo>
                          <a:pt x="21597" y="17134"/>
                          <a:pt x="21599" y="16398"/>
                          <a:pt x="21599" y="14946"/>
                        </a:cubicBezTo>
                        <a:lnTo>
                          <a:pt x="21599" y="5087"/>
                        </a:lnTo>
                        <a:cubicBezTo>
                          <a:pt x="21599" y="3612"/>
                          <a:pt x="21597" y="2877"/>
                          <a:pt x="21329" y="2093"/>
                        </a:cubicBezTo>
                        <a:cubicBezTo>
                          <a:pt x="20992" y="1236"/>
                          <a:pt x="20265" y="559"/>
                          <a:pt x="19339" y="247"/>
                        </a:cubicBezTo>
                        <a:cubicBezTo>
                          <a:pt x="18494" y="-1"/>
                          <a:pt x="17699" y="0"/>
                          <a:pt x="16132" y="0"/>
                        </a:cubicBezTo>
                        <a:lnTo>
                          <a:pt x="5491" y="0"/>
                        </a:lnTo>
                        <a:lnTo>
                          <a:pt x="5467" y="0"/>
                        </a:lnTo>
                        <a:close/>
                      </a:path>
                    </a:pathLst>
                  </a:custGeom>
                  <a:solidFill>
                    <a:srgbClr val="E5E5E5"/>
                  </a:solidFill>
                  <a:ln w="12700" cap="flat">
                    <a:noFill/>
                    <a:miter lim="400000"/>
                  </a:ln>
                  <a:effectLst/>
                </p:spPr>
                <p:txBody>
                  <a:bodyPr wrap="square" lIns="0" tIns="0" rIns="0" bIns="0" numCol="1" anchor="t">
                    <a:noAutofit/>
                  </a:bodyPr>
                  <a:lstStyle/>
                  <a:p>
                    <a:endParaRPr sz="1400"/>
                  </a:p>
                </p:txBody>
              </p:sp>
              <p:pic>
                <p:nvPicPr>
                  <p:cNvPr id="42" name="Color-Placehoder4.jpg">
                    <a:extLst>
                      <a:ext uri="{FF2B5EF4-FFF2-40B4-BE49-F238E27FC236}">
                        <a16:creationId xmlns="" xmlns:a16="http://schemas.microsoft.com/office/drawing/2014/main" id="{87C10B48-49B3-4EBE-AD43-87EA0DCDF4B7}"/>
                      </a:ext>
                    </a:extLst>
                  </p:cNvPr>
                  <p:cNvPicPr>
                    <a:picLocks noChangeAspect="1"/>
                  </p:cNvPicPr>
                  <p:nvPr/>
                </p:nvPicPr>
                <p:blipFill>
                  <a:blip r:embed="rId6"/>
                  <a:srcRect l="3675" r="3675" b="26988"/>
                  <a:stretch>
                    <a:fillRect/>
                  </a:stretch>
                </p:blipFill>
                <p:spPr>
                  <a:xfrm>
                    <a:off x="-2" y="1142043"/>
                    <a:ext cx="2921001" cy="1480993"/>
                  </a:xfrm>
                  <a:custGeom>
                    <a:avLst/>
                    <a:gdLst/>
                    <a:ahLst/>
                    <a:cxnLst>
                      <a:cxn ang="0">
                        <a:pos x="wd2" y="hd2"/>
                      </a:cxn>
                      <a:cxn ang="5400000">
                        <a:pos x="wd2" y="hd2"/>
                      </a:cxn>
                      <a:cxn ang="10800000">
                        <a:pos x="wd2" y="hd2"/>
                      </a:cxn>
                      <a:cxn ang="16200000">
                        <a:pos x="wd2" y="hd2"/>
                      </a:cxn>
                    </a:cxnLst>
                    <a:rect l="0" t="0" r="r" b="b"/>
                    <a:pathLst>
                      <a:path w="21599" h="21600" extrusionOk="0">
                        <a:moveTo>
                          <a:pt x="0" y="0"/>
                        </a:moveTo>
                        <a:lnTo>
                          <a:pt x="0" y="12457"/>
                        </a:lnTo>
                        <a:cubicBezTo>
                          <a:pt x="0" y="14477"/>
                          <a:pt x="-1" y="15485"/>
                          <a:pt x="267" y="16558"/>
                        </a:cubicBezTo>
                        <a:cubicBezTo>
                          <a:pt x="604" y="17732"/>
                          <a:pt x="1331" y="18659"/>
                          <a:pt x="2257" y="19086"/>
                        </a:cubicBezTo>
                        <a:cubicBezTo>
                          <a:pt x="3102" y="19426"/>
                          <a:pt x="3900" y="19425"/>
                          <a:pt x="5467" y="19425"/>
                        </a:cubicBezTo>
                        <a:lnTo>
                          <a:pt x="9382" y="19425"/>
                        </a:lnTo>
                        <a:lnTo>
                          <a:pt x="10799" y="21600"/>
                        </a:lnTo>
                        <a:lnTo>
                          <a:pt x="12217" y="19425"/>
                        </a:lnTo>
                        <a:lnTo>
                          <a:pt x="16105" y="19425"/>
                        </a:lnTo>
                        <a:cubicBezTo>
                          <a:pt x="17697" y="19425"/>
                          <a:pt x="18494" y="19426"/>
                          <a:pt x="19339" y="19086"/>
                        </a:cubicBezTo>
                        <a:cubicBezTo>
                          <a:pt x="20265" y="18659"/>
                          <a:pt x="20992" y="17732"/>
                          <a:pt x="21329" y="16558"/>
                        </a:cubicBezTo>
                        <a:cubicBezTo>
                          <a:pt x="21597" y="15485"/>
                          <a:pt x="21599" y="14476"/>
                          <a:pt x="21599" y="12487"/>
                        </a:cubicBezTo>
                        <a:lnTo>
                          <a:pt x="21599" y="0"/>
                        </a:lnTo>
                        <a:lnTo>
                          <a:pt x="0" y="0"/>
                        </a:lnTo>
                        <a:close/>
                      </a:path>
                    </a:pathLst>
                  </a:custGeom>
                  <a:ln w="12700" cap="flat">
                    <a:noFill/>
                    <a:miter lim="400000"/>
                  </a:ln>
                  <a:effectLst/>
                </p:spPr>
              </p:pic>
            </p:grpSp>
            <p:sp>
              <p:nvSpPr>
                <p:cNvPr id="37" name="Shape 47">
                  <a:extLst>
                    <a:ext uri="{FF2B5EF4-FFF2-40B4-BE49-F238E27FC236}">
                      <a16:creationId xmlns="" xmlns:a16="http://schemas.microsoft.com/office/drawing/2014/main" id="{41A4724C-F75A-4143-B751-FFEBF1EC77DA}"/>
                    </a:ext>
                  </a:extLst>
                </p:cNvPr>
                <p:cNvSpPr/>
                <p:nvPr/>
              </p:nvSpPr>
              <p:spPr>
                <a:xfrm>
                  <a:off x="505073" y="416438"/>
                  <a:ext cx="1910656" cy="1602120"/>
                </a:xfrm>
                <a:prstGeom prst="roundRect">
                  <a:avLst>
                    <a:gd name="adj" fmla="val 8766"/>
                  </a:avLst>
                </a:prstGeom>
                <a:solidFill>
                  <a:srgbClr val="FFFFFF"/>
                </a:solidFill>
                <a:ln w="12700" cap="flat">
                  <a:noFill/>
                  <a:miter lim="400000"/>
                </a:ln>
                <a:effectLst/>
              </p:spPr>
              <p:txBody>
                <a:bodyPr wrap="square" lIns="0" tIns="0" rIns="0" bIns="0" numCol="1" anchor="t">
                  <a:noAutofit/>
                </a:bodyPr>
                <a:lstStyle/>
                <a:p>
                  <a:endParaRPr sz="1400"/>
                </a:p>
              </p:txBody>
            </p:sp>
          </p:grpSp>
          <p:sp>
            <p:nvSpPr>
              <p:cNvPr id="33" name="Shape 53">
                <a:extLst>
                  <a:ext uri="{FF2B5EF4-FFF2-40B4-BE49-F238E27FC236}">
                    <a16:creationId xmlns="" xmlns:a16="http://schemas.microsoft.com/office/drawing/2014/main" id="{3611DD8F-792C-4728-A231-F70190B43F38}"/>
                  </a:ext>
                </a:extLst>
              </p:cNvPr>
              <p:cNvSpPr/>
              <p:nvPr/>
            </p:nvSpPr>
            <p:spPr>
              <a:xfrm>
                <a:off x="2" y="2762750"/>
                <a:ext cx="2921000" cy="630634"/>
              </a:xfrm>
              <a:prstGeom prst="roundRect">
                <a:avLst>
                  <a:gd name="adj" fmla="val 18644"/>
                </a:avLst>
              </a:prstGeom>
              <a:solidFill>
                <a:schemeClr val="bg1">
                  <a:lumMod val="5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sz="1100" cap="none" dirty="0"/>
                  <a:t> </a:t>
                </a:r>
                <a:r>
                  <a:rPr lang="it-IT" sz="1100" cap="none" dirty="0"/>
                  <a:t>Nu am si nici nu am avut o firmă/ o afacere</a:t>
                </a:r>
                <a:endParaRPr sz="1400" dirty="0"/>
              </a:p>
            </p:txBody>
          </p:sp>
        </p:grpSp>
        <p:sp>
          <p:nvSpPr>
            <p:cNvPr id="43" name="Shape 24">
              <a:extLst>
                <a:ext uri="{FF2B5EF4-FFF2-40B4-BE49-F238E27FC236}">
                  <a16:creationId xmlns="" xmlns:a16="http://schemas.microsoft.com/office/drawing/2014/main" id="{74DB75A2-4505-4EB8-ABFA-9AD9B17F5AAA}"/>
                </a:ext>
              </a:extLst>
            </p:cNvPr>
            <p:cNvSpPr/>
            <p:nvPr/>
          </p:nvSpPr>
          <p:spPr>
            <a:xfrm>
              <a:off x="4079162" y="1893287"/>
              <a:ext cx="997112" cy="3887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ro-RO" sz="2400" b="1" dirty="0">
                  <a:solidFill>
                    <a:srgbClr val="3484C9"/>
                  </a:solidFill>
                </a:rPr>
                <a:t>24</a:t>
              </a:r>
              <a:r>
                <a:rPr lang="en-US" sz="2400" b="1" dirty="0">
                  <a:solidFill>
                    <a:srgbClr val="3484C9"/>
                  </a:solidFill>
                </a:rPr>
                <a:t>.</a:t>
              </a:r>
              <a:r>
                <a:rPr lang="ro-RO" sz="2400" b="1" dirty="0">
                  <a:solidFill>
                    <a:srgbClr val="3484C9"/>
                  </a:solidFill>
                </a:rPr>
                <a:t>1</a:t>
              </a:r>
              <a:r>
                <a:rPr sz="2400" b="1" dirty="0">
                  <a:solidFill>
                    <a:srgbClr val="3484C9"/>
                  </a:solidFill>
                </a:rPr>
                <a:t>%</a:t>
              </a:r>
            </a:p>
          </p:txBody>
        </p:sp>
        <p:sp>
          <p:nvSpPr>
            <p:cNvPr id="45" name="Shape 24">
              <a:extLst>
                <a:ext uri="{FF2B5EF4-FFF2-40B4-BE49-F238E27FC236}">
                  <a16:creationId xmlns="" xmlns:a16="http://schemas.microsoft.com/office/drawing/2014/main" id="{60233692-AAFB-4A01-852A-0BAA10A93A1D}"/>
                </a:ext>
              </a:extLst>
            </p:cNvPr>
            <p:cNvSpPr/>
            <p:nvPr/>
          </p:nvSpPr>
          <p:spPr>
            <a:xfrm>
              <a:off x="7002172" y="1880672"/>
              <a:ext cx="997112" cy="3887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ro-RO" sz="2400" b="1" dirty="0"/>
                <a:t>62</a:t>
              </a:r>
              <a:r>
                <a:rPr lang="en-US" sz="2400" b="1" dirty="0"/>
                <a:t>.</a:t>
              </a:r>
              <a:r>
                <a:rPr lang="ro-RO" sz="2400" b="1" dirty="0"/>
                <a:t>0</a:t>
              </a:r>
              <a:r>
                <a:rPr sz="2400" b="1" dirty="0"/>
                <a:t>%</a:t>
              </a:r>
            </a:p>
          </p:txBody>
        </p:sp>
        <p:sp>
          <p:nvSpPr>
            <p:cNvPr id="38" name="Shape 35">
              <a:extLst>
                <a:ext uri="{FF2B5EF4-FFF2-40B4-BE49-F238E27FC236}">
                  <a16:creationId xmlns="" xmlns:a16="http://schemas.microsoft.com/office/drawing/2014/main" id="{AFADB273-CDEE-4933-AF80-30E07A3F0985}"/>
                </a:ext>
              </a:extLst>
            </p:cNvPr>
            <p:cNvSpPr/>
            <p:nvPr/>
          </p:nvSpPr>
          <p:spPr>
            <a:xfrm>
              <a:off x="1144716" y="1879820"/>
              <a:ext cx="1248043" cy="986400"/>
            </a:xfrm>
            <a:prstGeom prst="roundRect">
              <a:avLst>
                <a:gd name="adj" fmla="val 8766"/>
              </a:avLst>
            </a:prstGeom>
            <a:solidFill>
              <a:srgbClr val="FFFFFF"/>
            </a:solidFill>
            <a:ln w="12700" cap="flat">
              <a:noFill/>
              <a:miter lim="400000"/>
            </a:ln>
            <a:effectLst/>
          </p:spPr>
          <p:txBody>
            <a:bodyPr wrap="square" lIns="0" tIns="0" rIns="0" bIns="0" numCol="1" anchor="t">
              <a:noAutofit/>
            </a:bodyPr>
            <a:lstStyle/>
            <a:p>
              <a:endParaRPr sz="1400"/>
            </a:p>
          </p:txBody>
        </p:sp>
        <p:sp>
          <p:nvSpPr>
            <p:cNvPr id="39" name="Shape 24">
              <a:extLst>
                <a:ext uri="{FF2B5EF4-FFF2-40B4-BE49-F238E27FC236}">
                  <a16:creationId xmlns="" xmlns:a16="http://schemas.microsoft.com/office/drawing/2014/main" id="{414D3B43-CC6C-464D-8593-A5DC8FAD499B}"/>
                </a:ext>
              </a:extLst>
            </p:cNvPr>
            <p:cNvSpPr/>
            <p:nvPr/>
          </p:nvSpPr>
          <p:spPr>
            <a:xfrm>
              <a:off x="1273185" y="1894500"/>
              <a:ext cx="997113" cy="3887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en-US" sz="2400" b="1" dirty="0">
                  <a:solidFill>
                    <a:srgbClr val="3484C9"/>
                  </a:solidFill>
                </a:rPr>
                <a:t>13.9</a:t>
              </a:r>
              <a:r>
                <a:rPr sz="2400" b="1" dirty="0">
                  <a:solidFill>
                    <a:srgbClr val="3484C9"/>
                  </a:solidFill>
                </a:rPr>
                <a:t>%</a:t>
              </a:r>
            </a:p>
          </p:txBody>
        </p:sp>
      </p:grpSp>
      <p:sp>
        <p:nvSpPr>
          <p:cNvPr id="44" name="Shape 24">
            <a:extLst>
              <a:ext uri="{FF2B5EF4-FFF2-40B4-BE49-F238E27FC236}">
                <a16:creationId xmlns="" xmlns:a16="http://schemas.microsoft.com/office/drawing/2014/main" id="{F5806370-5C08-4CD7-B9CE-79D4C1DAA37D}"/>
              </a:ext>
            </a:extLst>
          </p:cNvPr>
          <p:cNvSpPr/>
          <p:nvPr/>
        </p:nvSpPr>
        <p:spPr>
          <a:xfrm>
            <a:off x="1849989" y="2524732"/>
            <a:ext cx="681191" cy="3887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ro-RO" sz="1200" dirty="0">
                <a:solidFill>
                  <a:schemeClr val="accent1"/>
                </a:solidFill>
              </a:rPr>
              <a:t>48</a:t>
            </a:r>
            <a:r>
              <a:rPr sz="1200" dirty="0">
                <a:solidFill>
                  <a:schemeClr val="accent1"/>
                </a:solidFill>
              </a:rPr>
              <a:t>%</a:t>
            </a:r>
            <a:endParaRPr lang="ro-RO" sz="1200" dirty="0">
              <a:solidFill>
                <a:schemeClr val="accent1"/>
              </a:solidFill>
            </a:endParaRPr>
          </a:p>
        </p:txBody>
      </p:sp>
      <p:sp>
        <p:nvSpPr>
          <p:cNvPr id="47" name="Shape 24">
            <a:extLst>
              <a:ext uri="{FF2B5EF4-FFF2-40B4-BE49-F238E27FC236}">
                <a16:creationId xmlns="" xmlns:a16="http://schemas.microsoft.com/office/drawing/2014/main" id="{ACABF843-9D81-41BF-A940-5775F51CD476}"/>
              </a:ext>
            </a:extLst>
          </p:cNvPr>
          <p:cNvSpPr/>
          <p:nvPr/>
        </p:nvSpPr>
        <p:spPr>
          <a:xfrm>
            <a:off x="1168798" y="2524369"/>
            <a:ext cx="681191" cy="36169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ro-RO" sz="1200" dirty="0">
                <a:solidFill>
                  <a:srgbClr val="3484C9"/>
                </a:solidFill>
              </a:rPr>
              <a:t>52</a:t>
            </a:r>
            <a:r>
              <a:rPr sz="1200" dirty="0">
                <a:solidFill>
                  <a:srgbClr val="3484C9"/>
                </a:solidFill>
              </a:rPr>
              <a:t>%</a:t>
            </a:r>
            <a:endParaRPr lang="ro-RO" sz="1200" dirty="0">
              <a:solidFill>
                <a:srgbClr val="3484C9"/>
              </a:solidFill>
            </a:endParaRPr>
          </a:p>
        </p:txBody>
      </p:sp>
      <p:sp>
        <p:nvSpPr>
          <p:cNvPr id="48" name="Shape 22">
            <a:extLst>
              <a:ext uri="{FF2B5EF4-FFF2-40B4-BE49-F238E27FC236}">
                <a16:creationId xmlns="" xmlns:a16="http://schemas.microsoft.com/office/drawing/2014/main" id="{D6F86CED-B3FE-48A5-A19D-A8CE8ADED25D}"/>
              </a:ext>
            </a:extLst>
          </p:cNvPr>
          <p:cNvSpPr/>
          <p:nvPr/>
        </p:nvSpPr>
        <p:spPr>
          <a:xfrm>
            <a:off x="1893837" y="2462649"/>
            <a:ext cx="168312" cy="323848"/>
          </a:xfrm>
          <a:custGeom>
            <a:avLst/>
            <a:gdLst/>
            <a:ahLst/>
            <a:cxnLst>
              <a:cxn ang="0">
                <a:pos x="wd2" y="hd2"/>
              </a:cxn>
              <a:cxn ang="5400000">
                <a:pos x="wd2" y="hd2"/>
              </a:cxn>
              <a:cxn ang="10800000">
                <a:pos x="wd2" y="hd2"/>
              </a:cxn>
              <a:cxn ang="16200000">
                <a:pos x="wd2" y="hd2"/>
              </a:cxn>
            </a:cxnLst>
            <a:rect l="0" t="0" r="r" b="b"/>
            <a:pathLst>
              <a:path w="21517" h="21600" extrusionOk="0">
                <a:moveTo>
                  <a:pt x="21454" y="10573"/>
                </a:moveTo>
                <a:lnTo>
                  <a:pt x="17533" y="5258"/>
                </a:lnTo>
                <a:cubicBezTo>
                  <a:pt x="17000" y="4533"/>
                  <a:pt x="15682" y="4026"/>
                  <a:pt x="14137" y="3887"/>
                </a:cubicBezTo>
                <a:cubicBezTo>
                  <a:pt x="13836" y="3859"/>
                  <a:pt x="13530" y="3847"/>
                  <a:pt x="13224" y="3838"/>
                </a:cubicBezTo>
                <a:cubicBezTo>
                  <a:pt x="12402" y="3814"/>
                  <a:pt x="11578" y="3810"/>
                  <a:pt x="10754" y="3811"/>
                </a:cubicBezTo>
                <a:cubicBezTo>
                  <a:pt x="9930" y="3813"/>
                  <a:pt x="9105" y="3819"/>
                  <a:pt x="8283" y="3842"/>
                </a:cubicBezTo>
                <a:cubicBezTo>
                  <a:pt x="7977" y="3851"/>
                  <a:pt x="7671" y="3861"/>
                  <a:pt x="7370" y="3888"/>
                </a:cubicBezTo>
                <a:cubicBezTo>
                  <a:pt x="5837" y="4021"/>
                  <a:pt x="4505" y="4522"/>
                  <a:pt x="3985" y="5258"/>
                </a:cubicBezTo>
                <a:lnTo>
                  <a:pt x="64" y="10573"/>
                </a:lnTo>
                <a:cubicBezTo>
                  <a:pt x="-41" y="10716"/>
                  <a:pt x="-12" y="10864"/>
                  <a:pt x="121" y="10990"/>
                </a:cubicBezTo>
                <a:cubicBezTo>
                  <a:pt x="253" y="11115"/>
                  <a:pt x="488" y="11217"/>
                  <a:pt x="795" y="11265"/>
                </a:cubicBezTo>
                <a:lnTo>
                  <a:pt x="1499" y="11377"/>
                </a:lnTo>
                <a:cubicBezTo>
                  <a:pt x="1625" y="11397"/>
                  <a:pt x="1754" y="11407"/>
                  <a:pt x="1880" y="11407"/>
                </a:cubicBezTo>
                <a:cubicBezTo>
                  <a:pt x="2368" y="11407"/>
                  <a:pt x="2824" y="11264"/>
                  <a:pt x="2991" y="11038"/>
                </a:cubicBezTo>
                <a:lnTo>
                  <a:pt x="6498" y="6288"/>
                </a:lnTo>
                <a:lnTo>
                  <a:pt x="6556" y="6209"/>
                </a:lnTo>
                <a:lnTo>
                  <a:pt x="7403" y="6209"/>
                </a:lnTo>
                <a:lnTo>
                  <a:pt x="1174" y="14494"/>
                </a:lnTo>
                <a:lnTo>
                  <a:pt x="7033" y="14494"/>
                </a:lnTo>
                <a:lnTo>
                  <a:pt x="7033" y="20831"/>
                </a:lnTo>
                <a:cubicBezTo>
                  <a:pt x="7033" y="21256"/>
                  <a:pt x="7775" y="21600"/>
                  <a:pt x="8692" y="21600"/>
                </a:cubicBezTo>
                <a:cubicBezTo>
                  <a:pt x="9607" y="21600"/>
                  <a:pt x="10350" y="21256"/>
                  <a:pt x="10350" y="20831"/>
                </a:cubicBezTo>
                <a:lnTo>
                  <a:pt x="10355" y="20831"/>
                </a:lnTo>
                <a:lnTo>
                  <a:pt x="10355" y="14494"/>
                </a:lnTo>
                <a:lnTo>
                  <a:pt x="11163" y="14494"/>
                </a:lnTo>
                <a:lnTo>
                  <a:pt x="11163" y="20831"/>
                </a:lnTo>
                <a:cubicBezTo>
                  <a:pt x="11163" y="21256"/>
                  <a:pt x="11905" y="21600"/>
                  <a:pt x="12821" y="21600"/>
                </a:cubicBezTo>
                <a:cubicBezTo>
                  <a:pt x="13737" y="21600"/>
                  <a:pt x="14480" y="21256"/>
                  <a:pt x="14480" y="20831"/>
                </a:cubicBezTo>
                <a:lnTo>
                  <a:pt x="14485" y="20831"/>
                </a:lnTo>
                <a:lnTo>
                  <a:pt x="14485" y="14494"/>
                </a:lnTo>
                <a:lnTo>
                  <a:pt x="20344" y="14494"/>
                </a:lnTo>
                <a:lnTo>
                  <a:pt x="14114" y="6209"/>
                </a:lnTo>
                <a:lnTo>
                  <a:pt x="14962" y="6209"/>
                </a:lnTo>
                <a:lnTo>
                  <a:pt x="15020" y="6288"/>
                </a:lnTo>
                <a:lnTo>
                  <a:pt x="18527" y="11038"/>
                </a:lnTo>
                <a:cubicBezTo>
                  <a:pt x="18694" y="11264"/>
                  <a:pt x="19150" y="11407"/>
                  <a:pt x="19638" y="11407"/>
                </a:cubicBezTo>
                <a:cubicBezTo>
                  <a:pt x="19764" y="11407"/>
                  <a:pt x="19893" y="11397"/>
                  <a:pt x="20019" y="11377"/>
                </a:cubicBezTo>
                <a:lnTo>
                  <a:pt x="20723" y="11265"/>
                </a:lnTo>
                <a:cubicBezTo>
                  <a:pt x="21030" y="11217"/>
                  <a:pt x="21265" y="11115"/>
                  <a:pt x="21397" y="10990"/>
                </a:cubicBezTo>
                <a:cubicBezTo>
                  <a:pt x="21530" y="10864"/>
                  <a:pt x="21559" y="10716"/>
                  <a:pt x="21454" y="10573"/>
                </a:cubicBezTo>
                <a:close/>
                <a:moveTo>
                  <a:pt x="6993" y="1746"/>
                </a:moveTo>
                <a:cubicBezTo>
                  <a:pt x="6993" y="782"/>
                  <a:pt x="8679" y="0"/>
                  <a:pt x="10759" y="0"/>
                </a:cubicBezTo>
                <a:cubicBezTo>
                  <a:pt x="12839" y="0"/>
                  <a:pt x="14524" y="782"/>
                  <a:pt x="14524" y="1746"/>
                </a:cubicBezTo>
                <a:cubicBezTo>
                  <a:pt x="14524" y="2711"/>
                  <a:pt x="12839" y="3493"/>
                  <a:pt x="10759" y="3493"/>
                </a:cubicBezTo>
                <a:cubicBezTo>
                  <a:pt x="8679" y="3493"/>
                  <a:pt x="6993" y="2711"/>
                  <a:pt x="6993" y="1746"/>
                </a:cubicBezTo>
                <a:close/>
              </a:path>
            </a:pathLst>
          </a:custGeom>
          <a:solidFill>
            <a:schemeClr val="accent1">
              <a:lumMod val="75000"/>
            </a:schemeClr>
          </a:solidFill>
          <a:ln w="12700" cap="flat">
            <a:noFill/>
            <a:miter lim="400000"/>
          </a:ln>
          <a:effectLst/>
        </p:spPr>
        <p:txBody>
          <a:bodyPr wrap="square" lIns="0" tIns="0" rIns="0" bIns="0" numCol="1" anchor="ctr">
            <a:noAutofit/>
          </a:bodyPr>
          <a:lstStyle/>
          <a:p>
            <a:endParaRPr/>
          </a:p>
        </p:txBody>
      </p:sp>
      <p:sp>
        <p:nvSpPr>
          <p:cNvPr id="49" name="Shape 23">
            <a:extLst>
              <a:ext uri="{FF2B5EF4-FFF2-40B4-BE49-F238E27FC236}">
                <a16:creationId xmlns="" xmlns:a16="http://schemas.microsoft.com/office/drawing/2014/main" id="{4F3EC49A-FDCF-4E91-8637-294563805F1C}"/>
              </a:ext>
            </a:extLst>
          </p:cNvPr>
          <p:cNvSpPr/>
          <p:nvPr/>
        </p:nvSpPr>
        <p:spPr>
          <a:xfrm>
            <a:off x="1213981" y="2483055"/>
            <a:ext cx="143031" cy="323910"/>
          </a:xfrm>
          <a:custGeom>
            <a:avLst/>
            <a:gdLst/>
            <a:ahLst/>
            <a:cxnLst>
              <a:cxn ang="0">
                <a:pos x="wd2" y="hd2"/>
              </a:cxn>
              <a:cxn ang="5400000">
                <a:pos x="wd2" y="hd2"/>
              </a:cxn>
              <a:cxn ang="10800000">
                <a:pos x="wd2" y="hd2"/>
              </a:cxn>
              <a:cxn ang="16200000">
                <a:pos x="wd2" y="hd2"/>
              </a:cxn>
            </a:cxnLst>
            <a:rect l="0" t="0" r="r" b="b"/>
            <a:pathLst>
              <a:path w="21600" h="21600" extrusionOk="0">
                <a:moveTo>
                  <a:pt x="6017" y="3847"/>
                </a:moveTo>
                <a:lnTo>
                  <a:pt x="15583" y="3847"/>
                </a:lnTo>
                <a:cubicBezTo>
                  <a:pt x="18906" y="3847"/>
                  <a:pt x="21600" y="4905"/>
                  <a:pt x="21600" y="6209"/>
                </a:cubicBezTo>
                <a:lnTo>
                  <a:pt x="21600" y="11671"/>
                </a:lnTo>
                <a:cubicBezTo>
                  <a:pt x="21600" y="11672"/>
                  <a:pt x="21600" y="11672"/>
                  <a:pt x="21600" y="11672"/>
                </a:cubicBezTo>
                <a:cubicBezTo>
                  <a:pt x="21600" y="12119"/>
                  <a:pt x="20678" y="12480"/>
                  <a:pt x="19541" y="12480"/>
                </a:cubicBezTo>
                <a:cubicBezTo>
                  <a:pt x="18403" y="12480"/>
                  <a:pt x="17482" y="12119"/>
                  <a:pt x="17482" y="11672"/>
                </a:cubicBezTo>
                <a:lnTo>
                  <a:pt x="17481" y="11672"/>
                </a:lnTo>
                <a:lnTo>
                  <a:pt x="17481" y="6209"/>
                </a:lnTo>
                <a:lnTo>
                  <a:pt x="16526" y="6209"/>
                </a:lnTo>
                <a:lnTo>
                  <a:pt x="16526" y="20570"/>
                </a:lnTo>
                <a:lnTo>
                  <a:pt x="16526" y="20570"/>
                </a:lnTo>
                <a:cubicBezTo>
                  <a:pt x="16526" y="21139"/>
                  <a:pt x="15351" y="21600"/>
                  <a:pt x="13902" y="21600"/>
                </a:cubicBezTo>
                <a:cubicBezTo>
                  <a:pt x="12452" y="21600"/>
                  <a:pt x="11277" y="21139"/>
                  <a:pt x="11277" y="20570"/>
                </a:cubicBezTo>
                <a:lnTo>
                  <a:pt x="11277" y="13297"/>
                </a:lnTo>
                <a:lnTo>
                  <a:pt x="10323" y="13297"/>
                </a:lnTo>
                <a:lnTo>
                  <a:pt x="10323" y="20570"/>
                </a:lnTo>
                <a:cubicBezTo>
                  <a:pt x="10323" y="21139"/>
                  <a:pt x="9148" y="21600"/>
                  <a:pt x="7698" y="21600"/>
                </a:cubicBezTo>
                <a:cubicBezTo>
                  <a:pt x="6249" y="21600"/>
                  <a:pt x="5074" y="21139"/>
                  <a:pt x="5074" y="20570"/>
                </a:cubicBezTo>
                <a:lnTo>
                  <a:pt x="5073" y="20570"/>
                </a:lnTo>
                <a:lnTo>
                  <a:pt x="5073" y="6209"/>
                </a:lnTo>
                <a:lnTo>
                  <a:pt x="4118" y="6209"/>
                </a:lnTo>
                <a:lnTo>
                  <a:pt x="4118" y="11672"/>
                </a:lnTo>
                <a:cubicBezTo>
                  <a:pt x="4118" y="12119"/>
                  <a:pt x="3197" y="12480"/>
                  <a:pt x="2059" y="12480"/>
                </a:cubicBezTo>
                <a:cubicBezTo>
                  <a:pt x="922" y="12480"/>
                  <a:pt x="0" y="12119"/>
                  <a:pt x="0" y="11672"/>
                </a:cubicBezTo>
                <a:lnTo>
                  <a:pt x="0" y="6209"/>
                </a:lnTo>
                <a:cubicBezTo>
                  <a:pt x="0" y="4905"/>
                  <a:pt x="2694" y="3847"/>
                  <a:pt x="6017" y="3847"/>
                </a:cubicBezTo>
                <a:close/>
                <a:moveTo>
                  <a:pt x="6374" y="1746"/>
                </a:moveTo>
                <a:cubicBezTo>
                  <a:pt x="6374" y="2711"/>
                  <a:pt x="8365" y="3493"/>
                  <a:pt x="10823" y="3493"/>
                </a:cubicBezTo>
                <a:cubicBezTo>
                  <a:pt x="13280" y="3493"/>
                  <a:pt x="15272" y="2711"/>
                  <a:pt x="15272" y="1746"/>
                </a:cubicBezTo>
                <a:cubicBezTo>
                  <a:pt x="15272" y="782"/>
                  <a:pt x="13280" y="0"/>
                  <a:pt x="10823" y="0"/>
                </a:cubicBezTo>
                <a:cubicBezTo>
                  <a:pt x="8365" y="0"/>
                  <a:pt x="6374" y="782"/>
                  <a:pt x="6374" y="1746"/>
                </a:cubicBezTo>
                <a:close/>
              </a:path>
            </a:pathLst>
          </a:custGeom>
          <a:solidFill>
            <a:srgbClr val="1795D4"/>
          </a:solidFill>
          <a:ln w="12700" cap="flat">
            <a:noFill/>
            <a:miter lim="400000"/>
          </a:ln>
          <a:effectLst/>
        </p:spPr>
        <p:txBody>
          <a:bodyPr wrap="square" lIns="0" tIns="0" rIns="0" bIns="0" numCol="1" anchor="ctr">
            <a:noAutofit/>
          </a:bodyPr>
          <a:lstStyle/>
          <a:p>
            <a:endParaRPr dirty="0"/>
          </a:p>
        </p:txBody>
      </p:sp>
      <p:sp>
        <p:nvSpPr>
          <p:cNvPr id="50" name="Shape 24">
            <a:extLst>
              <a:ext uri="{FF2B5EF4-FFF2-40B4-BE49-F238E27FC236}">
                <a16:creationId xmlns="" xmlns:a16="http://schemas.microsoft.com/office/drawing/2014/main" id="{6A156DEB-B338-4AA7-ACEB-2E0C4BC2D694}"/>
              </a:ext>
            </a:extLst>
          </p:cNvPr>
          <p:cNvSpPr/>
          <p:nvPr/>
        </p:nvSpPr>
        <p:spPr>
          <a:xfrm>
            <a:off x="4706512" y="2528639"/>
            <a:ext cx="681191" cy="3887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ro-RO" sz="1200" dirty="0">
                <a:solidFill>
                  <a:schemeClr val="accent1"/>
                </a:solidFill>
              </a:rPr>
              <a:t>50</a:t>
            </a:r>
            <a:r>
              <a:rPr sz="1200" dirty="0">
                <a:solidFill>
                  <a:schemeClr val="accent1"/>
                </a:solidFill>
              </a:rPr>
              <a:t>%</a:t>
            </a:r>
            <a:endParaRPr lang="ro-RO" sz="1200" dirty="0">
              <a:solidFill>
                <a:schemeClr val="accent1"/>
              </a:solidFill>
            </a:endParaRPr>
          </a:p>
        </p:txBody>
      </p:sp>
      <p:sp>
        <p:nvSpPr>
          <p:cNvPr id="51" name="Shape 24">
            <a:extLst>
              <a:ext uri="{FF2B5EF4-FFF2-40B4-BE49-F238E27FC236}">
                <a16:creationId xmlns="" xmlns:a16="http://schemas.microsoft.com/office/drawing/2014/main" id="{5949F1ED-9E9C-4964-B3F5-E7E8E7B512D2}"/>
              </a:ext>
            </a:extLst>
          </p:cNvPr>
          <p:cNvSpPr/>
          <p:nvPr/>
        </p:nvSpPr>
        <p:spPr>
          <a:xfrm>
            <a:off x="4025321" y="2528276"/>
            <a:ext cx="681191" cy="36169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nSpc>
                <a:spcPct val="90000"/>
              </a:lnSpc>
              <a:defRPr sz="4000">
                <a:solidFill>
                  <a:srgbClr val="3483C9"/>
                </a:solidFill>
              </a:defRPr>
            </a:lvl1pPr>
          </a:lstStyle>
          <a:p>
            <a:pPr algn="ctr"/>
            <a:r>
              <a:rPr lang="ro-RO" sz="1200" dirty="0">
                <a:solidFill>
                  <a:srgbClr val="3484C9"/>
                </a:solidFill>
              </a:rPr>
              <a:t>50</a:t>
            </a:r>
            <a:r>
              <a:rPr sz="1200" dirty="0">
                <a:solidFill>
                  <a:srgbClr val="3484C9"/>
                </a:solidFill>
              </a:rPr>
              <a:t>%</a:t>
            </a:r>
            <a:endParaRPr lang="ro-RO" sz="1200" dirty="0">
              <a:solidFill>
                <a:srgbClr val="3484C9"/>
              </a:solidFill>
            </a:endParaRPr>
          </a:p>
        </p:txBody>
      </p:sp>
      <p:sp>
        <p:nvSpPr>
          <p:cNvPr id="56" name="Shape 22">
            <a:extLst>
              <a:ext uri="{FF2B5EF4-FFF2-40B4-BE49-F238E27FC236}">
                <a16:creationId xmlns="" xmlns:a16="http://schemas.microsoft.com/office/drawing/2014/main" id="{104498EA-D8E6-435C-96F9-7EB653F2736D}"/>
              </a:ext>
            </a:extLst>
          </p:cNvPr>
          <p:cNvSpPr/>
          <p:nvPr/>
        </p:nvSpPr>
        <p:spPr>
          <a:xfrm>
            <a:off x="4750360" y="2466556"/>
            <a:ext cx="168312" cy="323848"/>
          </a:xfrm>
          <a:custGeom>
            <a:avLst/>
            <a:gdLst/>
            <a:ahLst/>
            <a:cxnLst>
              <a:cxn ang="0">
                <a:pos x="wd2" y="hd2"/>
              </a:cxn>
              <a:cxn ang="5400000">
                <a:pos x="wd2" y="hd2"/>
              </a:cxn>
              <a:cxn ang="10800000">
                <a:pos x="wd2" y="hd2"/>
              </a:cxn>
              <a:cxn ang="16200000">
                <a:pos x="wd2" y="hd2"/>
              </a:cxn>
            </a:cxnLst>
            <a:rect l="0" t="0" r="r" b="b"/>
            <a:pathLst>
              <a:path w="21517" h="21600" extrusionOk="0">
                <a:moveTo>
                  <a:pt x="21454" y="10573"/>
                </a:moveTo>
                <a:lnTo>
                  <a:pt x="17533" y="5258"/>
                </a:lnTo>
                <a:cubicBezTo>
                  <a:pt x="17000" y="4533"/>
                  <a:pt x="15682" y="4026"/>
                  <a:pt x="14137" y="3887"/>
                </a:cubicBezTo>
                <a:cubicBezTo>
                  <a:pt x="13836" y="3859"/>
                  <a:pt x="13530" y="3847"/>
                  <a:pt x="13224" y="3838"/>
                </a:cubicBezTo>
                <a:cubicBezTo>
                  <a:pt x="12402" y="3814"/>
                  <a:pt x="11578" y="3810"/>
                  <a:pt x="10754" y="3811"/>
                </a:cubicBezTo>
                <a:cubicBezTo>
                  <a:pt x="9930" y="3813"/>
                  <a:pt x="9105" y="3819"/>
                  <a:pt x="8283" y="3842"/>
                </a:cubicBezTo>
                <a:cubicBezTo>
                  <a:pt x="7977" y="3851"/>
                  <a:pt x="7671" y="3861"/>
                  <a:pt x="7370" y="3888"/>
                </a:cubicBezTo>
                <a:cubicBezTo>
                  <a:pt x="5837" y="4021"/>
                  <a:pt x="4505" y="4522"/>
                  <a:pt x="3985" y="5258"/>
                </a:cubicBezTo>
                <a:lnTo>
                  <a:pt x="64" y="10573"/>
                </a:lnTo>
                <a:cubicBezTo>
                  <a:pt x="-41" y="10716"/>
                  <a:pt x="-12" y="10864"/>
                  <a:pt x="121" y="10990"/>
                </a:cubicBezTo>
                <a:cubicBezTo>
                  <a:pt x="253" y="11115"/>
                  <a:pt x="488" y="11217"/>
                  <a:pt x="795" y="11265"/>
                </a:cubicBezTo>
                <a:lnTo>
                  <a:pt x="1499" y="11377"/>
                </a:lnTo>
                <a:cubicBezTo>
                  <a:pt x="1625" y="11397"/>
                  <a:pt x="1754" y="11407"/>
                  <a:pt x="1880" y="11407"/>
                </a:cubicBezTo>
                <a:cubicBezTo>
                  <a:pt x="2368" y="11407"/>
                  <a:pt x="2824" y="11264"/>
                  <a:pt x="2991" y="11038"/>
                </a:cubicBezTo>
                <a:lnTo>
                  <a:pt x="6498" y="6288"/>
                </a:lnTo>
                <a:lnTo>
                  <a:pt x="6556" y="6209"/>
                </a:lnTo>
                <a:lnTo>
                  <a:pt x="7403" y="6209"/>
                </a:lnTo>
                <a:lnTo>
                  <a:pt x="1174" y="14494"/>
                </a:lnTo>
                <a:lnTo>
                  <a:pt x="7033" y="14494"/>
                </a:lnTo>
                <a:lnTo>
                  <a:pt x="7033" y="20831"/>
                </a:lnTo>
                <a:cubicBezTo>
                  <a:pt x="7033" y="21256"/>
                  <a:pt x="7775" y="21600"/>
                  <a:pt x="8692" y="21600"/>
                </a:cubicBezTo>
                <a:cubicBezTo>
                  <a:pt x="9607" y="21600"/>
                  <a:pt x="10350" y="21256"/>
                  <a:pt x="10350" y="20831"/>
                </a:cubicBezTo>
                <a:lnTo>
                  <a:pt x="10355" y="20831"/>
                </a:lnTo>
                <a:lnTo>
                  <a:pt x="10355" y="14494"/>
                </a:lnTo>
                <a:lnTo>
                  <a:pt x="11163" y="14494"/>
                </a:lnTo>
                <a:lnTo>
                  <a:pt x="11163" y="20831"/>
                </a:lnTo>
                <a:cubicBezTo>
                  <a:pt x="11163" y="21256"/>
                  <a:pt x="11905" y="21600"/>
                  <a:pt x="12821" y="21600"/>
                </a:cubicBezTo>
                <a:cubicBezTo>
                  <a:pt x="13737" y="21600"/>
                  <a:pt x="14480" y="21256"/>
                  <a:pt x="14480" y="20831"/>
                </a:cubicBezTo>
                <a:lnTo>
                  <a:pt x="14485" y="20831"/>
                </a:lnTo>
                <a:lnTo>
                  <a:pt x="14485" y="14494"/>
                </a:lnTo>
                <a:lnTo>
                  <a:pt x="20344" y="14494"/>
                </a:lnTo>
                <a:lnTo>
                  <a:pt x="14114" y="6209"/>
                </a:lnTo>
                <a:lnTo>
                  <a:pt x="14962" y="6209"/>
                </a:lnTo>
                <a:lnTo>
                  <a:pt x="15020" y="6288"/>
                </a:lnTo>
                <a:lnTo>
                  <a:pt x="18527" y="11038"/>
                </a:lnTo>
                <a:cubicBezTo>
                  <a:pt x="18694" y="11264"/>
                  <a:pt x="19150" y="11407"/>
                  <a:pt x="19638" y="11407"/>
                </a:cubicBezTo>
                <a:cubicBezTo>
                  <a:pt x="19764" y="11407"/>
                  <a:pt x="19893" y="11397"/>
                  <a:pt x="20019" y="11377"/>
                </a:cubicBezTo>
                <a:lnTo>
                  <a:pt x="20723" y="11265"/>
                </a:lnTo>
                <a:cubicBezTo>
                  <a:pt x="21030" y="11217"/>
                  <a:pt x="21265" y="11115"/>
                  <a:pt x="21397" y="10990"/>
                </a:cubicBezTo>
                <a:cubicBezTo>
                  <a:pt x="21530" y="10864"/>
                  <a:pt x="21559" y="10716"/>
                  <a:pt x="21454" y="10573"/>
                </a:cubicBezTo>
                <a:close/>
                <a:moveTo>
                  <a:pt x="6993" y="1746"/>
                </a:moveTo>
                <a:cubicBezTo>
                  <a:pt x="6993" y="782"/>
                  <a:pt x="8679" y="0"/>
                  <a:pt x="10759" y="0"/>
                </a:cubicBezTo>
                <a:cubicBezTo>
                  <a:pt x="12839" y="0"/>
                  <a:pt x="14524" y="782"/>
                  <a:pt x="14524" y="1746"/>
                </a:cubicBezTo>
                <a:cubicBezTo>
                  <a:pt x="14524" y="2711"/>
                  <a:pt x="12839" y="3493"/>
                  <a:pt x="10759" y="3493"/>
                </a:cubicBezTo>
                <a:cubicBezTo>
                  <a:pt x="8679" y="3493"/>
                  <a:pt x="6993" y="2711"/>
                  <a:pt x="6993" y="1746"/>
                </a:cubicBezTo>
                <a:close/>
              </a:path>
            </a:pathLst>
          </a:custGeom>
          <a:solidFill>
            <a:schemeClr val="accent1">
              <a:lumMod val="75000"/>
            </a:schemeClr>
          </a:solidFill>
          <a:ln w="12700" cap="flat">
            <a:noFill/>
            <a:miter lim="400000"/>
          </a:ln>
          <a:effectLst/>
        </p:spPr>
        <p:txBody>
          <a:bodyPr wrap="square" lIns="0" tIns="0" rIns="0" bIns="0" numCol="1" anchor="ctr">
            <a:noAutofit/>
          </a:bodyPr>
          <a:lstStyle/>
          <a:p>
            <a:endParaRPr/>
          </a:p>
        </p:txBody>
      </p:sp>
      <p:sp>
        <p:nvSpPr>
          <p:cNvPr id="57" name="Shape 23">
            <a:extLst>
              <a:ext uri="{FF2B5EF4-FFF2-40B4-BE49-F238E27FC236}">
                <a16:creationId xmlns="" xmlns:a16="http://schemas.microsoft.com/office/drawing/2014/main" id="{BD8B20B8-0124-42B5-8FD8-F62E1F2608BB}"/>
              </a:ext>
            </a:extLst>
          </p:cNvPr>
          <p:cNvSpPr/>
          <p:nvPr/>
        </p:nvSpPr>
        <p:spPr>
          <a:xfrm>
            <a:off x="4070504" y="2486962"/>
            <a:ext cx="143031" cy="323910"/>
          </a:xfrm>
          <a:custGeom>
            <a:avLst/>
            <a:gdLst/>
            <a:ahLst/>
            <a:cxnLst>
              <a:cxn ang="0">
                <a:pos x="wd2" y="hd2"/>
              </a:cxn>
              <a:cxn ang="5400000">
                <a:pos x="wd2" y="hd2"/>
              </a:cxn>
              <a:cxn ang="10800000">
                <a:pos x="wd2" y="hd2"/>
              </a:cxn>
              <a:cxn ang="16200000">
                <a:pos x="wd2" y="hd2"/>
              </a:cxn>
            </a:cxnLst>
            <a:rect l="0" t="0" r="r" b="b"/>
            <a:pathLst>
              <a:path w="21600" h="21600" extrusionOk="0">
                <a:moveTo>
                  <a:pt x="6017" y="3847"/>
                </a:moveTo>
                <a:lnTo>
                  <a:pt x="15583" y="3847"/>
                </a:lnTo>
                <a:cubicBezTo>
                  <a:pt x="18906" y="3847"/>
                  <a:pt x="21600" y="4905"/>
                  <a:pt x="21600" y="6209"/>
                </a:cubicBezTo>
                <a:lnTo>
                  <a:pt x="21600" y="11671"/>
                </a:lnTo>
                <a:cubicBezTo>
                  <a:pt x="21600" y="11672"/>
                  <a:pt x="21600" y="11672"/>
                  <a:pt x="21600" y="11672"/>
                </a:cubicBezTo>
                <a:cubicBezTo>
                  <a:pt x="21600" y="12119"/>
                  <a:pt x="20678" y="12480"/>
                  <a:pt x="19541" y="12480"/>
                </a:cubicBezTo>
                <a:cubicBezTo>
                  <a:pt x="18403" y="12480"/>
                  <a:pt x="17482" y="12119"/>
                  <a:pt x="17482" y="11672"/>
                </a:cubicBezTo>
                <a:lnTo>
                  <a:pt x="17481" y="11672"/>
                </a:lnTo>
                <a:lnTo>
                  <a:pt x="17481" y="6209"/>
                </a:lnTo>
                <a:lnTo>
                  <a:pt x="16526" y="6209"/>
                </a:lnTo>
                <a:lnTo>
                  <a:pt x="16526" y="20570"/>
                </a:lnTo>
                <a:lnTo>
                  <a:pt x="16526" y="20570"/>
                </a:lnTo>
                <a:cubicBezTo>
                  <a:pt x="16526" y="21139"/>
                  <a:pt x="15351" y="21600"/>
                  <a:pt x="13902" y="21600"/>
                </a:cubicBezTo>
                <a:cubicBezTo>
                  <a:pt x="12452" y="21600"/>
                  <a:pt x="11277" y="21139"/>
                  <a:pt x="11277" y="20570"/>
                </a:cubicBezTo>
                <a:lnTo>
                  <a:pt x="11277" y="13297"/>
                </a:lnTo>
                <a:lnTo>
                  <a:pt x="10323" y="13297"/>
                </a:lnTo>
                <a:lnTo>
                  <a:pt x="10323" y="20570"/>
                </a:lnTo>
                <a:cubicBezTo>
                  <a:pt x="10323" y="21139"/>
                  <a:pt x="9148" y="21600"/>
                  <a:pt x="7698" y="21600"/>
                </a:cubicBezTo>
                <a:cubicBezTo>
                  <a:pt x="6249" y="21600"/>
                  <a:pt x="5074" y="21139"/>
                  <a:pt x="5074" y="20570"/>
                </a:cubicBezTo>
                <a:lnTo>
                  <a:pt x="5073" y="20570"/>
                </a:lnTo>
                <a:lnTo>
                  <a:pt x="5073" y="6209"/>
                </a:lnTo>
                <a:lnTo>
                  <a:pt x="4118" y="6209"/>
                </a:lnTo>
                <a:lnTo>
                  <a:pt x="4118" y="11672"/>
                </a:lnTo>
                <a:cubicBezTo>
                  <a:pt x="4118" y="12119"/>
                  <a:pt x="3197" y="12480"/>
                  <a:pt x="2059" y="12480"/>
                </a:cubicBezTo>
                <a:cubicBezTo>
                  <a:pt x="922" y="12480"/>
                  <a:pt x="0" y="12119"/>
                  <a:pt x="0" y="11672"/>
                </a:cubicBezTo>
                <a:lnTo>
                  <a:pt x="0" y="6209"/>
                </a:lnTo>
                <a:cubicBezTo>
                  <a:pt x="0" y="4905"/>
                  <a:pt x="2694" y="3847"/>
                  <a:pt x="6017" y="3847"/>
                </a:cubicBezTo>
                <a:close/>
                <a:moveTo>
                  <a:pt x="6374" y="1746"/>
                </a:moveTo>
                <a:cubicBezTo>
                  <a:pt x="6374" y="2711"/>
                  <a:pt x="8365" y="3493"/>
                  <a:pt x="10823" y="3493"/>
                </a:cubicBezTo>
                <a:cubicBezTo>
                  <a:pt x="13280" y="3493"/>
                  <a:pt x="15272" y="2711"/>
                  <a:pt x="15272" y="1746"/>
                </a:cubicBezTo>
                <a:cubicBezTo>
                  <a:pt x="15272" y="782"/>
                  <a:pt x="13280" y="0"/>
                  <a:pt x="10823" y="0"/>
                </a:cubicBezTo>
                <a:cubicBezTo>
                  <a:pt x="8365" y="0"/>
                  <a:pt x="6374" y="782"/>
                  <a:pt x="6374" y="1746"/>
                </a:cubicBezTo>
                <a:close/>
              </a:path>
            </a:pathLst>
          </a:custGeom>
          <a:solidFill>
            <a:srgbClr val="1795D4"/>
          </a:solidFill>
          <a:ln w="12700" cap="flat">
            <a:noFill/>
            <a:miter lim="400000"/>
          </a:ln>
          <a:effectLst/>
        </p:spPr>
        <p:txBody>
          <a:bodyPr wrap="square" lIns="0" tIns="0" rIns="0" bIns="0" numCol="1" anchor="ctr">
            <a:noAutofit/>
          </a:bodyPr>
          <a:lstStyle/>
          <a:p>
            <a:endParaRPr dirty="0"/>
          </a:p>
        </p:txBody>
      </p:sp>
    </p:spTree>
    <p:extLst>
      <p:ext uri="{BB962C8B-B14F-4D97-AF65-F5344CB8AC3E}">
        <p14:creationId xmlns="" xmlns:p14="http://schemas.microsoft.com/office/powerpoint/2010/main" val="285373227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A1147C4-0707-4FA6-8680-95A7AC8BA4A5}"/>
              </a:ext>
            </a:extLst>
          </p:cNvPr>
          <p:cNvSpPr>
            <a:spLocks noGrp="1"/>
          </p:cNvSpPr>
          <p:nvPr>
            <p:ph type="title"/>
          </p:nvPr>
        </p:nvSpPr>
        <p:spPr/>
        <p:txBody>
          <a:bodyPr/>
          <a:lstStyle/>
          <a:p>
            <a:r>
              <a:rPr lang="ro-RO" dirty="0"/>
              <a:t>Deschiderea către antreprenoriat</a:t>
            </a:r>
            <a:endParaRPr lang="en-US" dirty="0"/>
          </a:p>
        </p:txBody>
      </p:sp>
      <p:sp>
        <p:nvSpPr>
          <p:cNvPr id="97" name="Rounded Rectangle 5">
            <a:extLst>
              <a:ext uri="{FF2B5EF4-FFF2-40B4-BE49-F238E27FC236}">
                <a16:creationId xmlns="" xmlns:a16="http://schemas.microsoft.com/office/drawing/2014/main" id="{4D586350-CDF6-43DC-BDD9-AE3D34262033}"/>
              </a:ext>
            </a:extLst>
          </p:cNvPr>
          <p:cNvSpPr/>
          <p:nvPr/>
        </p:nvSpPr>
        <p:spPr>
          <a:xfrm>
            <a:off x="4580667" y="2072486"/>
            <a:ext cx="3276000" cy="432000"/>
          </a:xfrm>
          <a:prstGeom prst="round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Am </a:t>
            </a:r>
            <a:r>
              <a:rPr lang="en-US" sz="1100" dirty="0" err="1">
                <a:solidFill>
                  <a:schemeClr val="bg1"/>
                </a:solidFill>
                <a:latin typeface="Helvetica Neue Light"/>
              </a:rPr>
              <a:t>început</a:t>
            </a:r>
            <a:r>
              <a:rPr lang="en-US" sz="1100" dirty="0">
                <a:solidFill>
                  <a:schemeClr val="bg1"/>
                </a:solidFill>
                <a:latin typeface="Helvetica Neue Light"/>
              </a:rPr>
              <a:t> </a:t>
            </a:r>
            <a:r>
              <a:rPr lang="en-US" sz="1100" dirty="0" err="1">
                <a:solidFill>
                  <a:schemeClr val="bg1"/>
                </a:solidFill>
                <a:latin typeface="Helvetica Neue Light"/>
              </a:rPr>
              <a:t>deja</a:t>
            </a:r>
            <a:r>
              <a:rPr lang="en-US" sz="1100" dirty="0">
                <a:solidFill>
                  <a:schemeClr val="bg1"/>
                </a:solidFill>
                <a:latin typeface="Helvetica Neue Light"/>
              </a:rPr>
              <a:t> </a:t>
            </a:r>
            <a:r>
              <a:rPr lang="en-US" sz="1100" dirty="0" err="1">
                <a:solidFill>
                  <a:schemeClr val="bg1"/>
                </a:solidFill>
                <a:latin typeface="Helvetica Neue Light"/>
              </a:rPr>
              <a:t>demersurile</a:t>
            </a:r>
            <a:r>
              <a:rPr lang="en-US" sz="1100" dirty="0">
                <a:solidFill>
                  <a:schemeClr val="bg1"/>
                </a:solidFill>
                <a:latin typeface="Helvetica Neue Light"/>
              </a:rPr>
              <a:t> </a:t>
            </a:r>
            <a:r>
              <a:rPr lang="en-US" sz="1100" dirty="0" err="1">
                <a:solidFill>
                  <a:schemeClr val="bg1"/>
                </a:solidFill>
                <a:latin typeface="Helvetica Neue Light"/>
              </a:rPr>
              <a:t>pentru</a:t>
            </a:r>
            <a:r>
              <a:rPr lang="en-US" sz="1100" dirty="0">
                <a:solidFill>
                  <a:schemeClr val="bg1"/>
                </a:solidFill>
                <a:latin typeface="Helvetica Neue Light"/>
              </a:rPr>
              <a:t> </a:t>
            </a:r>
            <a:r>
              <a:rPr lang="en-US" sz="1100" dirty="0" err="1">
                <a:solidFill>
                  <a:schemeClr val="bg1"/>
                </a:solidFill>
                <a:latin typeface="Helvetica Neue Light"/>
              </a:rPr>
              <a:t>deschiderea</a:t>
            </a:r>
            <a:r>
              <a:rPr lang="en-US" sz="1100" dirty="0">
                <a:solidFill>
                  <a:schemeClr val="bg1"/>
                </a:solidFill>
                <a:latin typeface="Helvetica Neue Light"/>
              </a:rPr>
              <a:t> </a:t>
            </a:r>
            <a:r>
              <a:rPr lang="en-US" sz="1100" dirty="0" err="1">
                <a:solidFill>
                  <a:schemeClr val="bg1"/>
                </a:solidFill>
                <a:latin typeface="Helvetica Neue Light"/>
              </a:rPr>
              <a:t>unei</a:t>
            </a:r>
            <a:r>
              <a:rPr lang="en-US" sz="1100" dirty="0">
                <a:solidFill>
                  <a:schemeClr val="bg1"/>
                </a:solidFill>
                <a:latin typeface="Helvetica Neue Light"/>
              </a:rPr>
              <a:t> </a:t>
            </a:r>
            <a:r>
              <a:rPr lang="en-US" sz="1100" dirty="0" err="1">
                <a:solidFill>
                  <a:schemeClr val="bg1"/>
                </a:solidFill>
                <a:latin typeface="Helvetica Neue Light"/>
              </a:rPr>
              <a:t>afaceri</a:t>
            </a:r>
            <a:endParaRPr lang="en-US" sz="1100" dirty="0">
              <a:solidFill>
                <a:schemeClr val="bg1"/>
              </a:solidFill>
              <a:latin typeface="Helvetica Neue Light"/>
            </a:endParaRPr>
          </a:p>
        </p:txBody>
      </p:sp>
      <p:sp>
        <p:nvSpPr>
          <p:cNvPr id="98" name="Oval 97">
            <a:extLst>
              <a:ext uri="{FF2B5EF4-FFF2-40B4-BE49-F238E27FC236}">
                <a16:creationId xmlns="" xmlns:a16="http://schemas.microsoft.com/office/drawing/2014/main" id="{DD9E981A-C804-4184-9FEE-919564EEB6C3}"/>
              </a:ext>
            </a:extLst>
          </p:cNvPr>
          <p:cNvSpPr>
            <a:spLocks noChangeAspect="1"/>
          </p:cNvSpPr>
          <p:nvPr/>
        </p:nvSpPr>
        <p:spPr>
          <a:xfrm>
            <a:off x="7717223" y="2017982"/>
            <a:ext cx="535596" cy="541008"/>
          </a:xfrm>
          <a:prstGeom prst="ellipse">
            <a:avLst/>
          </a:prstGeom>
          <a:solidFill>
            <a:schemeClr val="accent5">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dirty="0">
                <a:latin typeface="Gill Sans"/>
                <a:cs typeface="Gill Sans"/>
              </a:rPr>
              <a:t>1</a:t>
            </a:r>
            <a:r>
              <a:rPr lang="en-US" dirty="0">
                <a:latin typeface="Gill Sans"/>
                <a:cs typeface="Gill Sans"/>
              </a:rPr>
              <a:t>.4</a:t>
            </a:r>
          </a:p>
        </p:txBody>
      </p:sp>
      <p:sp>
        <p:nvSpPr>
          <p:cNvPr id="99" name="Rounded Rectangle 127">
            <a:extLst>
              <a:ext uri="{FF2B5EF4-FFF2-40B4-BE49-F238E27FC236}">
                <a16:creationId xmlns="" xmlns:a16="http://schemas.microsoft.com/office/drawing/2014/main" id="{DCEE5CCD-5B35-4A52-9032-FAD863DEB292}"/>
              </a:ext>
            </a:extLst>
          </p:cNvPr>
          <p:cNvSpPr/>
          <p:nvPr/>
        </p:nvSpPr>
        <p:spPr>
          <a:xfrm>
            <a:off x="4352388" y="1540046"/>
            <a:ext cx="3276000" cy="432000"/>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Am propria </a:t>
            </a:r>
            <a:r>
              <a:rPr lang="en-US" sz="1100" dirty="0" err="1">
                <a:solidFill>
                  <a:schemeClr val="bg1"/>
                </a:solidFill>
                <a:latin typeface="Helvetica Neue Light"/>
              </a:rPr>
              <a:t>afacere</a:t>
            </a:r>
            <a:endParaRPr lang="en-US" sz="1100" dirty="0">
              <a:solidFill>
                <a:schemeClr val="bg1"/>
              </a:solidFill>
              <a:latin typeface="Helvetica Neue Light"/>
            </a:endParaRPr>
          </a:p>
        </p:txBody>
      </p:sp>
      <p:sp>
        <p:nvSpPr>
          <p:cNvPr id="100" name="Oval 99">
            <a:extLst>
              <a:ext uri="{FF2B5EF4-FFF2-40B4-BE49-F238E27FC236}">
                <a16:creationId xmlns="" xmlns:a16="http://schemas.microsoft.com/office/drawing/2014/main" id="{76F19FAA-B7A6-441B-AAAE-5BC59C50832A}"/>
              </a:ext>
            </a:extLst>
          </p:cNvPr>
          <p:cNvSpPr>
            <a:spLocks noChangeAspect="1"/>
          </p:cNvSpPr>
          <p:nvPr/>
        </p:nvSpPr>
        <p:spPr>
          <a:xfrm>
            <a:off x="7473037" y="1487546"/>
            <a:ext cx="535596" cy="541008"/>
          </a:xfrm>
          <a:prstGeom prst="ellipse">
            <a:avLst/>
          </a:prstGeom>
          <a:solidFill>
            <a:schemeClr val="accent6"/>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latin typeface="Gill Sans"/>
                <a:cs typeface="Gill Sans"/>
              </a:rPr>
              <a:t>1</a:t>
            </a:r>
            <a:r>
              <a:rPr lang="ro-RO" sz="1600" dirty="0">
                <a:latin typeface="Gill Sans"/>
                <a:cs typeface="Gill Sans"/>
              </a:rPr>
              <a:t>3</a:t>
            </a:r>
            <a:r>
              <a:rPr lang="en-US" sz="1600" dirty="0">
                <a:latin typeface="Gill Sans"/>
                <a:cs typeface="Gill Sans"/>
              </a:rPr>
              <a:t>.</a:t>
            </a:r>
            <a:r>
              <a:rPr lang="ro-RO" sz="1600" dirty="0">
                <a:latin typeface="Gill Sans"/>
                <a:cs typeface="Gill Sans"/>
              </a:rPr>
              <a:t>9</a:t>
            </a:r>
            <a:endParaRPr lang="en-US" sz="1600" dirty="0">
              <a:latin typeface="Gill Sans"/>
              <a:cs typeface="Gill Sans"/>
            </a:endParaRPr>
          </a:p>
        </p:txBody>
      </p:sp>
      <p:sp>
        <p:nvSpPr>
          <p:cNvPr id="102" name="Rounded Rectangle 130">
            <a:extLst>
              <a:ext uri="{FF2B5EF4-FFF2-40B4-BE49-F238E27FC236}">
                <a16:creationId xmlns="" xmlns:a16="http://schemas.microsoft.com/office/drawing/2014/main" id="{41552490-4F97-4AFB-8EDE-CA4C1E24BA0D}"/>
              </a:ext>
            </a:extLst>
          </p:cNvPr>
          <p:cNvSpPr/>
          <p:nvPr/>
        </p:nvSpPr>
        <p:spPr>
          <a:xfrm>
            <a:off x="4840622" y="2543972"/>
            <a:ext cx="3276000" cy="432000"/>
          </a:xfrm>
          <a:prstGeom prst="round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Sunt </a:t>
            </a:r>
            <a:r>
              <a:rPr lang="en-US" sz="1100" dirty="0" err="1">
                <a:solidFill>
                  <a:schemeClr val="bg1"/>
                </a:solidFill>
                <a:latin typeface="Helvetica Neue Light"/>
              </a:rPr>
              <a:t>pregătit</a:t>
            </a:r>
            <a:r>
              <a:rPr lang="en-US" sz="1100" dirty="0">
                <a:solidFill>
                  <a:schemeClr val="bg1"/>
                </a:solidFill>
                <a:latin typeface="Helvetica Neue Light"/>
              </a:rPr>
              <a:t>(ă) </a:t>
            </a:r>
            <a:r>
              <a:rPr lang="en-US" sz="1100" dirty="0" err="1">
                <a:solidFill>
                  <a:schemeClr val="bg1"/>
                </a:solidFill>
                <a:latin typeface="Helvetica Neue Light"/>
              </a:rPr>
              <a:t>să</a:t>
            </a:r>
            <a:r>
              <a:rPr lang="en-US" sz="1100" dirty="0">
                <a:solidFill>
                  <a:schemeClr val="bg1"/>
                </a:solidFill>
                <a:latin typeface="Helvetica Neue Light"/>
              </a:rPr>
              <a:t> </a:t>
            </a:r>
            <a:r>
              <a:rPr lang="en-US" sz="1100" dirty="0" err="1">
                <a:solidFill>
                  <a:schemeClr val="bg1"/>
                </a:solidFill>
                <a:latin typeface="Helvetica Neue Light"/>
              </a:rPr>
              <a:t>încep</a:t>
            </a:r>
            <a:r>
              <a:rPr lang="en-US" sz="1100" dirty="0">
                <a:solidFill>
                  <a:schemeClr val="bg1"/>
                </a:solidFill>
                <a:latin typeface="Helvetica Neue Light"/>
              </a:rPr>
              <a:t> o </a:t>
            </a:r>
            <a:r>
              <a:rPr lang="en-US" sz="1100" dirty="0" err="1">
                <a:solidFill>
                  <a:schemeClr val="bg1"/>
                </a:solidFill>
                <a:latin typeface="Helvetica Neue Light"/>
              </a:rPr>
              <a:t>afacere</a:t>
            </a:r>
            <a:r>
              <a:rPr lang="en-US" sz="1100" dirty="0">
                <a:solidFill>
                  <a:schemeClr val="bg1"/>
                </a:solidFill>
                <a:latin typeface="Helvetica Neue Light"/>
              </a:rPr>
              <a:t> </a:t>
            </a:r>
            <a:r>
              <a:rPr lang="en-US" sz="1100" dirty="0" err="1">
                <a:solidFill>
                  <a:schemeClr val="bg1"/>
                </a:solidFill>
                <a:latin typeface="Helvetica Neue Light"/>
              </a:rPr>
              <a:t>și</a:t>
            </a:r>
            <a:r>
              <a:rPr lang="en-US" sz="1100" dirty="0">
                <a:solidFill>
                  <a:schemeClr val="bg1"/>
                </a:solidFill>
                <a:latin typeface="Helvetica Neue Light"/>
              </a:rPr>
              <a:t> </a:t>
            </a:r>
            <a:r>
              <a:rPr lang="en-US" sz="1100" dirty="0" err="1">
                <a:solidFill>
                  <a:schemeClr val="bg1"/>
                </a:solidFill>
                <a:latin typeface="Helvetica Neue Light"/>
              </a:rPr>
              <a:t>sigur</a:t>
            </a:r>
            <a:r>
              <a:rPr lang="en-US" sz="1100" dirty="0">
                <a:solidFill>
                  <a:schemeClr val="bg1"/>
                </a:solidFill>
                <a:latin typeface="Helvetica Neue Light"/>
              </a:rPr>
              <a:t> o </a:t>
            </a:r>
            <a:r>
              <a:rPr lang="en-US" sz="1100" dirty="0" err="1">
                <a:solidFill>
                  <a:schemeClr val="bg1"/>
                </a:solidFill>
                <a:latin typeface="Helvetica Neue Light"/>
              </a:rPr>
              <a:t>voi</a:t>
            </a:r>
            <a:r>
              <a:rPr lang="en-US" sz="1100" dirty="0">
                <a:solidFill>
                  <a:schemeClr val="bg1"/>
                </a:solidFill>
                <a:latin typeface="Helvetica Neue Light"/>
              </a:rPr>
              <a:t> face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următoarele</a:t>
            </a:r>
            <a:r>
              <a:rPr lang="en-US" sz="1100" dirty="0">
                <a:solidFill>
                  <a:schemeClr val="bg1"/>
                </a:solidFill>
                <a:latin typeface="Helvetica Neue Light"/>
              </a:rPr>
              <a:t> 12 </a:t>
            </a:r>
            <a:r>
              <a:rPr lang="en-US" sz="1100" dirty="0" err="1">
                <a:solidFill>
                  <a:schemeClr val="bg1"/>
                </a:solidFill>
                <a:latin typeface="Helvetica Neue Light"/>
              </a:rPr>
              <a:t>luni</a:t>
            </a:r>
            <a:endParaRPr lang="en-US" sz="1100" dirty="0">
              <a:solidFill>
                <a:schemeClr val="bg1"/>
              </a:solidFill>
              <a:latin typeface="Helvetica Neue Light"/>
            </a:endParaRPr>
          </a:p>
        </p:txBody>
      </p:sp>
      <p:sp>
        <p:nvSpPr>
          <p:cNvPr id="103" name="Oval 102">
            <a:extLst>
              <a:ext uri="{FF2B5EF4-FFF2-40B4-BE49-F238E27FC236}">
                <a16:creationId xmlns="" xmlns:a16="http://schemas.microsoft.com/office/drawing/2014/main" id="{2C2C7527-FCE4-4C8D-A80E-0529B09558DA}"/>
              </a:ext>
            </a:extLst>
          </p:cNvPr>
          <p:cNvSpPr>
            <a:spLocks noChangeAspect="1"/>
          </p:cNvSpPr>
          <p:nvPr/>
        </p:nvSpPr>
        <p:spPr>
          <a:xfrm>
            <a:off x="8020608" y="2467549"/>
            <a:ext cx="535596" cy="541008"/>
          </a:xfrm>
          <a:prstGeom prst="ellipse">
            <a:avLst/>
          </a:prstGeom>
          <a:solidFill>
            <a:schemeClr val="accent4"/>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8</a:t>
            </a:r>
            <a:r>
              <a:rPr lang="en-US" sz="1600" dirty="0">
                <a:latin typeface="Gill Sans"/>
                <a:cs typeface="Gill Sans"/>
              </a:rPr>
              <a:t>.</a:t>
            </a:r>
            <a:r>
              <a:rPr lang="ro-RO" sz="1600" dirty="0">
                <a:latin typeface="Gill Sans"/>
                <a:cs typeface="Gill Sans"/>
              </a:rPr>
              <a:t>2</a:t>
            </a:r>
            <a:endParaRPr lang="en-US" sz="1600" dirty="0">
              <a:latin typeface="Gill Sans"/>
              <a:cs typeface="Gill Sans"/>
            </a:endParaRPr>
          </a:p>
        </p:txBody>
      </p:sp>
      <p:sp>
        <p:nvSpPr>
          <p:cNvPr id="104" name="Rounded Rectangle 131">
            <a:extLst>
              <a:ext uri="{FF2B5EF4-FFF2-40B4-BE49-F238E27FC236}">
                <a16:creationId xmlns="" xmlns:a16="http://schemas.microsoft.com/office/drawing/2014/main" id="{846B2651-F3F9-4285-956A-173B4951DA64}"/>
              </a:ext>
            </a:extLst>
          </p:cNvPr>
          <p:cNvSpPr/>
          <p:nvPr/>
        </p:nvSpPr>
        <p:spPr>
          <a:xfrm>
            <a:off x="5111262" y="3051503"/>
            <a:ext cx="3283629" cy="432000"/>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Sunt </a:t>
            </a:r>
            <a:r>
              <a:rPr lang="en-US" sz="1100" dirty="0" err="1">
                <a:solidFill>
                  <a:schemeClr val="bg1"/>
                </a:solidFill>
                <a:latin typeface="Helvetica Neue Light"/>
              </a:rPr>
              <a:t>pregătit</a:t>
            </a:r>
            <a:r>
              <a:rPr lang="en-US" sz="1100" dirty="0">
                <a:solidFill>
                  <a:schemeClr val="bg1"/>
                </a:solidFill>
                <a:latin typeface="Helvetica Neue Light"/>
              </a:rPr>
              <a:t>(ă) </a:t>
            </a:r>
            <a:r>
              <a:rPr lang="en-US" sz="1100" dirty="0" err="1">
                <a:solidFill>
                  <a:schemeClr val="bg1"/>
                </a:solidFill>
                <a:latin typeface="Helvetica Neue Light"/>
              </a:rPr>
              <a:t>să</a:t>
            </a:r>
            <a:r>
              <a:rPr lang="en-US" sz="1100" dirty="0">
                <a:solidFill>
                  <a:schemeClr val="bg1"/>
                </a:solidFill>
                <a:latin typeface="Helvetica Neue Light"/>
              </a:rPr>
              <a:t> </a:t>
            </a:r>
            <a:r>
              <a:rPr lang="en-US" sz="1100" dirty="0" err="1">
                <a:solidFill>
                  <a:schemeClr val="bg1"/>
                </a:solidFill>
                <a:latin typeface="Helvetica Neue Light"/>
              </a:rPr>
              <a:t>încep</a:t>
            </a:r>
            <a:r>
              <a:rPr lang="en-US" sz="1100" dirty="0">
                <a:solidFill>
                  <a:schemeClr val="bg1"/>
                </a:solidFill>
                <a:latin typeface="Helvetica Neue Light"/>
              </a:rPr>
              <a:t> o </a:t>
            </a:r>
            <a:r>
              <a:rPr lang="en-US" sz="1100" dirty="0" err="1">
                <a:solidFill>
                  <a:schemeClr val="bg1"/>
                </a:solidFill>
                <a:latin typeface="Helvetica Neue Light"/>
              </a:rPr>
              <a:t>afacere</a:t>
            </a:r>
            <a:r>
              <a:rPr lang="en-US" sz="1100" dirty="0">
                <a:solidFill>
                  <a:schemeClr val="bg1"/>
                </a:solidFill>
                <a:latin typeface="Helvetica Neue Light"/>
              </a:rPr>
              <a:t>  </a:t>
            </a:r>
            <a:r>
              <a:rPr lang="en-US" sz="1100" dirty="0" err="1">
                <a:solidFill>
                  <a:schemeClr val="bg1"/>
                </a:solidFill>
                <a:latin typeface="Helvetica Neue Light"/>
              </a:rPr>
              <a:t>însă</a:t>
            </a:r>
            <a:r>
              <a:rPr lang="en-US" sz="1100" dirty="0">
                <a:solidFill>
                  <a:schemeClr val="bg1"/>
                </a:solidFill>
                <a:latin typeface="Helvetica Neue Light"/>
              </a:rPr>
              <a:t>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următoarele</a:t>
            </a:r>
            <a:r>
              <a:rPr lang="en-US" sz="1100" dirty="0">
                <a:solidFill>
                  <a:schemeClr val="bg1"/>
                </a:solidFill>
                <a:latin typeface="Helvetica Neue Light"/>
              </a:rPr>
              <a:t> 12 </a:t>
            </a:r>
            <a:r>
              <a:rPr lang="en-US" sz="1100" dirty="0" err="1">
                <a:solidFill>
                  <a:schemeClr val="bg1"/>
                </a:solidFill>
                <a:latin typeface="Helvetica Neue Light"/>
              </a:rPr>
              <a:t>luni</a:t>
            </a:r>
            <a:r>
              <a:rPr lang="en-US" sz="1100" dirty="0">
                <a:solidFill>
                  <a:schemeClr val="bg1"/>
                </a:solidFill>
                <a:latin typeface="Helvetica Neue Light"/>
              </a:rPr>
              <a:t> o </a:t>
            </a:r>
            <a:r>
              <a:rPr lang="en-US" sz="1100" dirty="0" err="1">
                <a:solidFill>
                  <a:schemeClr val="bg1"/>
                </a:solidFill>
                <a:latin typeface="Helvetica Neue Light"/>
              </a:rPr>
              <a:t>să</a:t>
            </a:r>
            <a:r>
              <a:rPr lang="en-US" sz="1100" dirty="0">
                <a:solidFill>
                  <a:schemeClr val="bg1"/>
                </a:solidFill>
                <a:latin typeface="Helvetica Neue Light"/>
              </a:rPr>
              <a:t> </a:t>
            </a:r>
            <a:r>
              <a:rPr lang="en-US" sz="1100" dirty="0" err="1">
                <a:solidFill>
                  <a:schemeClr val="bg1"/>
                </a:solidFill>
                <a:latin typeface="Helvetica Neue Light"/>
              </a:rPr>
              <a:t>îmi</a:t>
            </a:r>
            <a:r>
              <a:rPr lang="en-US" sz="1100" dirty="0">
                <a:solidFill>
                  <a:schemeClr val="bg1"/>
                </a:solidFill>
                <a:latin typeface="Helvetica Neue Light"/>
              </a:rPr>
              <a:t> </a:t>
            </a:r>
            <a:r>
              <a:rPr lang="en-US" sz="1100" dirty="0" err="1">
                <a:solidFill>
                  <a:schemeClr val="bg1"/>
                </a:solidFill>
                <a:latin typeface="Helvetica Neue Light"/>
              </a:rPr>
              <a:t>adun</a:t>
            </a:r>
            <a:r>
              <a:rPr lang="en-US" sz="1100" dirty="0">
                <a:solidFill>
                  <a:schemeClr val="bg1"/>
                </a:solidFill>
                <a:latin typeface="Helvetica Neue Light"/>
              </a:rPr>
              <a:t> </a:t>
            </a:r>
            <a:r>
              <a:rPr lang="en-US" sz="1100" dirty="0" err="1">
                <a:solidFill>
                  <a:schemeClr val="bg1"/>
                </a:solidFill>
                <a:latin typeface="Helvetica Neue Light"/>
              </a:rPr>
              <a:t>ideile</a:t>
            </a:r>
            <a:r>
              <a:rPr lang="en-US" sz="1100" dirty="0">
                <a:solidFill>
                  <a:schemeClr val="bg1"/>
                </a:solidFill>
                <a:latin typeface="Helvetica Neue Light"/>
              </a:rPr>
              <a:t> </a:t>
            </a:r>
            <a:r>
              <a:rPr lang="en-US" sz="1100" dirty="0" err="1">
                <a:solidFill>
                  <a:schemeClr val="bg1"/>
                </a:solidFill>
                <a:latin typeface="Helvetica Neue Light"/>
              </a:rPr>
              <a:t>și</a:t>
            </a:r>
            <a:r>
              <a:rPr lang="en-US" sz="1100" dirty="0">
                <a:solidFill>
                  <a:schemeClr val="bg1"/>
                </a:solidFill>
                <a:latin typeface="Helvetica Neue Light"/>
              </a:rPr>
              <a:t> fac </a:t>
            </a:r>
            <a:r>
              <a:rPr lang="en-US" sz="1100" dirty="0" err="1">
                <a:solidFill>
                  <a:schemeClr val="bg1"/>
                </a:solidFill>
                <a:latin typeface="Helvetica Neue Light"/>
              </a:rPr>
              <a:t>planul</a:t>
            </a:r>
            <a:endParaRPr lang="en-US" sz="1100" dirty="0">
              <a:solidFill>
                <a:schemeClr val="bg1"/>
              </a:solidFill>
              <a:latin typeface="Helvetica Neue Light"/>
            </a:endParaRPr>
          </a:p>
        </p:txBody>
      </p:sp>
      <p:sp>
        <p:nvSpPr>
          <p:cNvPr id="105" name="Oval 104">
            <a:extLst>
              <a:ext uri="{FF2B5EF4-FFF2-40B4-BE49-F238E27FC236}">
                <a16:creationId xmlns="" xmlns:a16="http://schemas.microsoft.com/office/drawing/2014/main" id="{2D4CACB5-14DD-4E4D-A796-B5D852148792}"/>
              </a:ext>
            </a:extLst>
          </p:cNvPr>
          <p:cNvSpPr>
            <a:spLocks noChangeAspect="1"/>
          </p:cNvSpPr>
          <p:nvPr/>
        </p:nvSpPr>
        <p:spPr>
          <a:xfrm>
            <a:off x="8244452" y="2980179"/>
            <a:ext cx="535596" cy="541008"/>
          </a:xfrm>
          <a:prstGeom prst="ellipse">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latin typeface="Gill Sans"/>
                <a:cs typeface="Gill Sans"/>
              </a:rPr>
              <a:t>2</a:t>
            </a:r>
            <a:r>
              <a:rPr lang="ro-RO" sz="1600" dirty="0">
                <a:latin typeface="Gill Sans"/>
                <a:cs typeface="Gill Sans"/>
              </a:rPr>
              <a:t>5</a:t>
            </a:r>
            <a:r>
              <a:rPr lang="en-US" sz="1600" dirty="0">
                <a:latin typeface="Gill Sans"/>
                <a:cs typeface="Gill Sans"/>
              </a:rPr>
              <a:t>.</a:t>
            </a:r>
            <a:r>
              <a:rPr lang="ro-RO" sz="1600" dirty="0">
                <a:latin typeface="Gill Sans"/>
                <a:cs typeface="Gill Sans"/>
              </a:rPr>
              <a:t>1</a:t>
            </a:r>
            <a:endParaRPr lang="en-US" sz="1600" dirty="0">
              <a:latin typeface="Gill Sans"/>
              <a:cs typeface="Gill Sans"/>
            </a:endParaRPr>
          </a:p>
        </p:txBody>
      </p:sp>
      <p:sp>
        <p:nvSpPr>
          <p:cNvPr id="108" name="Rounded Rectangle 137">
            <a:extLst>
              <a:ext uri="{FF2B5EF4-FFF2-40B4-BE49-F238E27FC236}">
                <a16:creationId xmlns="" xmlns:a16="http://schemas.microsoft.com/office/drawing/2014/main" id="{CB37CB22-0902-41DC-A87B-88E70820D9C8}"/>
              </a:ext>
            </a:extLst>
          </p:cNvPr>
          <p:cNvSpPr/>
          <p:nvPr/>
        </p:nvSpPr>
        <p:spPr>
          <a:xfrm>
            <a:off x="5280204" y="4343469"/>
            <a:ext cx="3276000" cy="432000"/>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fontAlgn="t"/>
            <a:r>
              <a:rPr lang="en-US" sz="1200" dirty="0"/>
              <a:t>Nu sunt </a:t>
            </a:r>
            <a:r>
              <a:rPr lang="en-US" sz="1200" dirty="0" err="1"/>
              <a:t>interesat</a:t>
            </a:r>
            <a:r>
              <a:rPr lang="en-US" sz="1200" dirty="0"/>
              <a:t>(ă)/ </a:t>
            </a:r>
            <a:r>
              <a:rPr lang="en-US" sz="1200" dirty="0" err="1"/>
              <a:t>pregatit</a:t>
            </a:r>
            <a:r>
              <a:rPr lang="en-US" sz="1200" dirty="0"/>
              <a:t>(ă) </a:t>
            </a:r>
            <a:r>
              <a:rPr lang="en-US" sz="1200" dirty="0" err="1"/>
              <a:t>să</a:t>
            </a:r>
            <a:r>
              <a:rPr lang="en-US" sz="1200" dirty="0"/>
              <a:t> </a:t>
            </a:r>
            <a:r>
              <a:rPr lang="en-US" sz="1200" dirty="0" err="1"/>
              <a:t>încep</a:t>
            </a:r>
            <a:r>
              <a:rPr lang="en-US" sz="1200" dirty="0"/>
              <a:t> o </a:t>
            </a:r>
            <a:r>
              <a:rPr lang="en-US" sz="1200" dirty="0" err="1"/>
              <a:t>afacere</a:t>
            </a:r>
            <a:endParaRPr lang="en-US" sz="1200" dirty="0">
              <a:solidFill>
                <a:srgbClr val="000000"/>
              </a:solidFill>
              <a:latin typeface="Arial" panose="020B0604020202020204" pitchFamily="34" charset="0"/>
            </a:endParaRPr>
          </a:p>
        </p:txBody>
      </p:sp>
      <p:sp>
        <p:nvSpPr>
          <p:cNvPr id="109" name="Oval 108">
            <a:extLst>
              <a:ext uri="{FF2B5EF4-FFF2-40B4-BE49-F238E27FC236}">
                <a16:creationId xmlns="" xmlns:a16="http://schemas.microsoft.com/office/drawing/2014/main" id="{2EE6FDD7-4393-437D-9B7B-06BFF77D9720}"/>
              </a:ext>
            </a:extLst>
          </p:cNvPr>
          <p:cNvSpPr>
            <a:spLocks noChangeAspect="1"/>
          </p:cNvSpPr>
          <p:nvPr/>
        </p:nvSpPr>
        <p:spPr>
          <a:xfrm>
            <a:off x="8466376" y="4288965"/>
            <a:ext cx="535596" cy="541008"/>
          </a:xfrm>
          <a:prstGeom prst="ellipse">
            <a:avLst/>
          </a:prstGeom>
          <a:solidFill>
            <a:srgbClr val="FF6666"/>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51</a:t>
            </a:r>
            <a:r>
              <a:rPr lang="en-US" sz="1600" dirty="0">
                <a:latin typeface="Gill Sans"/>
                <a:cs typeface="Gill Sans"/>
              </a:rPr>
              <a:t>.</a:t>
            </a:r>
            <a:r>
              <a:rPr lang="ro-RO" sz="1600" dirty="0">
                <a:latin typeface="Gill Sans"/>
                <a:cs typeface="Gill Sans"/>
              </a:rPr>
              <a:t>4</a:t>
            </a:r>
            <a:endParaRPr lang="en-US" sz="1600" dirty="0">
              <a:latin typeface="Gill Sans"/>
              <a:cs typeface="Gill Sans"/>
            </a:endParaRPr>
          </a:p>
        </p:txBody>
      </p:sp>
      <p:sp>
        <p:nvSpPr>
          <p:cNvPr id="112" name="Freeform 140">
            <a:extLst>
              <a:ext uri="{FF2B5EF4-FFF2-40B4-BE49-F238E27FC236}">
                <a16:creationId xmlns="" xmlns:a16="http://schemas.microsoft.com/office/drawing/2014/main" id="{6B033EC9-2A98-471F-AE80-5311F05FD98F}"/>
              </a:ext>
            </a:extLst>
          </p:cNvPr>
          <p:cNvSpPr/>
          <p:nvPr/>
        </p:nvSpPr>
        <p:spPr>
          <a:xfrm>
            <a:off x="3404311" y="3249516"/>
            <a:ext cx="1706950" cy="32400"/>
          </a:xfrm>
          <a:custGeom>
            <a:avLst/>
            <a:gdLst>
              <a:gd name="connsiteX0" fmla="*/ 0 w 2633990"/>
              <a:gd name="connsiteY0" fmla="*/ 0 h 105825"/>
              <a:gd name="connsiteX1" fmla="*/ 117589 w 2633990"/>
              <a:gd name="connsiteY1" fmla="*/ 105825 h 105825"/>
              <a:gd name="connsiteX2" fmla="*/ 2633990 w 2633990"/>
              <a:gd name="connsiteY2" fmla="*/ 105825 h 105825"/>
              <a:gd name="connsiteX0" fmla="*/ 0 w 1199407"/>
              <a:gd name="connsiteY0" fmla="*/ 0 h 105825"/>
              <a:gd name="connsiteX1" fmla="*/ 117589 w 1199407"/>
              <a:gd name="connsiteY1" fmla="*/ 105825 h 105825"/>
              <a:gd name="connsiteX2" fmla="*/ 1199407 w 1199407"/>
              <a:gd name="connsiteY2" fmla="*/ 105825 h 105825"/>
              <a:gd name="connsiteX0" fmla="*/ 0 w 1293478"/>
              <a:gd name="connsiteY0" fmla="*/ 0 h 105825"/>
              <a:gd name="connsiteX1" fmla="*/ 117589 w 1293478"/>
              <a:gd name="connsiteY1" fmla="*/ 105825 h 105825"/>
              <a:gd name="connsiteX2" fmla="*/ 1293478 w 1293478"/>
              <a:gd name="connsiteY2" fmla="*/ 105825 h 105825"/>
              <a:gd name="connsiteX0" fmla="*/ 0 w 881917"/>
              <a:gd name="connsiteY0" fmla="*/ 0 h 105825"/>
              <a:gd name="connsiteX1" fmla="*/ 117589 w 881917"/>
              <a:gd name="connsiteY1" fmla="*/ 105825 h 105825"/>
              <a:gd name="connsiteX2" fmla="*/ 881917 w 881917"/>
              <a:gd name="connsiteY2" fmla="*/ 105825 h 105825"/>
              <a:gd name="connsiteX0" fmla="*/ 0 w 846992"/>
              <a:gd name="connsiteY0" fmla="*/ 0 h 35975"/>
              <a:gd name="connsiteX1" fmla="*/ 82664 w 846992"/>
              <a:gd name="connsiteY1" fmla="*/ 35975 h 35975"/>
              <a:gd name="connsiteX2" fmla="*/ 846992 w 846992"/>
              <a:gd name="connsiteY2" fmla="*/ 35975 h 35975"/>
              <a:gd name="connsiteX0" fmla="*/ 0 w 1561068"/>
              <a:gd name="connsiteY0" fmla="*/ 0 h 41076"/>
              <a:gd name="connsiteX1" fmla="*/ 82664 w 1561068"/>
              <a:gd name="connsiteY1" fmla="*/ 35975 h 41076"/>
              <a:gd name="connsiteX2" fmla="*/ 1561068 w 1561068"/>
              <a:gd name="connsiteY2" fmla="*/ 41076 h 41076"/>
              <a:gd name="connsiteX0" fmla="*/ 0 w 1561068"/>
              <a:gd name="connsiteY0" fmla="*/ 0 h 35975"/>
              <a:gd name="connsiteX1" fmla="*/ 82664 w 1561068"/>
              <a:gd name="connsiteY1" fmla="*/ 35975 h 35975"/>
              <a:gd name="connsiteX2" fmla="*/ 1561068 w 1561068"/>
              <a:gd name="connsiteY2" fmla="*/ 15574 h 35975"/>
              <a:gd name="connsiteX0" fmla="*/ 0 w 1561068"/>
              <a:gd name="connsiteY0" fmla="*/ 0 h 41076"/>
              <a:gd name="connsiteX1" fmla="*/ 82664 w 1561068"/>
              <a:gd name="connsiteY1" fmla="*/ 35975 h 41076"/>
              <a:gd name="connsiteX2" fmla="*/ 1561068 w 1561068"/>
              <a:gd name="connsiteY2" fmla="*/ 41076 h 41076"/>
              <a:gd name="connsiteX0" fmla="*/ 0 w 1555967"/>
              <a:gd name="connsiteY0" fmla="*/ 0 h 35975"/>
              <a:gd name="connsiteX1" fmla="*/ 82664 w 1555967"/>
              <a:gd name="connsiteY1" fmla="*/ 35975 h 35975"/>
              <a:gd name="connsiteX2" fmla="*/ 1555967 w 1555967"/>
              <a:gd name="connsiteY2" fmla="*/ 20674 h 35975"/>
              <a:gd name="connsiteX0" fmla="*/ 0 w 1555967"/>
              <a:gd name="connsiteY0" fmla="*/ 0 h 35975"/>
              <a:gd name="connsiteX1" fmla="*/ 82664 w 1555967"/>
              <a:gd name="connsiteY1" fmla="*/ 35975 h 35975"/>
              <a:gd name="connsiteX2" fmla="*/ 1555967 w 1555967"/>
              <a:gd name="connsiteY2" fmla="*/ 35975 h 35975"/>
            </a:gdLst>
            <a:ahLst/>
            <a:cxnLst>
              <a:cxn ang="0">
                <a:pos x="connsiteX0" y="connsiteY0"/>
              </a:cxn>
              <a:cxn ang="0">
                <a:pos x="connsiteX1" y="connsiteY1"/>
              </a:cxn>
              <a:cxn ang="0">
                <a:pos x="connsiteX2" y="connsiteY2"/>
              </a:cxn>
            </a:cxnLst>
            <a:rect l="l" t="t" r="r" b="b"/>
            <a:pathLst>
              <a:path w="1555967" h="35975">
                <a:moveTo>
                  <a:pt x="0" y="0"/>
                </a:moveTo>
                <a:lnTo>
                  <a:pt x="82664" y="35975"/>
                </a:lnTo>
                <a:lnTo>
                  <a:pt x="1555967" y="35975"/>
                </a:lnTo>
              </a:path>
            </a:pathLst>
          </a:custGeom>
          <a:solidFill>
            <a:srgbClr val="FFFFFF"/>
          </a:solidFill>
          <a:ln w="6350" cmpd="sng">
            <a:solidFill>
              <a:schemeClr val="accent3"/>
            </a:solidFill>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Freeform 142">
            <a:extLst>
              <a:ext uri="{FF2B5EF4-FFF2-40B4-BE49-F238E27FC236}">
                <a16:creationId xmlns="" xmlns:a16="http://schemas.microsoft.com/office/drawing/2014/main" id="{6E8EA012-E207-4A53-A121-CF118C93BD17}"/>
              </a:ext>
            </a:extLst>
          </p:cNvPr>
          <p:cNvSpPr/>
          <p:nvPr/>
        </p:nvSpPr>
        <p:spPr>
          <a:xfrm>
            <a:off x="3426704" y="4541482"/>
            <a:ext cx="1706950" cy="32400"/>
          </a:xfrm>
          <a:custGeom>
            <a:avLst/>
            <a:gdLst>
              <a:gd name="connsiteX0" fmla="*/ 0 w 2633990"/>
              <a:gd name="connsiteY0" fmla="*/ 0 h 105825"/>
              <a:gd name="connsiteX1" fmla="*/ 117589 w 2633990"/>
              <a:gd name="connsiteY1" fmla="*/ 105825 h 105825"/>
              <a:gd name="connsiteX2" fmla="*/ 2633990 w 2633990"/>
              <a:gd name="connsiteY2" fmla="*/ 105825 h 105825"/>
              <a:gd name="connsiteX0" fmla="*/ 0 w 1199407"/>
              <a:gd name="connsiteY0" fmla="*/ 0 h 105825"/>
              <a:gd name="connsiteX1" fmla="*/ 117589 w 1199407"/>
              <a:gd name="connsiteY1" fmla="*/ 105825 h 105825"/>
              <a:gd name="connsiteX2" fmla="*/ 1199407 w 1199407"/>
              <a:gd name="connsiteY2" fmla="*/ 105825 h 105825"/>
              <a:gd name="connsiteX0" fmla="*/ 0 w 1293478"/>
              <a:gd name="connsiteY0" fmla="*/ 0 h 105825"/>
              <a:gd name="connsiteX1" fmla="*/ 117589 w 1293478"/>
              <a:gd name="connsiteY1" fmla="*/ 105825 h 105825"/>
              <a:gd name="connsiteX2" fmla="*/ 1293478 w 1293478"/>
              <a:gd name="connsiteY2" fmla="*/ 105825 h 105825"/>
              <a:gd name="connsiteX0" fmla="*/ 0 w 881917"/>
              <a:gd name="connsiteY0" fmla="*/ 0 h 105825"/>
              <a:gd name="connsiteX1" fmla="*/ 117589 w 881917"/>
              <a:gd name="connsiteY1" fmla="*/ 105825 h 105825"/>
              <a:gd name="connsiteX2" fmla="*/ 881917 w 881917"/>
              <a:gd name="connsiteY2" fmla="*/ 105825 h 105825"/>
              <a:gd name="connsiteX0" fmla="*/ 0 w 846992"/>
              <a:gd name="connsiteY0" fmla="*/ 0 h 35975"/>
              <a:gd name="connsiteX1" fmla="*/ 82664 w 846992"/>
              <a:gd name="connsiteY1" fmla="*/ 35975 h 35975"/>
              <a:gd name="connsiteX2" fmla="*/ 846992 w 846992"/>
              <a:gd name="connsiteY2" fmla="*/ 35975 h 35975"/>
              <a:gd name="connsiteX0" fmla="*/ 0 w 2047142"/>
              <a:gd name="connsiteY0" fmla="*/ 0 h 35975"/>
              <a:gd name="connsiteX1" fmla="*/ 82664 w 2047142"/>
              <a:gd name="connsiteY1" fmla="*/ 35975 h 35975"/>
              <a:gd name="connsiteX2" fmla="*/ 2047142 w 2047142"/>
              <a:gd name="connsiteY2" fmla="*/ 29625 h 35975"/>
            </a:gdLst>
            <a:ahLst/>
            <a:cxnLst>
              <a:cxn ang="0">
                <a:pos x="connsiteX0" y="connsiteY0"/>
              </a:cxn>
              <a:cxn ang="0">
                <a:pos x="connsiteX1" y="connsiteY1"/>
              </a:cxn>
              <a:cxn ang="0">
                <a:pos x="connsiteX2" y="connsiteY2"/>
              </a:cxn>
            </a:cxnLst>
            <a:rect l="l" t="t" r="r" b="b"/>
            <a:pathLst>
              <a:path w="2047142" h="35975">
                <a:moveTo>
                  <a:pt x="0" y="0"/>
                </a:moveTo>
                <a:lnTo>
                  <a:pt x="82664" y="35975"/>
                </a:lnTo>
                <a:lnTo>
                  <a:pt x="2047142" y="29625"/>
                </a:lnTo>
              </a:path>
            </a:pathLst>
          </a:custGeom>
          <a:noFill/>
          <a:ln w="6350" cmpd="sng">
            <a:solidFill>
              <a:schemeClr val="accent1"/>
            </a:solidFill>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75" name="Group 174">
            <a:extLst>
              <a:ext uri="{FF2B5EF4-FFF2-40B4-BE49-F238E27FC236}">
                <a16:creationId xmlns="" xmlns:a16="http://schemas.microsoft.com/office/drawing/2014/main" id="{5F02DF09-A34F-4DA6-83C1-945C463EF489}"/>
              </a:ext>
            </a:extLst>
          </p:cNvPr>
          <p:cNvGrpSpPr/>
          <p:nvPr/>
        </p:nvGrpSpPr>
        <p:grpSpPr>
          <a:xfrm>
            <a:off x="1204918" y="1581333"/>
            <a:ext cx="3578097" cy="3737171"/>
            <a:chOff x="1204918" y="1367850"/>
            <a:chExt cx="3767352" cy="4091325"/>
          </a:xfrm>
        </p:grpSpPr>
        <p:pic>
          <p:nvPicPr>
            <p:cNvPr id="7" name="Picture 6">
              <a:extLst>
                <a:ext uri="{FF2B5EF4-FFF2-40B4-BE49-F238E27FC236}">
                  <a16:creationId xmlns="" xmlns:a16="http://schemas.microsoft.com/office/drawing/2014/main" id="{3D266506-DEA6-4A8A-AF57-592A6C0286CC}"/>
                </a:ext>
              </a:extLst>
            </p:cNvPr>
            <p:cNvPicPr>
              <a:picLocks noChangeAspect="1"/>
            </p:cNvPicPr>
            <p:nvPr/>
          </p:nvPicPr>
          <p:blipFill>
            <a:blip r:embed="rId2">
              <a:duotone>
                <a:schemeClr val="accent6">
                  <a:shade val="45000"/>
                  <a:satMod val="135000"/>
                </a:schemeClr>
                <a:prstClr val="white"/>
              </a:duotone>
            </a:blip>
            <a:stretch>
              <a:fillRect/>
            </a:stretch>
          </p:blipFill>
          <p:spPr>
            <a:xfrm>
              <a:off x="1204918" y="1370252"/>
              <a:ext cx="259199" cy="287999"/>
            </a:xfrm>
            <a:prstGeom prst="rect">
              <a:avLst/>
            </a:prstGeom>
          </p:spPr>
        </p:pic>
        <p:pic>
          <p:nvPicPr>
            <p:cNvPr id="8" name="Picture 7">
              <a:extLst>
                <a:ext uri="{FF2B5EF4-FFF2-40B4-BE49-F238E27FC236}">
                  <a16:creationId xmlns="" xmlns:a16="http://schemas.microsoft.com/office/drawing/2014/main" id="{9BDBBE8A-9BD2-4DBA-9C0D-DCC0B3C81162}"/>
                </a:ext>
              </a:extLst>
            </p:cNvPr>
            <p:cNvPicPr>
              <a:picLocks noChangeAspect="1"/>
            </p:cNvPicPr>
            <p:nvPr/>
          </p:nvPicPr>
          <p:blipFill>
            <a:blip r:embed="rId3">
              <a:duotone>
                <a:schemeClr val="accent4">
                  <a:shade val="45000"/>
                  <a:satMod val="135000"/>
                </a:schemeClr>
                <a:prstClr val="white"/>
              </a:duotone>
            </a:blip>
            <a:stretch>
              <a:fillRect/>
            </a:stretch>
          </p:blipFill>
          <p:spPr>
            <a:xfrm>
              <a:off x="1249855" y="2320984"/>
              <a:ext cx="169325" cy="288311"/>
            </a:xfrm>
            <a:prstGeom prst="rect">
              <a:avLst/>
            </a:prstGeom>
          </p:spPr>
        </p:pic>
        <p:pic>
          <p:nvPicPr>
            <p:cNvPr id="9" name="Picture 8">
              <a:extLst>
                <a:ext uri="{FF2B5EF4-FFF2-40B4-BE49-F238E27FC236}">
                  <a16:creationId xmlns="" xmlns:a16="http://schemas.microsoft.com/office/drawing/2014/main" id="{04462237-E6AB-4F10-8947-D82475E27444}"/>
                </a:ext>
              </a:extLst>
            </p:cNvPr>
            <p:cNvPicPr>
              <a:picLocks noChangeAspect="1"/>
            </p:cNvPicPr>
            <p:nvPr/>
          </p:nvPicPr>
          <p:blipFill>
            <a:blip r:embed="rId2">
              <a:duotone>
                <a:schemeClr val="accent6">
                  <a:shade val="45000"/>
                  <a:satMod val="135000"/>
                </a:schemeClr>
                <a:prstClr val="white"/>
              </a:duotone>
            </a:blip>
            <a:stretch>
              <a:fillRect/>
            </a:stretch>
          </p:blipFill>
          <p:spPr>
            <a:xfrm>
              <a:off x="1204918" y="1845768"/>
              <a:ext cx="259199" cy="287999"/>
            </a:xfrm>
            <a:prstGeom prst="rect">
              <a:avLst/>
            </a:prstGeom>
          </p:spPr>
        </p:pic>
        <p:pic>
          <p:nvPicPr>
            <p:cNvPr id="10" name="Picture 9">
              <a:extLst>
                <a:ext uri="{FF2B5EF4-FFF2-40B4-BE49-F238E27FC236}">
                  <a16:creationId xmlns="" xmlns:a16="http://schemas.microsoft.com/office/drawing/2014/main" id="{9E211828-899D-4739-BDFF-8FABD721CBD4}"/>
                </a:ext>
              </a:extLst>
            </p:cNvPr>
            <p:cNvPicPr>
              <a:picLocks noChangeAspect="1"/>
            </p:cNvPicPr>
            <p:nvPr/>
          </p:nvPicPr>
          <p:blipFill>
            <a:blip r:embed="rId3">
              <a:duotone>
                <a:schemeClr val="accent3">
                  <a:shade val="45000"/>
                  <a:satMod val="135000"/>
                </a:schemeClr>
                <a:prstClr val="white"/>
              </a:duotone>
            </a:blip>
            <a:stretch>
              <a:fillRect/>
            </a:stretch>
          </p:blipFill>
          <p:spPr>
            <a:xfrm>
              <a:off x="1249855" y="2796212"/>
              <a:ext cx="169325" cy="288311"/>
            </a:xfrm>
            <a:prstGeom prst="rect">
              <a:avLst/>
            </a:prstGeom>
          </p:spPr>
        </p:pic>
        <p:pic>
          <p:nvPicPr>
            <p:cNvPr id="11" name="Picture 10">
              <a:extLst>
                <a:ext uri="{FF2B5EF4-FFF2-40B4-BE49-F238E27FC236}">
                  <a16:creationId xmlns="" xmlns:a16="http://schemas.microsoft.com/office/drawing/2014/main" id="{3106392E-635F-4B0A-A614-ED9BFBF9A0F6}"/>
                </a:ext>
              </a:extLst>
            </p:cNvPr>
            <p:cNvPicPr>
              <a:picLocks noChangeAspect="1"/>
            </p:cNvPicPr>
            <p:nvPr/>
          </p:nvPicPr>
          <p:blipFill>
            <a:blip r:embed="rId3">
              <a:duotone>
                <a:schemeClr val="accent3">
                  <a:shade val="45000"/>
                  <a:satMod val="135000"/>
                </a:schemeClr>
                <a:prstClr val="white"/>
              </a:duotone>
            </a:blip>
            <a:stretch>
              <a:fillRect/>
            </a:stretch>
          </p:blipFill>
          <p:spPr>
            <a:xfrm>
              <a:off x="1249855" y="3271140"/>
              <a:ext cx="169325" cy="288311"/>
            </a:xfrm>
            <a:prstGeom prst="rect">
              <a:avLst/>
            </a:prstGeom>
          </p:spPr>
        </p:pic>
        <p:pic>
          <p:nvPicPr>
            <p:cNvPr id="14" name="Picture 13">
              <a:extLst>
                <a:ext uri="{FF2B5EF4-FFF2-40B4-BE49-F238E27FC236}">
                  <a16:creationId xmlns="" xmlns:a16="http://schemas.microsoft.com/office/drawing/2014/main" id="{84CA1DBE-9CA6-44DF-B8AB-B3A581AC0EDD}"/>
                </a:ext>
              </a:extLst>
            </p:cNvPr>
            <p:cNvPicPr>
              <a:picLocks noChangeAspect="1"/>
            </p:cNvPicPr>
            <p:nvPr/>
          </p:nvPicPr>
          <p:blipFill>
            <a:blip r:embed="rId4">
              <a:duotone>
                <a:schemeClr val="accent1">
                  <a:shade val="45000"/>
                  <a:satMod val="135000"/>
                </a:schemeClr>
                <a:prstClr val="white"/>
              </a:duotone>
            </a:blip>
            <a:stretch>
              <a:fillRect/>
            </a:stretch>
          </p:blipFill>
          <p:spPr>
            <a:xfrm>
              <a:off x="1221819" y="5169378"/>
              <a:ext cx="225397" cy="289797"/>
            </a:xfrm>
            <a:prstGeom prst="rect">
              <a:avLst/>
            </a:prstGeom>
          </p:spPr>
        </p:pic>
        <p:pic>
          <p:nvPicPr>
            <p:cNvPr id="16" name="Picture 15">
              <a:extLst>
                <a:ext uri="{FF2B5EF4-FFF2-40B4-BE49-F238E27FC236}">
                  <a16:creationId xmlns="" xmlns:a16="http://schemas.microsoft.com/office/drawing/2014/main" id="{D50BD82B-EC78-4357-B165-FC9D249CBC44}"/>
                </a:ext>
              </a:extLst>
            </p:cNvPr>
            <p:cNvPicPr>
              <a:picLocks noChangeAspect="1"/>
            </p:cNvPicPr>
            <p:nvPr/>
          </p:nvPicPr>
          <p:blipFill>
            <a:blip r:embed="rId2">
              <a:duotone>
                <a:schemeClr val="accent6">
                  <a:shade val="45000"/>
                  <a:satMod val="135000"/>
                </a:schemeClr>
                <a:prstClr val="white"/>
              </a:duotone>
            </a:blip>
            <a:stretch>
              <a:fillRect/>
            </a:stretch>
          </p:blipFill>
          <p:spPr>
            <a:xfrm>
              <a:off x="1431526" y="1370252"/>
              <a:ext cx="259199" cy="287999"/>
            </a:xfrm>
            <a:prstGeom prst="rect">
              <a:avLst/>
            </a:prstGeom>
          </p:spPr>
        </p:pic>
        <p:pic>
          <p:nvPicPr>
            <p:cNvPr id="17" name="Picture 16">
              <a:extLst>
                <a:ext uri="{FF2B5EF4-FFF2-40B4-BE49-F238E27FC236}">
                  <a16:creationId xmlns="" xmlns:a16="http://schemas.microsoft.com/office/drawing/2014/main" id="{8123D9A4-52CA-4E51-9578-0A8F524FEB11}"/>
                </a:ext>
              </a:extLst>
            </p:cNvPr>
            <p:cNvPicPr>
              <a:picLocks noChangeAspect="1"/>
            </p:cNvPicPr>
            <p:nvPr/>
          </p:nvPicPr>
          <p:blipFill>
            <a:blip r:embed="rId3">
              <a:duotone>
                <a:schemeClr val="accent4">
                  <a:shade val="45000"/>
                  <a:satMod val="135000"/>
                </a:schemeClr>
                <a:prstClr val="white"/>
              </a:duotone>
            </a:blip>
            <a:stretch>
              <a:fillRect/>
            </a:stretch>
          </p:blipFill>
          <p:spPr>
            <a:xfrm>
              <a:off x="1476463" y="2321062"/>
              <a:ext cx="169325" cy="288311"/>
            </a:xfrm>
            <a:prstGeom prst="rect">
              <a:avLst/>
            </a:prstGeom>
          </p:spPr>
        </p:pic>
        <p:pic>
          <p:nvPicPr>
            <p:cNvPr id="18" name="Picture 17">
              <a:extLst>
                <a:ext uri="{FF2B5EF4-FFF2-40B4-BE49-F238E27FC236}">
                  <a16:creationId xmlns="" xmlns:a16="http://schemas.microsoft.com/office/drawing/2014/main" id="{A8FC3029-53F1-42CE-B1FC-C6C28AE75848}"/>
                </a:ext>
              </a:extLst>
            </p:cNvPr>
            <p:cNvPicPr>
              <a:picLocks noChangeAspect="1"/>
            </p:cNvPicPr>
            <p:nvPr/>
          </p:nvPicPr>
          <p:blipFill>
            <a:blip r:embed="rId2">
              <a:duotone>
                <a:schemeClr val="accent6">
                  <a:shade val="45000"/>
                  <a:satMod val="135000"/>
                </a:schemeClr>
                <a:prstClr val="white"/>
              </a:duotone>
            </a:blip>
            <a:stretch>
              <a:fillRect/>
            </a:stretch>
          </p:blipFill>
          <p:spPr>
            <a:xfrm>
              <a:off x="1431526" y="1845807"/>
              <a:ext cx="259199" cy="287999"/>
            </a:xfrm>
            <a:prstGeom prst="rect">
              <a:avLst/>
            </a:prstGeom>
          </p:spPr>
        </p:pic>
        <p:pic>
          <p:nvPicPr>
            <p:cNvPr id="19" name="Picture 18">
              <a:extLst>
                <a:ext uri="{FF2B5EF4-FFF2-40B4-BE49-F238E27FC236}">
                  <a16:creationId xmlns="" xmlns:a16="http://schemas.microsoft.com/office/drawing/2014/main" id="{4BEE075C-BDAD-44FD-A3EA-83616318E4C9}"/>
                </a:ext>
              </a:extLst>
            </p:cNvPr>
            <p:cNvPicPr>
              <a:picLocks noChangeAspect="1"/>
            </p:cNvPicPr>
            <p:nvPr/>
          </p:nvPicPr>
          <p:blipFill>
            <a:blip r:embed="rId3">
              <a:duotone>
                <a:schemeClr val="accent3">
                  <a:shade val="45000"/>
                  <a:satMod val="135000"/>
                </a:schemeClr>
                <a:prstClr val="white"/>
              </a:duotone>
            </a:blip>
            <a:stretch>
              <a:fillRect/>
            </a:stretch>
          </p:blipFill>
          <p:spPr>
            <a:xfrm>
              <a:off x="1476463" y="2796329"/>
              <a:ext cx="169325" cy="288311"/>
            </a:xfrm>
            <a:prstGeom prst="rect">
              <a:avLst/>
            </a:prstGeom>
          </p:spPr>
        </p:pic>
        <p:pic>
          <p:nvPicPr>
            <p:cNvPr id="23" name="Picture 22">
              <a:extLst>
                <a:ext uri="{FF2B5EF4-FFF2-40B4-BE49-F238E27FC236}">
                  <a16:creationId xmlns="" xmlns:a16="http://schemas.microsoft.com/office/drawing/2014/main" id="{F87422B8-4D3C-4205-9D94-1E99963B791E}"/>
                </a:ext>
              </a:extLst>
            </p:cNvPr>
            <p:cNvPicPr>
              <a:picLocks noChangeAspect="1"/>
            </p:cNvPicPr>
            <p:nvPr/>
          </p:nvPicPr>
          <p:blipFill>
            <a:blip r:embed="rId4">
              <a:duotone>
                <a:schemeClr val="accent1">
                  <a:shade val="45000"/>
                  <a:satMod val="135000"/>
                </a:schemeClr>
                <a:prstClr val="white"/>
              </a:duotone>
            </a:blip>
            <a:stretch>
              <a:fillRect/>
            </a:stretch>
          </p:blipFill>
          <p:spPr>
            <a:xfrm>
              <a:off x="1448427" y="5169378"/>
              <a:ext cx="225397" cy="289797"/>
            </a:xfrm>
            <a:prstGeom prst="rect">
              <a:avLst/>
            </a:prstGeom>
          </p:spPr>
        </p:pic>
        <p:pic>
          <p:nvPicPr>
            <p:cNvPr id="25" name="Picture 24">
              <a:extLst>
                <a:ext uri="{FF2B5EF4-FFF2-40B4-BE49-F238E27FC236}">
                  <a16:creationId xmlns="" xmlns:a16="http://schemas.microsoft.com/office/drawing/2014/main" id="{E04DA5E9-A982-4CF6-BD46-880F5BDA5F81}"/>
                </a:ext>
              </a:extLst>
            </p:cNvPr>
            <p:cNvPicPr>
              <a:picLocks noChangeAspect="1"/>
            </p:cNvPicPr>
            <p:nvPr/>
          </p:nvPicPr>
          <p:blipFill>
            <a:blip r:embed="rId2">
              <a:duotone>
                <a:schemeClr val="accent6">
                  <a:shade val="45000"/>
                  <a:satMod val="135000"/>
                </a:schemeClr>
                <a:prstClr val="white"/>
              </a:duotone>
            </a:blip>
            <a:stretch>
              <a:fillRect/>
            </a:stretch>
          </p:blipFill>
          <p:spPr>
            <a:xfrm>
              <a:off x="1658134" y="1367850"/>
              <a:ext cx="259199" cy="287999"/>
            </a:xfrm>
            <a:prstGeom prst="rect">
              <a:avLst/>
            </a:prstGeom>
          </p:spPr>
        </p:pic>
        <p:pic>
          <p:nvPicPr>
            <p:cNvPr id="26" name="Picture 25">
              <a:extLst>
                <a:ext uri="{FF2B5EF4-FFF2-40B4-BE49-F238E27FC236}">
                  <a16:creationId xmlns="" xmlns:a16="http://schemas.microsoft.com/office/drawing/2014/main" id="{9A15FE64-DD63-40B6-9FE4-E7CF26348801}"/>
                </a:ext>
              </a:extLst>
            </p:cNvPr>
            <p:cNvPicPr>
              <a:picLocks noChangeAspect="1"/>
            </p:cNvPicPr>
            <p:nvPr/>
          </p:nvPicPr>
          <p:blipFill>
            <a:blip r:embed="rId3">
              <a:duotone>
                <a:schemeClr val="accent4">
                  <a:shade val="45000"/>
                  <a:satMod val="135000"/>
                </a:schemeClr>
                <a:prstClr val="white"/>
              </a:duotone>
            </a:blip>
            <a:stretch>
              <a:fillRect/>
            </a:stretch>
          </p:blipFill>
          <p:spPr>
            <a:xfrm>
              <a:off x="1703071" y="2319494"/>
              <a:ext cx="169325" cy="288311"/>
            </a:xfrm>
            <a:prstGeom prst="rect">
              <a:avLst/>
            </a:prstGeom>
          </p:spPr>
        </p:pic>
        <p:pic>
          <p:nvPicPr>
            <p:cNvPr id="28" name="Picture 27">
              <a:extLst>
                <a:ext uri="{FF2B5EF4-FFF2-40B4-BE49-F238E27FC236}">
                  <a16:creationId xmlns="" xmlns:a16="http://schemas.microsoft.com/office/drawing/2014/main" id="{AA083E9B-09D2-41D6-9F4E-0121DE80CFD4}"/>
                </a:ext>
              </a:extLst>
            </p:cNvPr>
            <p:cNvPicPr>
              <a:picLocks noChangeAspect="1"/>
            </p:cNvPicPr>
            <p:nvPr/>
          </p:nvPicPr>
          <p:blipFill>
            <a:blip r:embed="rId3">
              <a:duotone>
                <a:schemeClr val="accent3">
                  <a:shade val="45000"/>
                  <a:satMod val="135000"/>
                </a:schemeClr>
                <a:prstClr val="white"/>
              </a:duotone>
            </a:blip>
            <a:stretch>
              <a:fillRect/>
            </a:stretch>
          </p:blipFill>
          <p:spPr>
            <a:xfrm>
              <a:off x="1703071" y="2795022"/>
              <a:ext cx="169325" cy="288311"/>
            </a:xfrm>
            <a:prstGeom prst="rect">
              <a:avLst/>
            </a:prstGeom>
          </p:spPr>
        </p:pic>
        <p:pic>
          <p:nvPicPr>
            <p:cNvPr id="32" name="Picture 31">
              <a:extLst>
                <a:ext uri="{FF2B5EF4-FFF2-40B4-BE49-F238E27FC236}">
                  <a16:creationId xmlns="" xmlns:a16="http://schemas.microsoft.com/office/drawing/2014/main" id="{E9020005-E5B2-4EAA-A723-90FA0DFA764F}"/>
                </a:ext>
              </a:extLst>
            </p:cNvPr>
            <p:cNvPicPr>
              <a:picLocks noChangeAspect="1"/>
            </p:cNvPicPr>
            <p:nvPr/>
          </p:nvPicPr>
          <p:blipFill>
            <a:blip r:embed="rId4">
              <a:duotone>
                <a:schemeClr val="accent1">
                  <a:shade val="45000"/>
                  <a:satMod val="135000"/>
                </a:schemeClr>
                <a:prstClr val="white"/>
              </a:duotone>
            </a:blip>
            <a:stretch>
              <a:fillRect/>
            </a:stretch>
          </p:blipFill>
          <p:spPr>
            <a:xfrm>
              <a:off x="1675035" y="5169378"/>
              <a:ext cx="225397" cy="289797"/>
            </a:xfrm>
            <a:prstGeom prst="rect">
              <a:avLst/>
            </a:prstGeom>
          </p:spPr>
        </p:pic>
        <p:pic>
          <p:nvPicPr>
            <p:cNvPr id="34" name="Picture 33">
              <a:extLst>
                <a:ext uri="{FF2B5EF4-FFF2-40B4-BE49-F238E27FC236}">
                  <a16:creationId xmlns="" xmlns:a16="http://schemas.microsoft.com/office/drawing/2014/main" id="{BA0471B3-48F5-4129-9AA0-79AF11FD8BD6}"/>
                </a:ext>
              </a:extLst>
            </p:cNvPr>
            <p:cNvPicPr>
              <a:picLocks noChangeAspect="1"/>
            </p:cNvPicPr>
            <p:nvPr/>
          </p:nvPicPr>
          <p:blipFill>
            <a:blip r:embed="rId2">
              <a:duotone>
                <a:schemeClr val="accent6">
                  <a:shade val="45000"/>
                  <a:satMod val="135000"/>
                </a:schemeClr>
                <a:prstClr val="white"/>
              </a:duotone>
            </a:blip>
            <a:stretch>
              <a:fillRect/>
            </a:stretch>
          </p:blipFill>
          <p:spPr>
            <a:xfrm>
              <a:off x="1884742" y="1370252"/>
              <a:ext cx="259199" cy="287999"/>
            </a:xfrm>
            <a:prstGeom prst="rect">
              <a:avLst/>
            </a:prstGeom>
          </p:spPr>
        </p:pic>
        <p:pic>
          <p:nvPicPr>
            <p:cNvPr id="37" name="Picture 36">
              <a:extLst>
                <a:ext uri="{FF2B5EF4-FFF2-40B4-BE49-F238E27FC236}">
                  <a16:creationId xmlns="" xmlns:a16="http://schemas.microsoft.com/office/drawing/2014/main" id="{DB9989E9-E1A3-4B0C-98FB-B7062010A743}"/>
                </a:ext>
              </a:extLst>
            </p:cNvPr>
            <p:cNvPicPr>
              <a:picLocks noChangeAspect="1"/>
            </p:cNvPicPr>
            <p:nvPr/>
          </p:nvPicPr>
          <p:blipFill>
            <a:blip r:embed="rId3">
              <a:duotone>
                <a:schemeClr val="accent3">
                  <a:shade val="45000"/>
                  <a:satMod val="135000"/>
                </a:schemeClr>
                <a:prstClr val="white"/>
              </a:duotone>
            </a:blip>
            <a:stretch>
              <a:fillRect/>
            </a:stretch>
          </p:blipFill>
          <p:spPr>
            <a:xfrm>
              <a:off x="1929679" y="2796524"/>
              <a:ext cx="169325" cy="288311"/>
            </a:xfrm>
            <a:prstGeom prst="rect">
              <a:avLst/>
            </a:prstGeom>
          </p:spPr>
        </p:pic>
        <p:pic>
          <p:nvPicPr>
            <p:cNvPr id="41" name="Picture 40">
              <a:extLst>
                <a:ext uri="{FF2B5EF4-FFF2-40B4-BE49-F238E27FC236}">
                  <a16:creationId xmlns="" xmlns:a16="http://schemas.microsoft.com/office/drawing/2014/main" id="{3424E2DB-5EE8-4152-8DEE-6DDF03DFB16C}"/>
                </a:ext>
              </a:extLst>
            </p:cNvPr>
            <p:cNvPicPr>
              <a:picLocks noChangeAspect="1"/>
            </p:cNvPicPr>
            <p:nvPr/>
          </p:nvPicPr>
          <p:blipFill>
            <a:blip r:embed="rId4">
              <a:duotone>
                <a:schemeClr val="accent1">
                  <a:shade val="45000"/>
                  <a:satMod val="135000"/>
                </a:schemeClr>
                <a:prstClr val="white"/>
              </a:duotone>
            </a:blip>
            <a:stretch>
              <a:fillRect/>
            </a:stretch>
          </p:blipFill>
          <p:spPr>
            <a:xfrm>
              <a:off x="1901643" y="5169378"/>
              <a:ext cx="225397" cy="289797"/>
            </a:xfrm>
            <a:prstGeom prst="rect">
              <a:avLst/>
            </a:prstGeom>
          </p:spPr>
        </p:pic>
        <p:pic>
          <p:nvPicPr>
            <p:cNvPr id="43" name="Picture 42">
              <a:extLst>
                <a:ext uri="{FF2B5EF4-FFF2-40B4-BE49-F238E27FC236}">
                  <a16:creationId xmlns="" xmlns:a16="http://schemas.microsoft.com/office/drawing/2014/main" id="{5BFF9FA7-0F8B-4426-859D-6ADF2777F3F0}"/>
                </a:ext>
              </a:extLst>
            </p:cNvPr>
            <p:cNvPicPr>
              <a:picLocks noChangeAspect="1"/>
            </p:cNvPicPr>
            <p:nvPr/>
          </p:nvPicPr>
          <p:blipFill>
            <a:blip r:embed="rId2">
              <a:duotone>
                <a:schemeClr val="accent6">
                  <a:shade val="45000"/>
                  <a:satMod val="135000"/>
                </a:schemeClr>
                <a:prstClr val="white"/>
              </a:duotone>
            </a:blip>
            <a:stretch>
              <a:fillRect/>
            </a:stretch>
          </p:blipFill>
          <p:spPr>
            <a:xfrm>
              <a:off x="2111350" y="1370252"/>
              <a:ext cx="259199" cy="287999"/>
            </a:xfrm>
            <a:prstGeom prst="rect">
              <a:avLst/>
            </a:prstGeom>
          </p:spPr>
        </p:pic>
        <p:pic>
          <p:nvPicPr>
            <p:cNvPr id="45" name="Picture 44">
              <a:extLst>
                <a:ext uri="{FF2B5EF4-FFF2-40B4-BE49-F238E27FC236}">
                  <a16:creationId xmlns="" xmlns:a16="http://schemas.microsoft.com/office/drawing/2014/main" id="{14A1EF65-133F-40DC-96D3-BA4A2C9251E0}"/>
                </a:ext>
              </a:extLst>
            </p:cNvPr>
            <p:cNvPicPr>
              <a:picLocks noChangeAspect="1"/>
            </p:cNvPicPr>
            <p:nvPr/>
          </p:nvPicPr>
          <p:blipFill>
            <a:blip r:embed="rId3">
              <a:duotone>
                <a:schemeClr val="accent5">
                  <a:shade val="45000"/>
                  <a:satMod val="135000"/>
                </a:schemeClr>
                <a:prstClr val="white"/>
              </a:duotone>
            </a:blip>
            <a:stretch>
              <a:fillRect/>
            </a:stretch>
          </p:blipFill>
          <p:spPr>
            <a:xfrm>
              <a:off x="2156287" y="1845768"/>
              <a:ext cx="169325" cy="288311"/>
            </a:xfrm>
            <a:prstGeom prst="rect">
              <a:avLst/>
            </a:prstGeom>
          </p:spPr>
        </p:pic>
        <p:pic>
          <p:nvPicPr>
            <p:cNvPr id="46" name="Picture 45">
              <a:extLst>
                <a:ext uri="{FF2B5EF4-FFF2-40B4-BE49-F238E27FC236}">
                  <a16:creationId xmlns="" xmlns:a16="http://schemas.microsoft.com/office/drawing/2014/main" id="{2897412F-E6D8-4126-AFEC-CFEEEA37CCFF}"/>
                </a:ext>
              </a:extLst>
            </p:cNvPr>
            <p:cNvPicPr>
              <a:picLocks noChangeAspect="1"/>
            </p:cNvPicPr>
            <p:nvPr/>
          </p:nvPicPr>
          <p:blipFill>
            <a:blip r:embed="rId3">
              <a:duotone>
                <a:schemeClr val="accent3">
                  <a:shade val="45000"/>
                  <a:satMod val="135000"/>
                </a:schemeClr>
                <a:prstClr val="white"/>
              </a:duotone>
            </a:blip>
            <a:stretch>
              <a:fillRect/>
            </a:stretch>
          </p:blipFill>
          <p:spPr>
            <a:xfrm>
              <a:off x="2156287" y="2796524"/>
              <a:ext cx="169325" cy="288311"/>
            </a:xfrm>
            <a:prstGeom prst="rect">
              <a:avLst/>
            </a:prstGeom>
          </p:spPr>
        </p:pic>
        <p:pic>
          <p:nvPicPr>
            <p:cNvPr id="50" name="Picture 49">
              <a:extLst>
                <a:ext uri="{FF2B5EF4-FFF2-40B4-BE49-F238E27FC236}">
                  <a16:creationId xmlns="" xmlns:a16="http://schemas.microsoft.com/office/drawing/2014/main" id="{7D3B089E-5104-47BA-8BD1-50475C2560F4}"/>
                </a:ext>
              </a:extLst>
            </p:cNvPr>
            <p:cNvPicPr>
              <a:picLocks noChangeAspect="1"/>
            </p:cNvPicPr>
            <p:nvPr/>
          </p:nvPicPr>
          <p:blipFill>
            <a:blip r:embed="rId4">
              <a:duotone>
                <a:schemeClr val="accent1">
                  <a:shade val="45000"/>
                  <a:satMod val="135000"/>
                </a:schemeClr>
                <a:prstClr val="white"/>
              </a:duotone>
            </a:blip>
            <a:stretch>
              <a:fillRect/>
            </a:stretch>
          </p:blipFill>
          <p:spPr>
            <a:xfrm>
              <a:off x="2128251" y="5169378"/>
              <a:ext cx="225397" cy="289797"/>
            </a:xfrm>
            <a:prstGeom prst="rect">
              <a:avLst/>
            </a:prstGeom>
          </p:spPr>
        </p:pic>
        <p:pic>
          <p:nvPicPr>
            <p:cNvPr id="52" name="Picture 51">
              <a:extLst>
                <a:ext uri="{FF2B5EF4-FFF2-40B4-BE49-F238E27FC236}">
                  <a16:creationId xmlns="" xmlns:a16="http://schemas.microsoft.com/office/drawing/2014/main" id="{E17F40FD-7AF8-48C1-BB83-82E7DB4D9B43}"/>
                </a:ext>
              </a:extLst>
            </p:cNvPr>
            <p:cNvPicPr>
              <a:picLocks noChangeAspect="1"/>
            </p:cNvPicPr>
            <p:nvPr/>
          </p:nvPicPr>
          <p:blipFill>
            <a:blip r:embed="rId2">
              <a:duotone>
                <a:schemeClr val="accent6">
                  <a:shade val="45000"/>
                  <a:satMod val="135000"/>
                </a:schemeClr>
                <a:prstClr val="white"/>
              </a:duotone>
            </a:blip>
            <a:stretch>
              <a:fillRect/>
            </a:stretch>
          </p:blipFill>
          <p:spPr>
            <a:xfrm>
              <a:off x="2337958" y="1370252"/>
              <a:ext cx="259199" cy="287999"/>
            </a:xfrm>
            <a:prstGeom prst="rect">
              <a:avLst/>
            </a:prstGeom>
          </p:spPr>
        </p:pic>
        <p:pic>
          <p:nvPicPr>
            <p:cNvPr id="53" name="Picture 52">
              <a:extLst>
                <a:ext uri="{FF2B5EF4-FFF2-40B4-BE49-F238E27FC236}">
                  <a16:creationId xmlns="" xmlns:a16="http://schemas.microsoft.com/office/drawing/2014/main" id="{C76D1705-5F95-4E84-BF65-A3EBDC8AEE19}"/>
                </a:ext>
              </a:extLst>
            </p:cNvPr>
            <p:cNvPicPr>
              <a:picLocks noChangeAspect="1"/>
            </p:cNvPicPr>
            <p:nvPr/>
          </p:nvPicPr>
          <p:blipFill>
            <a:blip r:embed="rId3">
              <a:duotone>
                <a:schemeClr val="accent3">
                  <a:shade val="45000"/>
                  <a:satMod val="135000"/>
                </a:schemeClr>
                <a:prstClr val="white"/>
              </a:duotone>
            </a:blip>
            <a:stretch>
              <a:fillRect/>
            </a:stretch>
          </p:blipFill>
          <p:spPr>
            <a:xfrm>
              <a:off x="2382895" y="2320846"/>
              <a:ext cx="169325" cy="288311"/>
            </a:xfrm>
            <a:prstGeom prst="rect">
              <a:avLst/>
            </a:prstGeom>
          </p:spPr>
        </p:pic>
        <p:pic>
          <p:nvPicPr>
            <p:cNvPr id="54" name="Picture 53">
              <a:extLst>
                <a:ext uri="{FF2B5EF4-FFF2-40B4-BE49-F238E27FC236}">
                  <a16:creationId xmlns="" xmlns:a16="http://schemas.microsoft.com/office/drawing/2014/main" id="{9EB5D0E7-06FF-4A7A-95F6-6D70C90FDB12}"/>
                </a:ext>
              </a:extLst>
            </p:cNvPr>
            <p:cNvPicPr>
              <a:picLocks noChangeAspect="1"/>
            </p:cNvPicPr>
            <p:nvPr/>
          </p:nvPicPr>
          <p:blipFill>
            <a:blip r:embed="rId3">
              <a:duotone>
                <a:schemeClr val="accent4">
                  <a:shade val="45000"/>
                  <a:satMod val="135000"/>
                </a:schemeClr>
                <a:prstClr val="white"/>
              </a:duotone>
            </a:blip>
            <a:stretch>
              <a:fillRect/>
            </a:stretch>
          </p:blipFill>
          <p:spPr>
            <a:xfrm>
              <a:off x="2382895" y="1845543"/>
              <a:ext cx="169325" cy="288311"/>
            </a:xfrm>
            <a:prstGeom prst="rect">
              <a:avLst/>
            </a:prstGeom>
          </p:spPr>
        </p:pic>
        <p:pic>
          <p:nvPicPr>
            <p:cNvPr id="55" name="Picture 54">
              <a:extLst>
                <a:ext uri="{FF2B5EF4-FFF2-40B4-BE49-F238E27FC236}">
                  <a16:creationId xmlns="" xmlns:a16="http://schemas.microsoft.com/office/drawing/2014/main" id="{BC06913F-754F-479F-B35C-3755F57FEE69}"/>
                </a:ext>
              </a:extLst>
            </p:cNvPr>
            <p:cNvPicPr>
              <a:picLocks noChangeAspect="1"/>
            </p:cNvPicPr>
            <p:nvPr/>
          </p:nvPicPr>
          <p:blipFill>
            <a:blip r:embed="rId3">
              <a:duotone>
                <a:schemeClr val="accent3">
                  <a:shade val="45000"/>
                  <a:satMod val="135000"/>
                </a:schemeClr>
                <a:prstClr val="white"/>
              </a:duotone>
            </a:blip>
            <a:stretch>
              <a:fillRect/>
            </a:stretch>
          </p:blipFill>
          <p:spPr>
            <a:xfrm>
              <a:off x="2382895" y="2795849"/>
              <a:ext cx="169325" cy="288311"/>
            </a:xfrm>
            <a:prstGeom prst="rect">
              <a:avLst/>
            </a:prstGeom>
          </p:spPr>
        </p:pic>
        <p:pic>
          <p:nvPicPr>
            <p:cNvPr id="59" name="Picture 58">
              <a:extLst>
                <a:ext uri="{FF2B5EF4-FFF2-40B4-BE49-F238E27FC236}">
                  <a16:creationId xmlns="" xmlns:a16="http://schemas.microsoft.com/office/drawing/2014/main" id="{38BA9184-DB0B-4F93-A8F4-06DE6D68E619}"/>
                </a:ext>
              </a:extLst>
            </p:cNvPr>
            <p:cNvPicPr>
              <a:picLocks noChangeAspect="1"/>
            </p:cNvPicPr>
            <p:nvPr/>
          </p:nvPicPr>
          <p:blipFill>
            <a:blip r:embed="rId4">
              <a:duotone>
                <a:schemeClr val="accent1">
                  <a:shade val="45000"/>
                  <a:satMod val="135000"/>
                </a:schemeClr>
                <a:prstClr val="white"/>
              </a:duotone>
            </a:blip>
            <a:stretch>
              <a:fillRect/>
            </a:stretch>
          </p:blipFill>
          <p:spPr>
            <a:xfrm>
              <a:off x="2354859" y="5169378"/>
              <a:ext cx="225397" cy="289797"/>
            </a:xfrm>
            <a:prstGeom prst="rect">
              <a:avLst/>
            </a:prstGeom>
          </p:spPr>
        </p:pic>
        <p:pic>
          <p:nvPicPr>
            <p:cNvPr id="60" name="Picture 59">
              <a:extLst>
                <a:ext uri="{FF2B5EF4-FFF2-40B4-BE49-F238E27FC236}">
                  <a16:creationId xmlns="" xmlns:a16="http://schemas.microsoft.com/office/drawing/2014/main" id="{4391337F-E468-4B81-80BA-17BBECC33C4C}"/>
                </a:ext>
              </a:extLst>
            </p:cNvPr>
            <p:cNvPicPr>
              <a:picLocks noChangeAspect="1"/>
            </p:cNvPicPr>
            <p:nvPr/>
          </p:nvPicPr>
          <p:blipFill>
            <a:blip r:embed="rId4">
              <a:duotone>
                <a:schemeClr val="accent1">
                  <a:shade val="45000"/>
                  <a:satMod val="135000"/>
                </a:schemeClr>
                <a:prstClr val="white"/>
              </a:duotone>
            </a:blip>
            <a:stretch>
              <a:fillRect/>
            </a:stretch>
          </p:blipFill>
          <p:spPr>
            <a:xfrm>
              <a:off x="2354859" y="4780137"/>
              <a:ext cx="225397" cy="289797"/>
            </a:xfrm>
            <a:prstGeom prst="rect">
              <a:avLst/>
            </a:prstGeom>
          </p:spPr>
        </p:pic>
        <p:pic>
          <p:nvPicPr>
            <p:cNvPr id="61" name="Picture 60">
              <a:extLst>
                <a:ext uri="{FF2B5EF4-FFF2-40B4-BE49-F238E27FC236}">
                  <a16:creationId xmlns="" xmlns:a16="http://schemas.microsoft.com/office/drawing/2014/main" id="{E6123417-1B75-477D-9126-B80C718B292A}"/>
                </a:ext>
              </a:extLst>
            </p:cNvPr>
            <p:cNvPicPr>
              <a:picLocks noChangeAspect="1"/>
            </p:cNvPicPr>
            <p:nvPr/>
          </p:nvPicPr>
          <p:blipFill>
            <a:blip r:embed="rId2">
              <a:duotone>
                <a:schemeClr val="accent6">
                  <a:shade val="45000"/>
                  <a:satMod val="135000"/>
                </a:schemeClr>
                <a:prstClr val="white"/>
              </a:duotone>
            </a:blip>
            <a:stretch>
              <a:fillRect/>
            </a:stretch>
          </p:blipFill>
          <p:spPr>
            <a:xfrm>
              <a:off x="2564566" y="1370252"/>
              <a:ext cx="259199" cy="287999"/>
            </a:xfrm>
            <a:prstGeom prst="rect">
              <a:avLst/>
            </a:prstGeom>
          </p:spPr>
        </p:pic>
        <p:pic>
          <p:nvPicPr>
            <p:cNvPr id="62" name="Picture 61">
              <a:extLst>
                <a:ext uri="{FF2B5EF4-FFF2-40B4-BE49-F238E27FC236}">
                  <a16:creationId xmlns="" xmlns:a16="http://schemas.microsoft.com/office/drawing/2014/main" id="{EFED017C-C8C4-4E74-B9B8-896D435CE40A}"/>
                </a:ext>
              </a:extLst>
            </p:cNvPr>
            <p:cNvPicPr>
              <a:picLocks noChangeAspect="1"/>
            </p:cNvPicPr>
            <p:nvPr/>
          </p:nvPicPr>
          <p:blipFill>
            <a:blip r:embed="rId3">
              <a:duotone>
                <a:schemeClr val="accent3">
                  <a:shade val="45000"/>
                  <a:satMod val="135000"/>
                </a:schemeClr>
                <a:prstClr val="white"/>
              </a:duotone>
            </a:blip>
            <a:stretch>
              <a:fillRect/>
            </a:stretch>
          </p:blipFill>
          <p:spPr>
            <a:xfrm>
              <a:off x="2609503" y="2320846"/>
              <a:ext cx="169325" cy="288311"/>
            </a:xfrm>
            <a:prstGeom prst="rect">
              <a:avLst/>
            </a:prstGeom>
          </p:spPr>
        </p:pic>
        <p:pic>
          <p:nvPicPr>
            <p:cNvPr id="63" name="Picture 62">
              <a:extLst>
                <a:ext uri="{FF2B5EF4-FFF2-40B4-BE49-F238E27FC236}">
                  <a16:creationId xmlns="" xmlns:a16="http://schemas.microsoft.com/office/drawing/2014/main" id="{E8280A81-A0D2-4EDB-8718-52699AF94308}"/>
                </a:ext>
              </a:extLst>
            </p:cNvPr>
            <p:cNvPicPr>
              <a:picLocks noChangeAspect="1"/>
            </p:cNvPicPr>
            <p:nvPr/>
          </p:nvPicPr>
          <p:blipFill>
            <a:blip r:embed="rId3">
              <a:duotone>
                <a:schemeClr val="accent4">
                  <a:shade val="45000"/>
                  <a:satMod val="135000"/>
                </a:schemeClr>
                <a:prstClr val="white"/>
              </a:duotone>
            </a:blip>
            <a:stretch>
              <a:fillRect/>
            </a:stretch>
          </p:blipFill>
          <p:spPr>
            <a:xfrm>
              <a:off x="2609503" y="1845543"/>
              <a:ext cx="169325" cy="288311"/>
            </a:xfrm>
            <a:prstGeom prst="rect">
              <a:avLst/>
            </a:prstGeom>
          </p:spPr>
        </p:pic>
        <p:pic>
          <p:nvPicPr>
            <p:cNvPr id="64" name="Picture 63">
              <a:extLst>
                <a:ext uri="{FF2B5EF4-FFF2-40B4-BE49-F238E27FC236}">
                  <a16:creationId xmlns="" xmlns:a16="http://schemas.microsoft.com/office/drawing/2014/main" id="{26E0C221-81D7-4797-A04E-87793896A512}"/>
                </a:ext>
              </a:extLst>
            </p:cNvPr>
            <p:cNvPicPr>
              <a:picLocks noChangeAspect="1"/>
            </p:cNvPicPr>
            <p:nvPr/>
          </p:nvPicPr>
          <p:blipFill>
            <a:blip r:embed="rId3">
              <a:duotone>
                <a:schemeClr val="accent3">
                  <a:shade val="45000"/>
                  <a:satMod val="135000"/>
                </a:schemeClr>
                <a:prstClr val="white"/>
              </a:duotone>
            </a:blip>
            <a:stretch>
              <a:fillRect/>
            </a:stretch>
          </p:blipFill>
          <p:spPr>
            <a:xfrm>
              <a:off x="2609503" y="2795849"/>
              <a:ext cx="169325" cy="288311"/>
            </a:xfrm>
            <a:prstGeom prst="rect">
              <a:avLst/>
            </a:prstGeom>
          </p:spPr>
        </p:pic>
        <p:pic>
          <p:nvPicPr>
            <p:cNvPr id="68" name="Picture 67">
              <a:extLst>
                <a:ext uri="{FF2B5EF4-FFF2-40B4-BE49-F238E27FC236}">
                  <a16:creationId xmlns="" xmlns:a16="http://schemas.microsoft.com/office/drawing/2014/main" id="{7EF28410-81B9-4DD0-875F-DEB184A79767}"/>
                </a:ext>
              </a:extLst>
            </p:cNvPr>
            <p:cNvPicPr>
              <a:picLocks noChangeAspect="1"/>
            </p:cNvPicPr>
            <p:nvPr/>
          </p:nvPicPr>
          <p:blipFill>
            <a:blip r:embed="rId4">
              <a:duotone>
                <a:schemeClr val="accent1">
                  <a:shade val="45000"/>
                  <a:satMod val="135000"/>
                </a:schemeClr>
                <a:prstClr val="white"/>
              </a:duotone>
            </a:blip>
            <a:stretch>
              <a:fillRect/>
            </a:stretch>
          </p:blipFill>
          <p:spPr>
            <a:xfrm>
              <a:off x="2581467" y="5169378"/>
              <a:ext cx="225397" cy="289797"/>
            </a:xfrm>
            <a:prstGeom prst="rect">
              <a:avLst/>
            </a:prstGeom>
          </p:spPr>
        </p:pic>
        <p:pic>
          <p:nvPicPr>
            <p:cNvPr id="69" name="Picture 68">
              <a:extLst>
                <a:ext uri="{FF2B5EF4-FFF2-40B4-BE49-F238E27FC236}">
                  <a16:creationId xmlns="" xmlns:a16="http://schemas.microsoft.com/office/drawing/2014/main" id="{C6A39437-BF82-41D7-9B53-04B52E763E78}"/>
                </a:ext>
              </a:extLst>
            </p:cNvPr>
            <p:cNvPicPr>
              <a:picLocks noChangeAspect="1"/>
            </p:cNvPicPr>
            <p:nvPr/>
          </p:nvPicPr>
          <p:blipFill>
            <a:blip r:embed="rId4">
              <a:duotone>
                <a:schemeClr val="accent1">
                  <a:shade val="45000"/>
                  <a:satMod val="135000"/>
                </a:schemeClr>
                <a:prstClr val="white"/>
              </a:duotone>
            </a:blip>
            <a:stretch>
              <a:fillRect/>
            </a:stretch>
          </p:blipFill>
          <p:spPr>
            <a:xfrm>
              <a:off x="2581467" y="4780137"/>
              <a:ext cx="225397" cy="289797"/>
            </a:xfrm>
            <a:prstGeom prst="rect">
              <a:avLst/>
            </a:prstGeom>
          </p:spPr>
        </p:pic>
        <p:pic>
          <p:nvPicPr>
            <p:cNvPr id="70" name="Picture 69">
              <a:extLst>
                <a:ext uri="{FF2B5EF4-FFF2-40B4-BE49-F238E27FC236}">
                  <a16:creationId xmlns="" xmlns:a16="http://schemas.microsoft.com/office/drawing/2014/main" id="{9339EDBC-0FBD-43F2-A6E7-353D22F54A71}"/>
                </a:ext>
              </a:extLst>
            </p:cNvPr>
            <p:cNvPicPr>
              <a:picLocks noChangeAspect="1"/>
            </p:cNvPicPr>
            <p:nvPr/>
          </p:nvPicPr>
          <p:blipFill>
            <a:blip r:embed="rId2">
              <a:duotone>
                <a:schemeClr val="accent6">
                  <a:shade val="45000"/>
                  <a:satMod val="135000"/>
                </a:schemeClr>
                <a:prstClr val="white"/>
              </a:duotone>
            </a:blip>
            <a:stretch>
              <a:fillRect/>
            </a:stretch>
          </p:blipFill>
          <p:spPr>
            <a:xfrm>
              <a:off x="3244387" y="1370252"/>
              <a:ext cx="259199" cy="287999"/>
            </a:xfrm>
            <a:prstGeom prst="rect">
              <a:avLst/>
            </a:prstGeom>
          </p:spPr>
        </p:pic>
        <p:pic>
          <p:nvPicPr>
            <p:cNvPr id="71" name="Picture 70">
              <a:extLst>
                <a:ext uri="{FF2B5EF4-FFF2-40B4-BE49-F238E27FC236}">
                  <a16:creationId xmlns="" xmlns:a16="http://schemas.microsoft.com/office/drawing/2014/main" id="{07D8E48D-FD1B-4E2B-B37F-006845F008DF}"/>
                </a:ext>
              </a:extLst>
            </p:cNvPr>
            <p:cNvPicPr>
              <a:picLocks noChangeAspect="1"/>
            </p:cNvPicPr>
            <p:nvPr/>
          </p:nvPicPr>
          <p:blipFill>
            <a:blip r:embed="rId3">
              <a:duotone>
                <a:schemeClr val="accent3">
                  <a:shade val="45000"/>
                  <a:satMod val="135000"/>
                </a:schemeClr>
                <a:prstClr val="white"/>
              </a:duotone>
            </a:blip>
            <a:stretch>
              <a:fillRect/>
            </a:stretch>
          </p:blipFill>
          <p:spPr>
            <a:xfrm>
              <a:off x="3289324" y="2320846"/>
              <a:ext cx="169325" cy="288311"/>
            </a:xfrm>
            <a:prstGeom prst="rect">
              <a:avLst/>
            </a:prstGeom>
          </p:spPr>
        </p:pic>
        <p:pic>
          <p:nvPicPr>
            <p:cNvPr id="72" name="Picture 71">
              <a:extLst>
                <a:ext uri="{FF2B5EF4-FFF2-40B4-BE49-F238E27FC236}">
                  <a16:creationId xmlns="" xmlns:a16="http://schemas.microsoft.com/office/drawing/2014/main" id="{4E3FF3CD-1C24-4288-81DF-E073544A730E}"/>
                </a:ext>
              </a:extLst>
            </p:cNvPr>
            <p:cNvPicPr>
              <a:picLocks noChangeAspect="1"/>
            </p:cNvPicPr>
            <p:nvPr/>
          </p:nvPicPr>
          <p:blipFill>
            <a:blip r:embed="rId3">
              <a:duotone>
                <a:schemeClr val="accent4">
                  <a:shade val="45000"/>
                  <a:satMod val="135000"/>
                </a:schemeClr>
                <a:prstClr val="white"/>
              </a:duotone>
            </a:blip>
            <a:stretch>
              <a:fillRect/>
            </a:stretch>
          </p:blipFill>
          <p:spPr>
            <a:xfrm>
              <a:off x="3289324" y="1845543"/>
              <a:ext cx="169325" cy="288311"/>
            </a:xfrm>
            <a:prstGeom prst="rect">
              <a:avLst/>
            </a:prstGeom>
          </p:spPr>
        </p:pic>
        <p:pic>
          <p:nvPicPr>
            <p:cNvPr id="73" name="Picture 72">
              <a:extLst>
                <a:ext uri="{FF2B5EF4-FFF2-40B4-BE49-F238E27FC236}">
                  <a16:creationId xmlns="" xmlns:a16="http://schemas.microsoft.com/office/drawing/2014/main" id="{37165B62-A9F2-4E59-AB18-8AFD477A54A2}"/>
                </a:ext>
              </a:extLst>
            </p:cNvPr>
            <p:cNvPicPr>
              <a:picLocks noChangeAspect="1"/>
            </p:cNvPicPr>
            <p:nvPr/>
          </p:nvPicPr>
          <p:blipFill>
            <a:blip r:embed="rId3">
              <a:duotone>
                <a:schemeClr val="accent3">
                  <a:shade val="45000"/>
                  <a:satMod val="135000"/>
                </a:schemeClr>
                <a:prstClr val="white"/>
              </a:duotone>
            </a:blip>
            <a:stretch>
              <a:fillRect/>
            </a:stretch>
          </p:blipFill>
          <p:spPr>
            <a:xfrm>
              <a:off x="3289324" y="2795849"/>
              <a:ext cx="169325" cy="288311"/>
            </a:xfrm>
            <a:prstGeom prst="rect">
              <a:avLst/>
            </a:prstGeom>
          </p:spPr>
        </p:pic>
        <p:pic>
          <p:nvPicPr>
            <p:cNvPr id="77" name="Picture 76">
              <a:extLst>
                <a:ext uri="{FF2B5EF4-FFF2-40B4-BE49-F238E27FC236}">
                  <a16:creationId xmlns="" xmlns:a16="http://schemas.microsoft.com/office/drawing/2014/main" id="{B17BD047-C4E8-40DD-BDEB-71CA00D3A408}"/>
                </a:ext>
              </a:extLst>
            </p:cNvPr>
            <p:cNvPicPr>
              <a:picLocks noChangeAspect="1"/>
            </p:cNvPicPr>
            <p:nvPr/>
          </p:nvPicPr>
          <p:blipFill>
            <a:blip r:embed="rId4">
              <a:duotone>
                <a:schemeClr val="accent1">
                  <a:shade val="45000"/>
                  <a:satMod val="135000"/>
                </a:schemeClr>
                <a:prstClr val="white"/>
              </a:duotone>
            </a:blip>
            <a:stretch>
              <a:fillRect/>
            </a:stretch>
          </p:blipFill>
          <p:spPr>
            <a:xfrm>
              <a:off x="3261288" y="5169378"/>
              <a:ext cx="225397" cy="289797"/>
            </a:xfrm>
            <a:prstGeom prst="rect">
              <a:avLst/>
            </a:prstGeom>
          </p:spPr>
        </p:pic>
        <p:pic>
          <p:nvPicPr>
            <p:cNvPr id="78" name="Picture 77">
              <a:extLst>
                <a:ext uri="{FF2B5EF4-FFF2-40B4-BE49-F238E27FC236}">
                  <a16:creationId xmlns="" xmlns:a16="http://schemas.microsoft.com/office/drawing/2014/main" id="{6E861F72-4365-4AC2-901F-3EBF448FEB32}"/>
                </a:ext>
              </a:extLst>
            </p:cNvPr>
            <p:cNvPicPr>
              <a:picLocks noChangeAspect="1"/>
            </p:cNvPicPr>
            <p:nvPr/>
          </p:nvPicPr>
          <p:blipFill>
            <a:blip r:embed="rId4">
              <a:duotone>
                <a:schemeClr val="accent1">
                  <a:shade val="45000"/>
                  <a:satMod val="135000"/>
                </a:schemeClr>
                <a:prstClr val="white"/>
              </a:duotone>
            </a:blip>
            <a:stretch>
              <a:fillRect/>
            </a:stretch>
          </p:blipFill>
          <p:spPr>
            <a:xfrm>
              <a:off x="3261288" y="4780137"/>
              <a:ext cx="225397" cy="289797"/>
            </a:xfrm>
            <a:prstGeom prst="rect">
              <a:avLst/>
            </a:prstGeom>
          </p:spPr>
        </p:pic>
        <p:pic>
          <p:nvPicPr>
            <p:cNvPr id="79" name="Picture 78">
              <a:extLst>
                <a:ext uri="{FF2B5EF4-FFF2-40B4-BE49-F238E27FC236}">
                  <a16:creationId xmlns="" xmlns:a16="http://schemas.microsoft.com/office/drawing/2014/main" id="{64F1B43C-CC5C-40A8-96F0-CF77AA6F8865}"/>
                </a:ext>
              </a:extLst>
            </p:cNvPr>
            <p:cNvPicPr>
              <a:picLocks noChangeAspect="1"/>
            </p:cNvPicPr>
            <p:nvPr/>
          </p:nvPicPr>
          <p:blipFill>
            <a:blip r:embed="rId2">
              <a:duotone>
                <a:schemeClr val="accent6">
                  <a:shade val="45000"/>
                  <a:satMod val="135000"/>
                </a:schemeClr>
                <a:prstClr val="white"/>
              </a:duotone>
            </a:blip>
            <a:stretch>
              <a:fillRect/>
            </a:stretch>
          </p:blipFill>
          <p:spPr>
            <a:xfrm>
              <a:off x="2791174" y="1370252"/>
              <a:ext cx="259199" cy="287999"/>
            </a:xfrm>
            <a:prstGeom prst="rect">
              <a:avLst/>
            </a:prstGeom>
          </p:spPr>
        </p:pic>
        <p:pic>
          <p:nvPicPr>
            <p:cNvPr id="80" name="Picture 79">
              <a:extLst>
                <a:ext uri="{FF2B5EF4-FFF2-40B4-BE49-F238E27FC236}">
                  <a16:creationId xmlns="" xmlns:a16="http://schemas.microsoft.com/office/drawing/2014/main" id="{F1DE0A25-8B3C-45BD-AD30-7B324CBC72BD}"/>
                </a:ext>
              </a:extLst>
            </p:cNvPr>
            <p:cNvPicPr>
              <a:picLocks noChangeAspect="1"/>
            </p:cNvPicPr>
            <p:nvPr/>
          </p:nvPicPr>
          <p:blipFill>
            <a:blip r:embed="rId3">
              <a:duotone>
                <a:schemeClr val="accent3">
                  <a:shade val="45000"/>
                  <a:satMod val="135000"/>
                </a:schemeClr>
                <a:prstClr val="white"/>
              </a:duotone>
            </a:blip>
            <a:stretch>
              <a:fillRect/>
            </a:stretch>
          </p:blipFill>
          <p:spPr>
            <a:xfrm>
              <a:off x="2836111" y="2320846"/>
              <a:ext cx="169325" cy="288311"/>
            </a:xfrm>
            <a:prstGeom prst="rect">
              <a:avLst/>
            </a:prstGeom>
          </p:spPr>
        </p:pic>
        <p:pic>
          <p:nvPicPr>
            <p:cNvPr id="81" name="Picture 80">
              <a:extLst>
                <a:ext uri="{FF2B5EF4-FFF2-40B4-BE49-F238E27FC236}">
                  <a16:creationId xmlns="" xmlns:a16="http://schemas.microsoft.com/office/drawing/2014/main" id="{9DA3437A-5D61-4732-8537-3F1CED11FE8F}"/>
                </a:ext>
              </a:extLst>
            </p:cNvPr>
            <p:cNvPicPr>
              <a:picLocks noChangeAspect="1"/>
            </p:cNvPicPr>
            <p:nvPr/>
          </p:nvPicPr>
          <p:blipFill>
            <a:blip r:embed="rId3">
              <a:duotone>
                <a:schemeClr val="accent4">
                  <a:shade val="45000"/>
                  <a:satMod val="135000"/>
                </a:schemeClr>
                <a:prstClr val="white"/>
              </a:duotone>
            </a:blip>
            <a:stretch>
              <a:fillRect/>
            </a:stretch>
          </p:blipFill>
          <p:spPr>
            <a:xfrm>
              <a:off x="2836111" y="1845543"/>
              <a:ext cx="169325" cy="288311"/>
            </a:xfrm>
            <a:prstGeom prst="rect">
              <a:avLst/>
            </a:prstGeom>
          </p:spPr>
        </p:pic>
        <p:pic>
          <p:nvPicPr>
            <p:cNvPr id="82" name="Picture 81">
              <a:extLst>
                <a:ext uri="{FF2B5EF4-FFF2-40B4-BE49-F238E27FC236}">
                  <a16:creationId xmlns="" xmlns:a16="http://schemas.microsoft.com/office/drawing/2014/main" id="{21447BF9-0D38-4316-BDDB-1398FE141BE0}"/>
                </a:ext>
              </a:extLst>
            </p:cNvPr>
            <p:cNvPicPr>
              <a:picLocks noChangeAspect="1"/>
            </p:cNvPicPr>
            <p:nvPr/>
          </p:nvPicPr>
          <p:blipFill>
            <a:blip r:embed="rId3">
              <a:duotone>
                <a:schemeClr val="accent3">
                  <a:shade val="45000"/>
                  <a:satMod val="135000"/>
                </a:schemeClr>
                <a:prstClr val="white"/>
              </a:duotone>
            </a:blip>
            <a:stretch>
              <a:fillRect/>
            </a:stretch>
          </p:blipFill>
          <p:spPr>
            <a:xfrm>
              <a:off x="2836111" y="2795849"/>
              <a:ext cx="169325" cy="288311"/>
            </a:xfrm>
            <a:prstGeom prst="rect">
              <a:avLst/>
            </a:prstGeom>
          </p:spPr>
        </p:pic>
        <p:pic>
          <p:nvPicPr>
            <p:cNvPr id="86" name="Picture 85">
              <a:extLst>
                <a:ext uri="{FF2B5EF4-FFF2-40B4-BE49-F238E27FC236}">
                  <a16:creationId xmlns="" xmlns:a16="http://schemas.microsoft.com/office/drawing/2014/main" id="{E81EE4F1-CB1E-46CA-BBD7-B7B861CBF3C8}"/>
                </a:ext>
              </a:extLst>
            </p:cNvPr>
            <p:cNvPicPr>
              <a:picLocks noChangeAspect="1"/>
            </p:cNvPicPr>
            <p:nvPr/>
          </p:nvPicPr>
          <p:blipFill>
            <a:blip r:embed="rId4">
              <a:duotone>
                <a:schemeClr val="accent1">
                  <a:shade val="45000"/>
                  <a:satMod val="135000"/>
                </a:schemeClr>
                <a:prstClr val="white"/>
              </a:duotone>
            </a:blip>
            <a:stretch>
              <a:fillRect/>
            </a:stretch>
          </p:blipFill>
          <p:spPr>
            <a:xfrm>
              <a:off x="2808075" y="5169378"/>
              <a:ext cx="225397" cy="289797"/>
            </a:xfrm>
            <a:prstGeom prst="rect">
              <a:avLst/>
            </a:prstGeom>
          </p:spPr>
        </p:pic>
        <p:pic>
          <p:nvPicPr>
            <p:cNvPr id="87" name="Picture 86">
              <a:extLst>
                <a:ext uri="{FF2B5EF4-FFF2-40B4-BE49-F238E27FC236}">
                  <a16:creationId xmlns="" xmlns:a16="http://schemas.microsoft.com/office/drawing/2014/main" id="{7D7256C1-6D23-4E09-8BCC-304D658CE5CB}"/>
                </a:ext>
              </a:extLst>
            </p:cNvPr>
            <p:cNvPicPr>
              <a:picLocks noChangeAspect="1"/>
            </p:cNvPicPr>
            <p:nvPr/>
          </p:nvPicPr>
          <p:blipFill>
            <a:blip r:embed="rId4">
              <a:duotone>
                <a:schemeClr val="accent1">
                  <a:shade val="45000"/>
                  <a:satMod val="135000"/>
                </a:schemeClr>
                <a:prstClr val="white"/>
              </a:duotone>
            </a:blip>
            <a:stretch>
              <a:fillRect/>
            </a:stretch>
          </p:blipFill>
          <p:spPr>
            <a:xfrm>
              <a:off x="2808075" y="4780137"/>
              <a:ext cx="225397" cy="289797"/>
            </a:xfrm>
            <a:prstGeom prst="rect">
              <a:avLst/>
            </a:prstGeom>
          </p:spPr>
        </p:pic>
        <p:pic>
          <p:nvPicPr>
            <p:cNvPr id="88" name="Picture 87">
              <a:extLst>
                <a:ext uri="{FF2B5EF4-FFF2-40B4-BE49-F238E27FC236}">
                  <a16:creationId xmlns="" xmlns:a16="http://schemas.microsoft.com/office/drawing/2014/main" id="{236A4DC8-FB4B-4CAD-8D64-54DC246B8B93}"/>
                </a:ext>
              </a:extLst>
            </p:cNvPr>
            <p:cNvPicPr>
              <a:picLocks noChangeAspect="1"/>
            </p:cNvPicPr>
            <p:nvPr/>
          </p:nvPicPr>
          <p:blipFill>
            <a:blip r:embed="rId2">
              <a:duotone>
                <a:schemeClr val="accent6">
                  <a:shade val="45000"/>
                  <a:satMod val="135000"/>
                </a:schemeClr>
                <a:prstClr val="white"/>
              </a:duotone>
            </a:blip>
            <a:stretch>
              <a:fillRect/>
            </a:stretch>
          </p:blipFill>
          <p:spPr>
            <a:xfrm>
              <a:off x="3017782" y="1370252"/>
              <a:ext cx="259199" cy="287999"/>
            </a:xfrm>
            <a:prstGeom prst="rect">
              <a:avLst/>
            </a:prstGeom>
          </p:spPr>
        </p:pic>
        <p:pic>
          <p:nvPicPr>
            <p:cNvPr id="89" name="Picture 88">
              <a:extLst>
                <a:ext uri="{FF2B5EF4-FFF2-40B4-BE49-F238E27FC236}">
                  <a16:creationId xmlns="" xmlns:a16="http://schemas.microsoft.com/office/drawing/2014/main" id="{835AE7E3-1783-478E-B26D-FF24AEECA006}"/>
                </a:ext>
              </a:extLst>
            </p:cNvPr>
            <p:cNvPicPr>
              <a:picLocks noChangeAspect="1"/>
            </p:cNvPicPr>
            <p:nvPr/>
          </p:nvPicPr>
          <p:blipFill>
            <a:blip r:embed="rId3">
              <a:duotone>
                <a:schemeClr val="accent3">
                  <a:shade val="45000"/>
                  <a:satMod val="135000"/>
                </a:schemeClr>
                <a:prstClr val="white"/>
              </a:duotone>
            </a:blip>
            <a:stretch>
              <a:fillRect/>
            </a:stretch>
          </p:blipFill>
          <p:spPr>
            <a:xfrm>
              <a:off x="3062719" y="2320846"/>
              <a:ext cx="169325" cy="288311"/>
            </a:xfrm>
            <a:prstGeom prst="rect">
              <a:avLst/>
            </a:prstGeom>
          </p:spPr>
        </p:pic>
        <p:pic>
          <p:nvPicPr>
            <p:cNvPr id="90" name="Picture 89">
              <a:extLst>
                <a:ext uri="{FF2B5EF4-FFF2-40B4-BE49-F238E27FC236}">
                  <a16:creationId xmlns="" xmlns:a16="http://schemas.microsoft.com/office/drawing/2014/main" id="{8959D496-A365-4AAC-92DD-FC1CCB45435B}"/>
                </a:ext>
              </a:extLst>
            </p:cNvPr>
            <p:cNvPicPr>
              <a:picLocks noChangeAspect="1"/>
            </p:cNvPicPr>
            <p:nvPr/>
          </p:nvPicPr>
          <p:blipFill>
            <a:blip r:embed="rId3">
              <a:duotone>
                <a:schemeClr val="accent4">
                  <a:shade val="45000"/>
                  <a:satMod val="135000"/>
                </a:schemeClr>
                <a:prstClr val="white"/>
              </a:duotone>
            </a:blip>
            <a:stretch>
              <a:fillRect/>
            </a:stretch>
          </p:blipFill>
          <p:spPr>
            <a:xfrm>
              <a:off x="3062719" y="1845543"/>
              <a:ext cx="169325" cy="288311"/>
            </a:xfrm>
            <a:prstGeom prst="rect">
              <a:avLst/>
            </a:prstGeom>
          </p:spPr>
        </p:pic>
        <p:pic>
          <p:nvPicPr>
            <p:cNvPr id="91" name="Picture 90">
              <a:extLst>
                <a:ext uri="{FF2B5EF4-FFF2-40B4-BE49-F238E27FC236}">
                  <a16:creationId xmlns="" xmlns:a16="http://schemas.microsoft.com/office/drawing/2014/main" id="{659E6BD0-B9A9-438E-8731-88FDC114E0F8}"/>
                </a:ext>
              </a:extLst>
            </p:cNvPr>
            <p:cNvPicPr>
              <a:picLocks noChangeAspect="1"/>
            </p:cNvPicPr>
            <p:nvPr/>
          </p:nvPicPr>
          <p:blipFill>
            <a:blip r:embed="rId3">
              <a:duotone>
                <a:schemeClr val="accent3">
                  <a:shade val="45000"/>
                  <a:satMod val="135000"/>
                </a:schemeClr>
                <a:prstClr val="white"/>
              </a:duotone>
            </a:blip>
            <a:stretch>
              <a:fillRect/>
            </a:stretch>
          </p:blipFill>
          <p:spPr>
            <a:xfrm>
              <a:off x="3062719" y="2795849"/>
              <a:ext cx="169325" cy="288311"/>
            </a:xfrm>
            <a:prstGeom prst="rect">
              <a:avLst/>
            </a:prstGeom>
          </p:spPr>
        </p:pic>
        <p:pic>
          <p:nvPicPr>
            <p:cNvPr id="95" name="Picture 94">
              <a:extLst>
                <a:ext uri="{FF2B5EF4-FFF2-40B4-BE49-F238E27FC236}">
                  <a16:creationId xmlns="" xmlns:a16="http://schemas.microsoft.com/office/drawing/2014/main" id="{86BF179F-14C9-4576-9461-6D9147340018}"/>
                </a:ext>
              </a:extLst>
            </p:cNvPr>
            <p:cNvPicPr>
              <a:picLocks noChangeAspect="1"/>
            </p:cNvPicPr>
            <p:nvPr/>
          </p:nvPicPr>
          <p:blipFill>
            <a:blip r:embed="rId4">
              <a:duotone>
                <a:schemeClr val="accent1">
                  <a:shade val="45000"/>
                  <a:satMod val="135000"/>
                </a:schemeClr>
                <a:prstClr val="white"/>
              </a:duotone>
            </a:blip>
            <a:stretch>
              <a:fillRect/>
            </a:stretch>
          </p:blipFill>
          <p:spPr>
            <a:xfrm>
              <a:off x="3034683" y="5169378"/>
              <a:ext cx="225397" cy="289797"/>
            </a:xfrm>
            <a:prstGeom prst="rect">
              <a:avLst/>
            </a:prstGeom>
          </p:spPr>
        </p:pic>
        <p:pic>
          <p:nvPicPr>
            <p:cNvPr id="96" name="Picture 95">
              <a:extLst>
                <a:ext uri="{FF2B5EF4-FFF2-40B4-BE49-F238E27FC236}">
                  <a16:creationId xmlns="" xmlns:a16="http://schemas.microsoft.com/office/drawing/2014/main" id="{E229DDAB-B12F-453F-BE93-1E17CDA7EA2C}"/>
                </a:ext>
              </a:extLst>
            </p:cNvPr>
            <p:cNvPicPr>
              <a:picLocks noChangeAspect="1"/>
            </p:cNvPicPr>
            <p:nvPr/>
          </p:nvPicPr>
          <p:blipFill>
            <a:blip r:embed="rId4">
              <a:duotone>
                <a:schemeClr val="accent1">
                  <a:shade val="45000"/>
                  <a:satMod val="135000"/>
                </a:schemeClr>
                <a:prstClr val="white"/>
              </a:duotone>
            </a:blip>
            <a:stretch>
              <a:fillRect/>
            </a:stretch>
          </p:blipFill>
          <p:spPr>
            <a:xfrm>
              <a:off x="3034683" y="4780137"/>
              <a:ext cx="225397" cy="289797"/>
            </a:xfrm>
            <a:prstGeom prst="rect">
              <a:avLst/>
            </a:prstGeom>
          </p:spPr>
        </p:pic>
        <p:sp>
          <p:nvSpPr>
            <p:cNvPr id="101" name="Freeform 128">
              <a:extLst>
                <a:ext uri="{FF2B5EF4-FFF2-40B4-BE49-F238E27FC236}">
                  <a16:creationId xmlns="" xmlns:a16="http://schemas.microsoft.com/office/drawing/2014/main" id="{CF6A8BE0-2E2D-45F0-A055-B164BEECE524}"/>
                </a:ext>
              </a:extLst>
            </p:cNvPr>
            <p:cNvSpPr/>
            <p:nvPr/>
          </p:nvSpPr>
          <p:spPr>
            <a:xfrm>
              <a:off x="3584643" y="1588133"/>
              <a:ext cx="846992" cy="35975"/>
            </a:xfrm>
            <a:custGeom>
              <a:avLst/>
              <a:gdLst>
                <a:gd name="connsiteX0" fmla="*/ 0 w 2633990"/>
                <a:gd name="connsiteY0" fmla="*/ 0 h 105825"/>
                <a:gd name="connsiteX1" fmla="*/ 117589 w 2633990"/>
                <a:gd name="connsiteY1" fmla="*/ 105825 h 105825"/>
                <a:gd name="connsiteX2" fmla="*/ 2633990 w 2633990"/>
                <a:gd name="connsiteY2" fmla="*/ 105825 h 105825"/>
                <a:gd name="connsiteX0" fmla="*/ 0 w 1199407"/>
                <a:gd name="connsiteY0" fmla="*/ 0 h 105825"/>
                <a:gd name="connsiteX1" fmla="*/ 117589 w 1199407"/>
                <a:gd name="connsiteY1" fmla="*/ 105825 h 105825"/>
                <a:gd name="connsiteX2" fmla="*/ 1199407 w 1199407"/>
                <a:gd name="connsiteY2" fmla="*/ 105825 h 105825"/>
                <a:gd name="connsiteX0" fmla="*/ 0 w 1293478"/>
                <a:gd name="connsiteY0" fmla="*/ 0 h 105825"/>
                <a:gd name="connsiteX1" fmla="*/ 117589 w 1293478"/>
                <a:gd name="connsiteY1" fmla="*/ 105825 h 105825"/>
                <a:gd name="connsiteX2" fmla="*/ 1293478 w 1293478"/>
                <a:gd name="connsiteY2" fmla="*/ 105825 h 105825"/>
                <a:gd name="connsiteX0" fmla="*/ 0 w 881917"/>
                <a:gd name="connsiteY0" fmla="*/ 0 h 105825"/>
                <a:gd name="connsiteX1" fmla="*/ 117589 w 881917"/>
                <a:gd name="connsiteY1" fmla="*/ 105825 h 105825"/>
                <a:gd name="connsiteX2" fmla="*/ 881917 w 881917"/>
                <a:gd name="connsiteY2" fmla="*/ 105825 h 105825"/>
                <a:gd name="connsiteX0" fmla="*/ 0 w 846992"/>
                <a:gd name="connsiteY0" fmla="*/ 0 h 35975"/>
                <a:gd name="connsiteX1" fmla="*/ 82664 w 846992"/>
                <a:gd name="connsiteY1" fmla="*/ 35975 h 35975"/>
                <a:gd name="connsiteX2" fmla="*/ 846992 w 846992"/>
                <a:gd name="connsiteY2" fmla="*/ 35975 h 35975"/>
              </a:gdLst>
              <a:ahLst/>
              <a:cxnLst>
                <a:cxn ang="0">
                  <a:pos x="connsiteX0" y="connsiteY0"/>
                </a:cxn>
                <a:cxn ang="0">
                  <a:pos x="connsiteX1" y="connsiteY1"/>
                </a:cxn>
                <a:cxn ang="0">
                  <a:pos x="connsiteX2" y="connsiteY2"/>
                </a:cxn>
              </a:cxnLst>
              <a:rect l="l" t="t" r="r" b="b"/>
              <a:pathLst>
                <a:path w="846992" h="35975">
                  <a:moveTo>
                    <a:pt x="0" y="0"/>
                  </a:moveTo>
                  <a:lnTo>
                    <a:pt x="82664" y="35975"/>
                  </a:lnTo>
                  <a:lnTo>
                    <a:pt x="846992" y="35975"/>
                  </a:lnTo>
                </a:path>
              </a:pathLst>
            </a:custGeom>
            <a:ln w="6350" cmpd="sng">
              <a:solidFill>
                <a:schemeClr val="accent6"/>
              </a:solidFill>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0" name="Freeform 138">
              <a:extLst>
                <a:ext uri="{FF2B5EF4-FFF2-40B4-BE49-F238E27FC236}">
                  <a16:creationId xmlns="" xmlns:a16="http://schemas.microsoft.com/office/drawing/2014/main" id="{DF4AEC01-56B6-4FBC-B165-0D49E91FB0C6}"/>
                </a:ext>
              </a:extLst>
            </p:cNvPr>
            <p:cNvSpPr/>
            <p:nvPr/>
          </p:nvSpPr>
          <p:spPr>
            <a:xfrm>
              <a:off x="3404311" y="2207971"/>
              <a:ext cx="1300940" cy="35470"/>
            </a:xfrm>
            <a:custGeom>
              <a:avLst/>
              <a:gdLst>
                <a:gd name="connsiteX0" fmla="*/ 0 w 2633990"/>
                <a:gd name="connsiteY0" fmla="*/ 0 h 105825"/>
                <a:gd name="connsiteX1" fmla="*/ 117589 w 2633990"/>
                <a:gd name="connsiteY1" fmla="*/ 105825 h 105825"/>
                <a:gd name="connsiteX2" fmla="*/ 2633990 w 2633990"/>
                <a:gd name="connsiteY2" fmla="*/ 105825 h 105825"/>
                <a:gd name="connsiteX0" fmla="*/ 0 w 1199407"/>
                <a:gd name="connsiteY0" fmla="*/ 0 h 105825"/>
                <a:gd name="connsiteX1" fmla="*/ 117589 w 1199407"/>
                <a:gd name="connsiteY1" fmla="*/ 105825 h 105825"/>
                <a:gd name="connsiteX2" fmla="*/ 1199407 w 1199407"/>
                <a:gd name="connsiteY2" fmla="*/ 105825 h 105825"/>
                <a:gd name="connsiteX0" fmla="*/ 0 w 1293478"/>
                <a:gd name="connsiteY0" fmla="*/ 0 h 105825"/>
                <a:gd name="connsiteX1" fmla="*/ 117589 w 1293478"/>
                <a:gd name="connsiteY1" fmla="*/ 105825 h 105825"/>
                <a:gd name="connsiteX2" fmla="*/ 1293478 w 1293478"/>
                <a:gd name="connsiteY2" fmla="*/ 105825 h 105825"/>
                <a:gd name="connsiteX0" fmla="*/ 0 w 881917"/>
                <a:gd name="connsiteY0" fmla="*/ 0 h 105825"/>
                <a:gd name="connsiteX1" fmla="*/ 117589 w 881917"/>
                <a:gd name="connsiteY1" fmla="*/ 105825 h 105825"/>
                <a:gd name="connsiteX2" fmla="*/ 881917 w 881917"/>
                <a:gd name="connsiteY2" fmla="*/ 105825 h 105825"/>
                <a:gd name="connsiteX0" fmla="*/ 0 w 846992"/>
                <a:gd name="connsiteY0" fmla="*/ 0 h 35975"/>
                <a:gd name="connsiteX1" fmla="*/ 82664 w 846992"/>
                <a:gd name="connsiteY1" fmla="*/ 35975 h 35975"/>
                <a:gd name="connsiteX2" fmla="*/ 846992 w 846992"/>
                <a:gd name="connsiteY2" fmla="*/ 35975 h 35975"/>
                <a:gd name="connsiteX0" fmla="*/ 0 w 1061215"/>
                <a:gd name="connsiteY0" fmla="*/ 0 h 35975"/>
                <a:gd name="connsiteX1" fmla="*/ 82664 w 1061215"/>
                <a:gd name="connsiteY1" fmla="*/ 35975 h 35975"/>
                <a:gd name="connsiteX2" fmla="*/ 1061215 w 1061215"/>
                <a:gd name="connsiteY2" fmla="*/ 35975 h 35975"/>
              </a:gdLst>
              <a:ahLst/>
              <a:cxnLst>
                <a:cxn ang="0">
                  <a:pos x="connsiteX0" y="connsiteY0"/>
                </a:cxn>
                <a:cxn ang="0">
                  <a:pos x="connsiteX1" y="connsiteY1"/>
                </a:cxn>
                <a:cxn ang="0">
                  <a:pos x="connsiteX2" y="connsiteY2"/>
                </a:cxn>
              </a:cxnLst>
              <a:rect l="l" t="t" r="r" b="b"/>
              <a:pathLst>
                <a:path w="1061215" h="35975">
                  <a:moveTo>
                    <a:pt x="0" y="0"/>
                  </a:moveTo>
                  <a:lnTo>
                    <a:pt x="82664" y="35975"/>
                  </a:lnTo>
                  <a:lnTo>
                    <a:pt x="1061215" y="35975"/>
                  </a:lnTo>
                </a:path>
              </a:pathLst>
            </a:custGeom>
            <a:ln w="6350" cmpd="sng">
              <a:solidFill>
                <a:schemeClr val="accent5">
                  <a:lumMod val="75000"/>
                </a:schemeClr>
              </a:solidFill>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1" name="Freeform 139">
              <a:extLst>
                <a:ext uri="{FF2B5EF4-FFF2-40B4-BE49-F238E27FC236}">
                  <a16:creationId xmlns="" xmlns:a16="http://schemas.microsoft.com/office/drawing/2014/main" id="{680AA0A7-0D90-46BA-A3B3-2294EB5EBC44}"/>
                </a:ext>
              </a:extLst>
            </p:cNvPr>
            <p:cNvSpPr/>
            <p:nvPr/>
          </p:nvSpPr>
          <p:spPr>
            <a:xfrm>
              <a:off x="3404312" y="2712245"/>
              <a:ext cx="1567958" cy="35470"/>
            </a:xfrm>
            <a:custGeom>
              <a:avLst/>
              <a:gdLst>
                <a:gd name="connsiteX0" fmla="*/ 0 w 2633990"/>
                <a:gd name="connsiteY0" fmla="*/ 0 h 105825"/>
                <a:gd name="connsiteX1" fmla="*/ 117589 w 2633990"/>
                <a:gd name="connsiteY1" fmla="*/ 105825 h 105825"/>
                <a:gd name="connsiteX2" fmla="*/ 2633990 w 2633990"/>
                <a:gd name="connsiteY2" fmla="*/ 105825 h 105825"/>
                <a:gd name="connsiteX0" fmla="*/ 0 w 1199407"/>
                <a:gd name="connsiteY0" fmla="*/ 0 h 105825"/>
                <a:gd name="connsiteX1" fmla="*/ 117589 w 1199407"/>
                <a:gd name="connsiteY1" fmla="*/ 105825 h 105825"/>
                <a:gd name="connsiteX2" fmla="*/ 1199407 w 1199407"/>
                <a:gd name="connsiteY2" fmla="*/ 105825 h 105825"/>
                <a:gd name="connsiteX0" fmla="*/ 0 w 1293478"/>
                <a:gd name="connsiteY0" fmla="*/ 0 h 105825"/>
                <a:gd name="connsiteX1" fmla="*/ 117589 w 1293478"/>
                <a:gd name="connsiteY1" fmla="*/ 105825 h 105825"/>
                <a:gd name="connsiteX2" fmla="*/ 1293478 w 1293478"/>
                <a:gd name="connsiteY2" fmla="*/ 105825 h 105825"/>
                <a:gd name="connsiteX0" fmla="*/ 0 w 881917"/>
                <a:gd name="connsiteY0" fmla="*/ 0 h 105825"/>
                <a:gd name="connsiteX1" fmla="*/ 117589 w 881917"/>
                <a:gd name="connsiteY1" fmla="*/ 105825 h 105825"/>
                <a:gd name="connsiteX2" fmla="*/ 881917 w 881917"/>
                <a:gd name="connsiteY2" fmla="*/ 105825 h 105825"/>
                <a:gd name="connsiteX0" fmla="*/ 0 w 846992"/>
                <a:gd name="connsiteY0" fmla="*/ 0 h 35975"/>
                <a:gd name="connsiteX1" fmla="*/ 82664 w 846992"/>
                <a:gd name="connsiteY1" fmla="*/ 35975 h 35975"/>
                <a:gd name="connsiteX2" fmla="*/ 846992 w 846992"/>
                <a:gd name="connsiteY2" fmla="*/ 35975 h 35975"/>
                <a:gd name="connsiteX0" fmla="*/ 0 w 1300940"/>
                <a:gd name="connsiteY0" fmla="*/ 0 h 35975"/>
                <a:gd name="connsiteX1" fmla="*/ 82664 w 1300940"/>
                <a:gd name="connsiteY1" fmla="*/ 35975 h 35975"/>
                <a:gd name="connsiteX2" fmla="*/ 1300940 w 1300940"/>
                <a:gd name="connsiteY2" fmla="*/ 20674 h 35975"/>
                <a:gd name="connsiteX0" fmla="*/ 0 w 1300940"/>
                <a:gd name="connsiteY0" fmla="*/ 0 h 41075"/>
                <a:gd name="connsiteX1" fmla="*/ 82664 w 1300940"/>
                <a:gd name="connsiteY1" fmla="*/ 35975 h 41075"/>
                <a:gd name="connsiteX2" fmla="*/ 1300940 w 1300940"/>
                <a:gd name="connsiteY2" fmla="*/ 41075 h 41075"/>
              </a:gdLst>
              <a:ahLst/>
              <a:cxnLst>
                <a:cxn ang="0">
                  <a:pos x="connsiteX0" y="connsiteY0"/>
                </a:cxn>
                <a:cxn ang="0">
                  <a:pos x="connsiteX1" y="connsiteY1"/>
                </a:cxn>
                <a:cxn ang="0">
                  <a:pos x="connsiteX2" y="connsiteY2"/>
                </a:cxn>
              </a:cxnLst>
              <a:rect l="l" t="t" r="r" b="b"/>
              <a:pathLst>
                <a:path w="1300940" h="41075">
                  <a:moveTo>
                    <a:pt x="0" y="0"/>
                  </a:moveTo>
                  <a:lnTo>
                    <a:pt x="82664" y="35975"/>
                  </a:lnTo>
                  <a:lnTo>
                    <a:pt x="1300940" y="41075"/>
                  </a:lnTo>
                </a:path>
              </a:pathLst>
            </a:custGeom>
            <a:ln w="6350" cmpd="sng">
              <a:solidFill>
                <a:schemeClr val="accent4"/>
              </a:solidFill>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116" name="Picture 115">
              <a:extLst>
                <a:ext uri="{FF2B5EF4-FFF2-40B4-BE49-F238E27FC236}">
                  <a16:creationId xmlns="" xmlns:a16="http://schemas.microsoft.com/office/drawing/2014/main" id="{E4A49A1D-2ECB-41F0-AA26-C7164E171439}"/>
                </a:ext>
              </a:extLst>
            </p:cNvPr>
            <p:cNvPicPr>
              <a:picLocks noChangeAspect="1"/>
            </p:cNvPicPr>
            <p:nvPr/>
          </p:nvPicPr>
          <p:blipFill>
            <a:blip r:embed="rId2">
              <a:duotone>
                <a:schemeClr val="accent6">
                  <a:shade val="45000"/>
                  <a:satMod val="135000"/>
                </a:schemeClr>
                <a:prstClr val="white"/>
              </a:duotone>
            </a:blip>
            <a:stretch>
              <a:fillRect/>
            </a:stretch>
          </p:blipFill>
          <p:spPr>
            <a:xfrm>
              <a:off x="1646487" y="1849677"/>
              <a:ext cx="259199" cy="287999"/>
            </a:xfrm>
            <a:prstGeom prst="rect">
              <a:avLst/>
            </a:prstGeom>
          </p:spPr>
        </p:pic>
        <p:pic>
          <p:nvPicPr>
            <p:cNvPr id="117" name="Picture 116">
              <a:extLst>
                <a:ext uri="{FF2B5EF4-FFF2-40B4-BE49-F238E27FC236}">
                  <a16:creationId xmlns="" xmlns:a16="http://schemas.microsoft.com/office/drawing/2014/main" id="{11EDA37C-436E-485A-BDB6-CF60D3B40BD3}"/>
                </a:ext>
              </a:extLst>
            </p:cNvPr>
            <p:cNvPicPr>
              <a:picLocks noChangeAspect="1"/>
            </p:cNvPicPr>
            <p:nvPr/>
          </p:nvPicPr>
          <p:blipFill>
            <a:blip r:embed="rId2">
              <a:duotone>
                <a:schemeClr val="accent6">
                  <a:shade val="45000"/>
                  <a:satMod val="135000"/>
                </a:schemeClr>
                <a:prstClr val="white"/>
              </a:duotone>
            </a:blip>
            <a:stretch>
              <a:fillRect/>
            </a:stretch>
          </p:blipFill>
          <p:spPr>
            <a:xfrm>
              <a:off x="1873095" y="1849716"/>
              <a:ext cx="259199" cy="287999"/>
            </a:xfrm>
            <a:prstGeom prst="rect">
              <a:avLst/>
            </a:prstGeom>
          </p:spPr>
        </p:pic>
        <p:pic>
          <p:nvPicPr>
            <p:cNvPr id="118" name="Picture 117">
              <a:extLst>
                <a:ext uri="{FF2B5EF4-FFF2-40B4-BE49-F238E27FC236}">
                  <a16:creationId xmlns="" xmlns:a16="http://schemas.microsoft.com/office/drawing/2014/main" id="{3C62C152-68A9-466F-8A9C-B831A4F7E7F3}"/>
                </a:ext>
              </a:extLst>
            </p:cNvPr>
            <p:cNvPicPr>
              <a:picLocks noChangeAspect="1"/>
            </p:cNvPicPr>
            <p:nvPr/>
          </p:nvPicPr>
          <p:blipFill>
            <a:blip r:embed="rId3">
              <a:duotone>
                <a:schemeClr val="accent3">
                  <a:shade val="45000"/>
                  <a:satMod val="135000"/>
                </a:schemeClr>
                <a:prstClr val="white"/>
              </a:duotone>
            </a:blip>
            <a:stretch>
              <a:fillRect/>
            </a:stretch>
          </p:blipFill>
          <p:spPr>
            <a:xfrm>
              <a:off x="1941323" y="2324757"/>
              <a:ext cx="169325" cy="288311"/>
            </a:xfrm>
            <a:prstGeom prst="rect">
              <a:avLst/>
            </a:prstGeom>
          </p:spPr>
        </p:pic>
        <p:pic>
          <p:nvPicPr>
            <p:cNvPr id="119" name="Picture 118">
              <a:extLst>
                <a:ext uri="{FF2B5EF4-FFF2-40B4-BE49-F238E27FC236}">
                  <a16:creationId xmlns="" xmlns:a16="http://schemas.microsoft.com/office/drawing/2014/main" id="{A7C8C224-8B99-4032-9BA5-D49901B1F6F0}"/>
                </a:ext>
              </a:extLst>
            </p:cNvPr>
            <p:cNvPicPr>
              <a:picLocks noChangeAspect="1"/>
            </p:cNvPicPr>
            <p:nvPr/>
          </p:nvPicPr>
          <p:blipFill>
            <a:blip r:embed="rId3">
              <a:duotone>
                <a:schemeClr val="accent3">
                  <a:shade val="45000"/>
                  <a:satMod val="135000"/>
                </a:schemeClr>
                <a:prstClr val="white"/>
              </a:duotone>
            </a:blip>
            <a:stretch>
              <a:fillRect/>
            </a:stretch>
          </p:blipFill>
          <p:spPr>
            <a:xfrm>
              <a:off x="2167931" y="2324757"/>
              <a:ext cx="169325" cy="288311"/>
            </a:xfrm>
            <a:prstGeom prst="rect">
              <a:avLst/>
            </a:prstGeom>
          </p:spPr>
        </p:pic>
        <p:pic>
          <p:nvPicPr>
            <p:cNvPr id="120" name="Picture 119">
              <a:extLst>
                <a:ext uri="{FF2B5EF4-FFF2-40B4-BE49-F238E27FC236}">
                  <a16:creationId xmlns="" xmlns:a16="http://schemas.microsoft.com/office/drawing/2014/main" id="{A9F446EF-D72F-4032-A40D-DCA067BFD837}"/>
                </a:ext>
              </a:extLst>
            </p:cNvPr>
            <p:cNvPicPr>
              <a:picLocks noChangeAspect="1"/>
            </p:cNvPicPr>
            <p:nvPr/>
          </p:nvPicPr>
          <p:blipFill>
            <a:blip r:embed="rId3">
              <a:duotone>
                <a:schemeClr val="accent3">
                  <a:shade val="45000"/>
                  <a:satMod val="135000"/>
                </a:schemeClr>
                <a:prstClr val="white"/>
              </a:duotone>
            </a:blip>
            <a:stretch>
              <a:fillRect/>
            </a:stretch>
          </p:blipFill>
          <p:spPr>
            <a:xfrm>
              <a:off x="1480372" y="3284787"/>
              <a:ext cx="169325" cy="288311"/>
            </a:xfrm>
            <a:prstGeom prst="rect">
              <a:avLst/>
            </a:prstGeom>
          </p:spPr>
        </p:pic>
        <p:pic>
          <p:nvPicPr>
            <p:cNvPr id="121" name="Picture 120">
              <a:extLst>
                <a:ext uri="{FF2B5EF4-FFF2-40B4-BE49-F238E27FC236}">
                  <a16:creationId xmlns="" xmlns:a16="http://schemas.microsoft.com/office/drawing/2014/main" id="{94F55292-6375-4CE6-B6FA-EB72E68C3777}"/>
                </a:ext>
              </a:extLst>
            </p:cNvPr>
            <p:cNvPicPr>
              <a:picLocks noChangeAspect="1"/>
            </p:cNvPicPr>
            <p:nvPr/>
          </p:nvPicPr>
          <p:blipFill>
            <a:blip r:embed="rId3">
              <a:duotone>
                <a:schemeClr val="accent3">
                  <a:shade val="45000"/>
                  <a:satMod val="135000"/>
                </a:schemeClr>
                <a:prstClr val="white"/>
              </a:duotone>
            </a:blip>
            <a:stretch>
              <a:fillRect/>
            </a:stretch>
          </p:blipFill>
          <p:spPr>
            <a:xfrm>
              <a:off x="1706980" y="3283480"/>
              <a:ext cx="169325" cy="288311"/>
            </a:xfrm>
            <a:prstGeom prst="rect">
              <a:avLst/>
            </a:prstGeom>
          </p:spPr>
        </p:pic>
        <p:pic>
          <p:nvPicPr>
            <p:cNvPr id="122" name="Picture 121">
              <a:extLst>
                <a:ext uri="{FF2B5EF4-FFF2-40B4-BE49-F238E27FC236}">
                  <a16:creationId xmlns="" xmlns:a16="http://schemas.microsoft.com/office/drawing/2014/main" id="{801CD06C-7ADD-4D94-8B16-9545CC080F91}"/>
                </a:ext>
              </a:extLst>
            </p:cNvPr>
            <p:cNvPicPr>
              <a:picLocks noChangeAspect="1"/>
            </p:cNvPicPr>
            <p:nvPr/>
          </p:nvPicPr>
          <p:blipFill>
            <a:blip r:embed="rId3">
              <a:duotone>
                <a:schemeClr val="accent3">
                  <a:shade val="45000"/>
                  <a:satMod val="135000"/>
                </a:schemeClr>
                <a:prstClr val="white"/>
              </a:duotone>
            </a:blip>
            <a:stretch>
              <a:fillRect/>
            </a:stretch>
          </p:blipFill>
          <p:spPr>
            <a:xfrm>
              <a:off x="1933588" y="3284982"/>
              <a:ext cx="169325" cy="288311"/>
            </a:xfrm>
            <a:prstGeom prst="rect">
              <a:avLst/>
            </a:prstGeom>
          </p:spPr>
        </p:pic>
        <p:pic>
          <p:nvPicPr>
            <p:cNvPr id="123" name="Picture 122">
              <a:extLst>
                <a:ext uri="{FF2B5EF4-FFF2-40B4-BE49-F238E27FC236}">
                  <a16:creationId xmlns="" xmlns:a16="http://schemas.microsoft.com/office/drawing/2014/main" id="{084929FA-E003-44E4-AE79-BB045E0201AC}"/>
                </a:ext>
              </a:extLst>
            </p:cNvPr>
            <p:cNvPicPr>
              <a:picLocks noChangeAspect="1"/>
            </p:cNvPicPr>
            <p:nvPr/>
          </p:nvPicPr>
          <p:blipFill>
            <a:blip r:embed="rId3">
              <a:duotone>
                <a:schemeClr val="accent3">
                  <a:shade val="45000"/>
                  <a:satMod val="135000"/>
                </a:schemeClr>
                <a:prstClr val="white"/>
              </a:duotone>
            </a:blip>
            <a:stretch>
              <a:fillRect/>
            </a:stretch>
          </p:blipFill>
          <p:spPr>
            <a:xfrm>
              <a:off x="2160196" y="3284982"/>
              <a:ext cx="169325" cy="288311"/>
            </a:xfrm>
            <a:prstGeom prst="rect">
              <a:avLst/>
            </a:prstGeom>
          </p:spPr>
        </p:pic>
        <p:pic>
          <p:nvPicPr>
            <p:cNvPr id="124" name="Picture 123">
              <a:extLst>
                <a:ext uri="{FF2B5EF4-FFF2-40B4-BE49-F238E27FC236}">
                  <a16:creationId xmlns="" xmlns:a16="http://schemas.microsoft.com/office/drawing/2014/main" id="{614C006F-80AE-4815-AE46-C1A0EA4DCD66}"/>
                </a:ext>
              </a:extLst>
            </p:cNvPr>
            <p:cNvPicPr>
              <a:picLocks noChangeAspect="1"/>
            </p:cNvPicPr>
            <p:nvPr/>
          </p:nvPicPr>
          <p:blipFill>
            <a:blip r:embed="rId3">
              <a:duotone>
                <a:schemeClr val="accent3">
                  <a:shade val="45000"/>
                  <a:satMod val="135000"/>
                </a:schemeClr>
                <a:prstClr val="white"/>
              </a:duotone>
            </a:blip>
            <a:stretch>
              <a:fillRect/>
            </a:stretch>
          </p:blipFill>
          <p:spPr>
            <a:xfrm>
              <a:off x="2386804" y="3284307"/>
              <a:ext cx="169325" cy="288311"/>
            </a:xfrm>
            <a:prstGeom prst="rect">
              <a:avLst/>
            </a:prstGeom>
          </p:spPr>
        </p:pic>
        <p:pic>
          <p:nvPicPr>
            <p:cNvPr id="125" name="Picture 124">
              <a:extLst>
                <a:ext uri="{FF2B5EF4-FFF2-40B4-BE49-F238E27FC236}">
                  <a16:creationId xmlns="" xmlns:a16="http://schemas.microsoft.com/office/drawing/2014/main" id="{D9C312A1-FD0F-4361-9C18-F574DF38A3D2}"/>
                </a:ext>
              </a:extLst>
            </p:cNvPr>
            <p:cNvPicPr>
              <a:picLocks noChangeAspect="1"/>
            </p:cNvPicPr>
            <p:nvPr/>
          </p:nvPicPr>
          <p:blipFill>
            <a:blip r:embed="rId3">
              <a:duotone>
                <a:schemeClr val="accent3">
                  <a:shade val="45000"/>
                  <a:satMod val="135000"/>
                </a:schemeClr>
                <a:prstClr val="white"/>
              </a:duotone>
            </a:blip>
            <a:stretch>
              <a:fillRect/>
            </a:stretch>
          </p:blipFill>
          <p:spPr>
            <a:xfrm>
              <a:off x="2613412" y="3284307"/>
              <a:ext cx="169325" cy="288311"/>
            </a:xfrm>
            <a:prstGeom prst="rect">
              <a:avLst/>
            </a:prstGeom>
          </p:spPr>
        </p:pic>
        <p:pic>
          <p:nvPicPr>
            <p:cNvPr id="126" name="Picture 125">
              <a:extLst>
                <a:ext uri="{FF2B5EF4-FFF2-40B4-BE49-F238E27FC236}">
                  <a16:creationId xmlns="" xmlns:a16="http://schemas.microsoft.com/office/drawing/2014/main" id="{9B0F5267-F324-4AEE-BC33-B199312C1561}"/>
                </a:ext>
              </a:extLst>
            </p:cNvPr>
            <p:cNvPicPr>
              <a:picLocks noChangeAspect="1"/>
            </p:cNvPicPr>
            <p:nvPr/>
          </p:nvPicPr>
          <p:blipFill>
            <a:blip r:embed="rId3">
              <a:duotone>
                <a:schemeClr val="accent3">
                  <a:shade val="45000"/>
                  <a:satMod val="135000"/>
                </a:schemeClr>
                <a:prstClr val="white"/>
              </a:duotone>
            </a:blip>
            <a:stretch>
              <a:fillRect/>
            </a:stretch>
          </p:blipFill>
          <p:spPr>
            <a:xfrm>
              <a:off x="2840020" y="3284307"/>
              <a:ext cx="169325" cy="288311"/>
            </a:xfrm>
            <a:prstGeom prst="rect">
              <a:avLst/>
            </a:prstGeom>
          </p:spPr>
        </p:pic>
        <p:pic>
          <p:nvPicPr>
            <p:cNvPr id="127" name="Picture 126">
              <a:extLst>
                <a:ext uri="{FF2B5EF4-FFF2-40B4-BE49-F238E27FC236}">
                  <a16:creationId xmlns="" xmlns:a16="http://schemas.microsoft.com/office/drawing/2014/main" id="{6C03F871-73BA-48FB-88B1-EA93ED896982}"/>
                </a:ext>
              </a:extLst>
            </p:cNvPr>
            <p:cNvPicPr>
              <a:picLocks noChangeAspect="1"/>
            </p:cNvPicPr>
            <p:nvPr/>
          </p:nvPicPr>
          <p:blipFill>
            <a:blip r:embed="rId4">
              <a:duotone>
                <a:schemeClr val="accent1">
                  <a:shade val="45000"/>
                  <a:satMod val="135000"/>
                </a:schemeClr>
                <a:prstClr val="white"/>
              </a:duotone>
            </a:blip>
            <a:stretch>
              <a:fillRect/>
            </a:stretch>
          </p:blipFill>
          <p:spPr>
            <a:xfrm>
              <a:off x="1225728" y="3641470"/>
              <a:ext cx="225397" cy="289797"/>
            </a:xfrm>
            <a:prstGeom prst="rect">
              <a:avLst/>
            </a:prstGeom>
          </p:spPr>
        </p:pic>
        <p:pic>
          <p:nvPicPr>
            <p:cNvPr id="128" name="Picture 127">
              <a:extLst>
                <a:ext uri="{FF2B5EF4-FFF2-40B4-BE49-F238E27FC236}">
                  <a16:creationId xmlns="" xmlns:a16="http://schemas.microsoft.com/office/drawing/2014/main" id="{B6ACF12D-B982-4E0A-AF48-EACE435299C8}"/>
                </a:ext>
              </a:extLst>
            </p:cNvPr>
            <p:cNvPicPr>
              <a:picLocks noChangeAspect="1"/>
            </p:cNvPicPr>
            <p:nvPr/>
          </p:nvPicPr>
          <p:blipFill>
            <a:blip r:embed="rId4">
              <a:duotone>
                <a:schemeClr val="accent1">
                  <a:shade val="45000"/>
                  <a:satMod val="135000"/>
                </a:schemeClr>
                <a:prstClr val="white"/>
              </a:duotone>
            </a:blip>
            <a:stretch>
              <a:fillRect/>
            </a:stretch>
          </p:blipFill>
          <p:spPr>
            <a:xfrm>
              <a:off x="1452336" y="3641470"/>
              <a:ext cx="225397" cy="289797"/>
            </a:xfrm>
            <a:prstGeom prst="rect">
              <a:avLst/>
            </a:prstGeom>
          </p:spPr>
        </p:pic>
        <p:pic>
          <p:nvPicPr>
            <p:cNvPr id="129" name="Picture 128">
              <a:extLst>
                <a:ext uri="{FF2B5EF4-FFF2-40B4-BE49-F238E27FC236}">
                  <a16:creationId xmlns="" xmlns:a16="http://schemas.microsoft.com/office/drawing/2014/main" id="{0E4EEA4C-B45E-4407-8BDD-F19FD73B76B8}"/>
                </a:ext>
              </a:extLst>
            </p:cNvPr>
            <p:cNvPicPr>
              <a:picLocks noChangeAspect="1"/>
            </p:cNvPicPr>
            <p:nvPr/>
          </p:nvPicPr>
          <p:blipFill>
            <a:blip r:embed="rId4">
              <a:duotone>
                <a:schemeClr val="accent1">
                  <a:shade val="45000"/>
                  <a:satMod val="135000"/>
                </a:schemeClr>
                <a:prstClr val="white"/>
              </a:duotone>
            </a:blip>
            <a:stretch>
              <a:fillRect/>
            </a:stretch>
          </p:blipFill>
          <p:spPr>
            <a:xfrm>
              <a:off x="1678944" y="3641470"/>
              <a:ext cx="225397" cy="289797"/>
            </a:xfrm>
            <a:prstGeom prst="rect">
              <a:avLst/>
            </a:prstGeom>
          </p:spPr>
        </p:pic>
        <p:pic>
          <p:nvPicPr>
            <p:cNvPr id="130" name="Picture 129">
              <a:extLst>
                <a:ext uri="{FF2B5EF4-FFF2-40B4-BE49-F238E27FC236}">
                  <a16:creationId xmlns="" xmlns:a16="http://schemas.microsoft.com/office/drawing/2014/main" id="{3EA1B57E-E60D-4BA8-AF00-DADE1CAE6F89}"/>
                </a:ext>
              </a:extLst>
            </p:cNvPr>
            <p:cNvPicPr>
              <a:picLocks noChangeAspect="1"/>
            </p:cNvPicPr>
            <p:nvPr/>
          </p:nvPicPr>
          <p:blipFill>
            <a:blip r:embed="rId4">
              <a:duotone>
                <a:schemeClr val="accent1">
                  <a:shade val="45000"/>
                  <a:satMod val="135000"/>
                </a:schemeClr>
                <a:prstClr val="white"/>
              </a:duotone>
            </a:blip>
            <a:stretch>
              <a:fillRect/>
            </a:stretch>
          </p:blipFill>
          <p:spPr>
            <a:xfrm>
              <a:off x="1905552" y="3641470"/>
              <a:ext cx="225397" cy="289797"/>
            </a:xfrm>
            <a:prstGeom prst="rect">
              <a:avLst/>
            </a:prstGeom>
          </p:spPr>
        </p:pic>
        <p:pic>
          <p:nvPicPr>
            <p:cNvPr id="131" name="Picture 130">
              <a:extLst>
                <a:ext uri="{FF2B5EF4-FFF2-40B4-BE49-F238E27FC236}">
                  <a16:creationId xmlns="" xmlns:a16="http://schemas.microsoft.com/office/drawing/2014/main" id="{9E04FBF1-E66D-4A45-BF1A-16533CB9B842}"/>
                </a:ext>
              </a:extLst>
            </p:cNvPr>
            <p:cNvPicPr>
              <a:picLocks noChangeAspect="1"/>
            </p:cNvPicPr>
            <p:nvPr/>
          </p:nvPicPr>
          <p:blipFill>
            <a:blip r:embed="rId4">
              <a:duotone>
                <a:schemeClr val="accent1">
                  <a:shade val="45000"/>
                  <a:satMod val="135000"/>
                </a:schemeClr>
                <a:prstClr val="white"/>
              </a:duotone>
            </a:blip>
            <a:stretch>
              <a:fillRect/>
            </a:stretch>
          </p:blipFill>
          <p:spPr>
            <a:xfrm>
              <a:off x="2132160" y="3641470"/>
              <a:ext cx="225397" cy="289797"/>
            </a:xfrm>
            <a:prstGeom prst="rect">
              <a:avLst/>
            </a:prstGeom>
          </p:spPr>
        </p:pic>
        <p:pic>
          <p:nvPicPr>
            <p:cNvPr id="132" name="Picture 131">
              <a:extLst>
                <a:ext uri="{FF2B5EF4-FFF2-40B4-BE49-F238E27FC236}">
                  <a16:creationId xmlns="" xmlns:a16="http://schemas.microsoft.com/office/drawing/2014/main" id="{2E1A5125-3128-4312-BC3A-3236F4EE155E}"/>
                </a:ext>
              </a:extLst>
            </p:cNvPr>
            <p:cNvPicPr>
              <a:picLocks noChangeAspect="1"/>
            </p:cNvPicPr>
            <p:nvPr/>
          </p:nvPicPr>
          <p:blipFill>
            <a:blip r:embed="rId4">
              <a:duotone>
                <a:schemeClr val="accent1">
                  <a:shade val="45000"/>
                  <a:satMod val="135000"/>
                </a:schemeClr>
                <a:prstClr val="white"/>
              </a:duotone>
            </a:blip>
            <a:stretch>
              <a:fillRect/>
            </a:stretch>
          </p:blipFill>
          <p:spPr>
            <a:xfrm>
              <a:off x="2358768" y="3641470"/>
              <a:ext cx="225397" cy="289797"/>
            </a:xfrm>
            <a:prstGeom prst="rect">
              <a:avLst/>
            </a:prstGeom>
          </p:spPr>
        </p:pic>
        <p:pic>
          <p:nvPicPr>
            <p:cNvPr id="133" name="Picture 132">
              <a:extLst>
                <a:ext uri="{FF2B5EF4-FFF2-40B4-BE49-F238E27FC236}">
                  <a16:creationId xmlns="" xmlns:a16="http://schemas.microsoft.com/office/drawing/2014/main" id="{3B5691EC-CD64-4964-AC78-69CF495D3804}"/>
                </a:ext>
              </a:extLst>
            </p:cNvPr>
            <p:cNvPicPr>
              <a:picLocks noChangeAspect="1"/>
            </p:cNvPicPr>
            <p:nvPr/>
          </p:nvPicPr>
          <p:blipFill>
            <a:blip r:embed="rId4">
              <a:duotone>
                <a:schemeClr val="accent1">
                  <a:shade val="45000"/>
                  <a:satMod val="135000"/>
                </a:schemeClr>
                <a:prstClr val="white"/>
              </a:duotone>
            </a:blip>
            <a:stretch>
              <a:fillRect/>
            </a:stretch>
          </p:blipFill>
          <p:spPr>
            <a:xfrm>
              <a:off x="2585376" y="3641470"/>
              <a:ext cx="225397" cy="289797"/>
            </a:xfrm>
            <a:prstGeom prst="rect">
              <a:avLst/>
            </a:prstGeom>
          </p:spPr>
        </p:pic>
        <p:pic>
          <p:nvPicPr>
            <p:cNvPr id="134" name="Picture 133">
              <a:extLst>
                <a:ext uri="{FF2B5EF4-FFF2-40B4-BE49-F238E27FC236}">
                  <a16:creationId xmlns="" xmlns:a16="http://schemas.microsoft.com/office/drawing/2014/main" id="{600B201C-6BC7-4B64-AE69-BDC7D1763571}"/>
                </a:ext>
              </a:extLst>
            </p:cNvPr>
            <p:cNvPicPr>
              <a:picLocks noChangeAspect="1"/>
            </p:cNvPicPr>
            <p:nvPr/>
          </p:nvPicPr>
          <p:blipFill>
            <a:blip r:embed="rId4">
              <a:duotone>
                <a:schemeClr val="accent1">
                  <a:shade val="45000"/>
                  <a:satMod val="135000"/>
                </a:schemeClr>
                <a:prstClr val="white"/>
              </a:duotone>
            </a:blip>
            <a:stretch>
              <a:fillRect/>
            </a:stretch>
          </p:blipFill>
          <p:spPr>
            <a:xfrm>
              <a:off x="3265197" y="3641470"/>
              <a:ext cx="225397" cy="289797"/>
            </a:xfrm>
            <a:prstGeom prst="rect">
              <a:avLst/>
            </a:prstGeom>
          </p:spPr>
        </p:pic>
        <p:pic>
          <p:nvPicPr>
            <p:cNvPr id="135" name="Picture 134">
              <a:extLst>
                <a:ext uri="{FF2B5EF4-FFF2-40B4-BE49-F238E27FC236}">
                  <a16:creationId xmlns="" xmlns:a16="http://schemas.microsoft.com/office/drawing/2014/main" id="{C60E267D-32DD-4158-9F3F-C2ED53EDA337}"/>
                </a:ext>
              </a:extLst>
            </p:cNvPr>
            <p:cNvPicPr>
              <a:picLocks noChangeAspect="1"/>
            </p:cNvPicPr>
            <p:nvPr/>
          </p:nvPicPr>
          <p:blipFill>
            <a:blip r:embed="rId4">
              <a:duotone>
                <a:schemeClr val="accent1">
                  <a:shade val="45000"/>
                  <a:satMod val="135000"/>
                </a:schemeClr>
                <a:prstClr val="white"/>
              </a:duotone>
            </a:blip>
            <a:stretch>
              <a:fillRect/>
            </a:stretch>
          </p:blipFill>
          <p:spPr>
            <a:xfrm>
              <a:off x="2811984" y="3641470"/>
              <a:ext cx="225397" cy="289797"/>
            </a:xfrm>
            <a:prstGeom prst="rect">
              <a:avLst/>
            </a:prstGeom>
          </p:spPr>
        </p:pic>
        <p:pic>
          <p:nvPicPr>
            <p:cNvPr id="136" name="Picture 135">
              <a:extLst>
                <a:ext uri="{FF2B5EF4-FFF2-40B4-BE49-F238E27FC236}">
                  <a16:creationId xmlns="" xmlns:a16="http://schemas.microsoft.com/office/drawing/2014/main" id="{8E7D8423-F5AD-439F-911F-85C91CD56A73}"/>
                </a:ext>
              </a:extLst>
            </p:cNvPr>
            <p:cNvPicPr>
              <a:picLocks noChangeAspect="1"/>
            </p:cNvPicPr>
            <p:nvPr/>
          </p:nvPicPr>
          <p:blipFill>
            <a:blip r:embed="rId4">
              <a:duotone>
                <a:schemeClr val="accent1">
                  <a:shade val="45000"/>
                  <a:satMod val="135000"/>
                </a:schemeClr>
                <a:prstClr val="white"/>
              </a:duotone>
            </a:blip>
            <a:stretch>
              <a:fillRect/>
            </a:stretch>
          </p:blipFill>
          <p:spPr>
            <a:xfrm>
              <a:off x="3038592" y="3641470"/>
              <a:ext cx="225397" cy="289797"/>
            </a:xfrm>
            <a:prstGeom prst="rect">
              <a:avLst/>
            </a:prstGeom>
          </p:spPr>
        </p:pic>
        <p:pic>
          <p:nvPicPr>
            <p:cNvPr id="137" name="Picture 136">
              <a:extLst>
                <a:ext uri="{FF2B5EF4-FFF2-40B4-BE49-F238E27FC236}">
                  <a16:creationId xmlns="" xmlns:a16="http://schemas.microsoft.com/office/drawing/2014/main" id="{6F7B9E90-BEEF-4490-9FF9-11BEBA7E95E5}"/>
                </a:ext>
              </a:extLst>
            </p:cNvPr>
            <p:cNvPicPr>
              <a:picLocks noChangeAspect="1"/>
            </p:cNvPicPr>
            <p:nvPr/>
          </p:nvPicPr>
          <p:blipFill>
            <a:blip r:embed="rId4">
              <a:duotone>
                <a:schemeClr val="accent1">
                  <a:shade val="45000"/>
                  <a:satMod val="135000"/>
                </a:schemeClr>
                <a:prstClr val="white"/>
              </a:duotone>
            </a:blip>
            <a:stretch>
              <a:fillRect/>
            </a:stretch>
          </p:blipFill>
          <p:spPr>
            <a:xfrm>
              <a:off x="1221822" y="4004879"/>
              <a:ext cx="225397" cy="289797"/>
            </a:xfrm>
            <a:prstGeom prst="rect">
              <a:avLst/>
            </a:prstGeom>
          </p:spPr>
        </p:pic>
        <p:pic>
          <p:nvPicPr>
            <p:cNvPr id="138" name="Picture 137">
              <a:extLst>
                <a:ext uri="{FF2B5EF4-FFF2-40B4-BE49-F238E27FC236}">
                  <a16:creationId xmlns="" xmlns:a16="http://schemas.microsoft.com/office/drawing/2014/main" id="{5D59C622-836C-43AE-9EB7-DD3DDA58B432}"/>
                </a:ext>
              </a:extLst>
            </p:cNvPr>
            <p:cNvPicPr>
              <a:picLocks noChangeAspect="1"/>
            </p:cNvPicPr>
            <p:nvPr/>
          </p:nvPicPr>
          <p:blipFill>
            <a:blip r:embed="rId4">
              <a:duotone>
                <a:schemeClr val="accent1">
                  <a:shade val="45000"/>
                  <a:satMod val="135000"/>
                </a:schemeClr>
                <a:prstClr val="white"/>
              </a:duotone>
            </a:blip>
            <a:stretch>
              <a:fillRect/>
            </a:stretch>
          </p:blipFill>
          <p:spPr>
            <a:xfrm>
              <a:off x="1448430" y="4004879"/>
              <a:ext cx="225397" cy="289797"/>
            </a:xfrm>
            <a:prstGeom prst="rect">
              <a:avLst/>
            </a:prstGeom>
          </p:spPr>
        </p:pic>
        <p:pic>
          <p:nvPicPr>
            <p:cNvPr id="139" name="Picture 138">
              <a:extLst>
                <a:ext uri="{FF2B5EF4-FFF2-40B4-BE49-F238E27FC236}">
                  <a16:creationId xmlns="" xmlns:a16="http://schemas.microsoft.com/office/drawing/2014/main" id="{97FC3C42-81B4-492B-BE4C-8EC455EEF73A}"/>
                </a:ext>
              </a:extLst>
            </p:cNvPr>
            <p:cNvPicPr>
              <a:picLocks noChangeAspect="1"/>
            </p:cNvPicPr>
            <p:nvPr/>
          </p:nvPicPr>
          <p:blipFill>
            <a:blip r:embed="rId4">
              <a:duotone>
                <a:schemeClr val="accent1">
                  <a:shade val="45000"/>
                  <a:satMod val="135000"/>
                </a:schemeClr>
                <a:prstClr val="white"/>
              </a:duotone>
            </a:blip>
            <a:stretch>
              <a:fillRect/>
            </a:stretch>
          </p:blipFill>
          <p:spPr>
            <a:xfrm>
              <a:off x="1675038" y="4004879"/>
              <a:ext cx="225397" cy="289797"/>
            </a:xfrm>
            <a:prstGeom prst="rect">
              <a:avLst/>
            </a:prstGeom>
          </p:spPr>
        </p:pic>
        <p:pic>
          <p:nvPicPr>
            <p:cNvPr id="140" name="Picture 139">
              <a:extLst>
                <a:ext uri="{FF2B5EF4-FFF2-40B4-BE49-F238E27FC236}">
                  <a16:creationId xmlns="" xmlns:a16="http://schemas.microsoft.com/office/drawing/2014/main" id="{CF5EEC1E-B00B-4975-BF12-97231CED4A64}"/>
                </a:ext>
              </a:extLst>
            </p:cNvPr>
            <p:cNvPicPr>
              <a:picLocks noChangeAspect="1"/>
            </p:cNvPicPr>
            <p:nvPr/>
          </p:nvPicPr>
          <p:blipFill>
            <a:blip r:embed="rId4">
              <a:duotone>
                <a:schemeClr val="accent1">
                  <a:shade val="45000"/>
                  <a:satMod val="135000"/>
                </a:schemeClr>
                <a:prstClr val="white"/>
              </a:duotone>
            </a:blip>
            <a:stretch>
              <a:fillRect/>
            </a:stretch>
          </p:blipFill>
          <p:spPr>
            <a:xfrm>
              <a:off x="1901646" y="4004879"/>
              <a:ext cx="225397" cy="289797"/>
            </a:xfrm>
            <a:prstGeom prst="rect">
              <a:avLst/>
            </a:prstGeom>
          </p:spPr>
        </p:pic>
        <p:pic>
          <p:nvPicPr>
            <p:cNvPr id="141" name="Picture 140">
              <a:extLst>
                <a:ext uri="{FF2B5EF4-FFF2-40B4-BE49-F238E27FC236}">
                  <a16:creationId xmlns="" xmlns:a16="http://schemas.microsoft.com/office/drawing/2014/main" id="{C7551E9C-3379-4304-918D-8EB28FA85BF6}"/>
                </a:ext>
              </a:extLst>
            </p:cNvPr>
            <p:cNvPicPr>
              <a:picLocks noChangeAspect="1"/>
            </p:cNvPicPr>
            <p:nvPr/>
          </p:nvPicPr>
          <p:blipFill>
            <a:blip r:embed="rId4">
              <a:duotone>
                <a:schemeClr val="accent1">
                  <a:shade val="45000"/>
                  <a:satMod val="135000"/>
                </a:schemeClr>
                <a:prstClr val="white"/>
              </a:duotone>
            </a:blip>
            <a:stretch>
              <a:fillRect/>
            </a:stretch>
          </p:blipFill>
          <p:spPr>
            <a:xfrm>
              <a:off x="2128254" y="4004879"/>
              <a:ext cx="225397" cy="289797"/>
            </a:xfrm>
            <a:prstGeom prst="rect">
              <a:avLst/>
            </a:prstGeom>
          </p:spPr>
        </p:pic>
        <p:pic>
          <p:nvPicPr>
            <p:cNvPr id="142" name="Picture 141">
              <a:extLst>
                <a:ext uri="{FF2B5EF4-FFF2-40B4-BE49-F238E27FC236}">
                  <a16:creationId xmlns="" xmlns:a16="http://schemas.microsoft.com/office/drawing/2014/main" id="{7387BBE8-DDFA-490C-89DB-C0BF909E0ABA}"/>
                </a:ext>
              </a:extLst>
            </p:cNvPr>
            <p:cNvPicPr>
              <a:picLocks noChangeAspect="1"/>
            </p:cNvPicPr>
            <p:nvPr/>
          </p:nvPicPr>
          <p:blipFill>
            <a:blip r:embed="rId4">
              <a:duotone>
                <a:schemeClr val="accent1">
                  <a:shade val="45000"/>
                  <a:satMod val="135000"/>
                </a:schemeClr>
                <a:prstClr val="white"/>
              </a:duotone>
            </a:blip>
            <a:stretch>
              <a:fillRect/>
            </a:stretch>
          </p:blipFill>
          <p:spPr>
            <a:xfrm>
              <a:off x="2354862" y="4004879"/>
              <a:ext cx="225397" cy="289797"/>
            </a:xfrm>
            <a:prstGeom prst="rect">
              <a:avLst/>
            </a:prstGeom>
          </p:spPr>
        </p:pic>
        <p:pic>
          <p:nvPicPr>
            <p:cNvPr id="143" name="Picture 142">
              <a:extLst>
                <a:ext uri="{FF2B5EF4-FFF2-40B4-BE49-F238E27FC236}">
                  <a16:creationId xmlns="" xmlns:a16="http://schemas.microsoft.com/office/drawing/2014/main" id="{BCC90649-B5E4-42F2-8E35-91736E13D313}"/>
                </a:ext>
              </a:extLst>
            </p:cNvPr>
            <p:cNvPicPr>
              <a:picLocks noChangeAspect="1"/>
            </p:cNvPicPr>
            <p:nvPr/>
          </p:nvPicPr>
          <p:blipFill>
            <a:blip r:embed="rId4">
              <a:duotone>
                <a:schemeClr val="accent1">
                  <a:shade val="45000"/>
                  <a:satMod val="135000"/>
                </a:schemeClr>
                <a:prstClr val="white"/>
              </a:duotone>
            </a:blip>
            <a:stretch>
              <a:fillRect/>
            </a:stretch>
          </p:blipFill>
          <p:spPr>
            <a:xfrm>
              <a:off x="2581470" y="4004879"/>
              <a:ext cx="225397" cy="289797"/>
            </a:xfrm>
            <a:prstGeom prst="rect">
              <a:avLst/>
            </a:prstGeom>
          </p:spPr>
        </p:pic>
        <p:pic>
          <p:nvPicPr>
            <p:cNvPr id="144" name="Picture 143">
              <a:extLst>
                <a:ext uri="{FF2B5EF4-FFF2-40B4-BE49-F238E27FC236}">
                  <a16:creationId xmlns="" xmlns:a16="http://schemas.microsoft.com/office/drawing/2014/main" id="{6A45FDEE-0DBA-4ACE-AB05-A85AAEC05F04}"/>
                </a:ext>
              </a:extLst>
            </p:cNvPr>
            <p:cNvPicPr>
              <a:picLocks noChangeAspect="1"/>
            </p:cNvPicPr>
            <p:nvPr/>
          </p:nvPicPr>
          <p:blipFill>
            <a:blip r:embed="rId4">
              <a:duotone>
                <a:schemeClr val="accent1">
                  <a:shade val="45000"/>
                  <a:satMod val="135000"/>
                </a:schemeClr>
                <a:prstClr val="white"/>
              </a:duotone>
            </a:blip>
            <a:stretch>
              <a:fillRect/>
            </a:stretch>
          </p:blipFill>
          <p:spPr>
            <a:xfrm>
              <a:off x="3261291" y="4004879"/>
              <a:ext cx="225397" cy="289797"/>
            </a:xfrm>
            <a:prstGeom prst="rect">
              <a:avLst/>
            </a:prstGeom>
          </p:spPr>
        </p:pic>
        <p:pic>
          <p:nvPicPr>
            <p:cNvPr id="145" name="Picture 144">
              <a:extLst>
                <a:ext uri="{FF2B5EF4-FFF2-40B4-BE49-F238E27FC236}">
                  <a16:creationId xmlns="" xmlns:a16="http://schemas.microsoft.com/office/drawing/2014/main" id="{76AE9A6C-237A-440B-AEAA-416DBC93B3A4}"/>
                </a:ext>
              </a:extLst>
            </p:cNvPr>
            <p:cNvPicPr>
              <a:picLocks noChangeAspect="1"/>
            </p:cNvPicPr>
            <p:nvPr/>
          </p:nvPicPr>
          <p:blipFill>
            <a:blip r:embed="rId4">
              <a:duotone>
                <a:schemeClr val="accent1">
                  <a:shade val="45000"/>
                  <a:satMod val="135000"/>
                </a:schemeClr>
                <a:prstClr val="white"/>
              </a:duotone>
            </a:blip>
            <a:stretch>
              <a:fillRect/>
            </a:stretch>
          </p:blipFill>
          <p:spPr>
            <a:xfrm>
              <a:off x="2808078" y="4004879"/>
              <a:ext cx="225397" cy="289797"/>
            </a:xfrm>
            <a:prstGeom prst="rect">
              <a:avLst/>
            </a:prstGeom>
          </p:spPr>
        </p:pic>
        <p:pic>
          <p:nvPicPr>
            <p:cNvPr id="146" name="Picture 145">
              <a:extLst>
                <a:ext uri="{FF2B5EF4-FFF2-40B4-BE49-F238E27FC236}">
                  <a16:creationId xmlns="" xmlns:a16="http://schemas.microsoft.com/office/drawing/2014/main" id="{F153DE07-4BC2-46F1-9732-97BC217A83E3}"/>
                </a:ext>
              </a:extLst>
            </p:cNvPr>
            <p:cNvPicPr>
              <a:picLocks noChangeAspect="1"/>
            </p:cNvPicPr>
            <p:nvPr/>
          </p:nvPicPr>
          <p:blipFill>
            <a:blip r:embed="rId4">
              <a:duotone>
                <a:schemeClr val="accent1">
                  <a:shade val="45000"/>
                  <a:satMod val="135000"/>
                </a:schemeClr>
                <a:prstClr val="white"/>
              </a:duotone>
            </a:blip>
            <a:stretch>
              <a:fillRect/>
            </a:stretch>
          </p:blipFill>
          <p:spPr>
            <a:xfrm>
              <a:off x="3034686" y="4004879"/>
              <a:ext cx="225397" cy="289797"/>
            </a:xfrm>
            <a:prstGeom prst="rect">
              <a:avLst/>
            </a:prstGeom>
          </p:spPr>
        </p:pic>
        <p:pic>
          <p:nvPicPr>
            <p:cNvPr id="157" name="Picture 156">
              <a:extLst>
                <a:ext uri="{FF2B5EF4-FFF2-40B4-BE49-F238E27FC236}">
                  <a16:creationId xmlns="" xmlns:a16="http://schemas.microsoft.com/office/drawing/2014/main" id="{9A30AF01-C064-4FA6-9B81-1F11545BDBF3}"/>
                </a:ext>
              </a:extLst>
            </p:cNvPr>
            <p:cNvPicPr>
              <a:picLocks noChangeAspect="1"/>
            </p:cNvPicPr>
            <p:nvPr/>
          </p:nvPicPr>
          <p:blipFill>
            <a:blip r:embed="rId4">
              <a:duotone>
                <a:schemeClr val="accent1">
                  <a:shade val="45000"/>
                  <a:satMod val="135000"/>
                </a:schemeClr>
                <a:prstClr val="white"/>
              </a:duotone>
            </a:blip>
            <a:stretch>
              <a:fillRect/>
            </a:stretch>
          </p:blipFill>
          <p:spPr>
            <a:xfrm>
              <a:off x="1210099" y="4391741"/>
              <a:ext cx="225397" cy="289797"/>
            </a:xfrm>
            <a:prstGeom prst="rect">
              <a:avLst/>
            </a:prstGeom>
          </p:spPr>
        </p:pic>
        <p:pic>
          <p:nvPicPr>
            <p:cNvPr id="158" name="Picture 157">
              <a:extLst>
                <a:ext uri="{FF2B5EF4-FFF2-40B4-BE49-F238E27FC236}">
                  <a16:creationId xmlns="" xmlns:a16="http://schemas.microsoft.com/office/drawing/2014/main" id="{22CAA5FB-6834-4B25-9CD1-C5BC80B7FBB2}"/>
                </a:ext>
              </a:extLst>
            </p:cNvPr>
            <p:cNvPicPr>
              <a:picLocks noChangeAspect="1"/>
            </p:cNvPicPr>
            <p:nvPr/>
          </p:nvPicPr>
          <p:blipFill>
            <a:blip r:embed="rId4">
              <a:duotone>
                <a:schemeClr val="accent1">
                  <a:shade val="45000"/>
                  <a:satMod val="135000"/>
                </a:schemeClr>
                <a:prstClr val="white"/>
              </a:duotone>
            </a:blip>
            <a:stretch>
              <a:fillRect/>
            </a:stretch>
          </p:blipFill>
          <p:spPr>
            <a:xfrm>
              <a:off x="1436707" y="4391741"/>
              <a:ext cx="225397" cy="289797"/>
            </a:xfrm>
            <a:prstGeom prst="rect">
              <a:avLst/>
            </a:prstGeom>
          </p:spPr>
        </p:pic>
        <p:pic>
          <p:nvPicPr>
            <p:cNvPr id="159" name="Picture 158">
              <a:extLst>
                <a:ext uri="{FF2B5EF4-FFF2-40B4-BE49-F238E27FC236}">
                  <a16:creationId xmlns="" xmlns:a16="http://schemas.microsoft.com/office/drawing/2014/main" id="{91AE2196-E6B7-4574-89B5-BDFE991FE37A}"/>
                </a:ext>
              </a:extLst>
            </p:cNvPr>
            <p:cNvPicPr>
              <a:picLocks noChangeAspect="1"/>
            </p:cNvPicPr>
            <p:nvPr/>
          </p:nvPicPr>
          <p:blipFill>
            <a:blip r:embed="rId4">
              <a:duotone>
                <a:schemeClr val="accent1">
                  <a:shade val="45000"/>
                  <a:satMod val="135000"/>
                </a:schemeClr>
                <a:prstClr val="white"/>
              </a:duotone>
            </a:blip>
            <a:stretch>
              <a:fillRect/>
            </a:stretch>
          </p:blipFill>
          <p:spPr>
            <a:xfrm>
              <a:off x="1663315" y="4391741"/>
              <a:ext cx="225397" cy="289797"/>
            </a:xfrm>
            <a:prstGeom prst="rect">
              <a:avLst/>
            </a:prstGeom>
          </p:spPr>
        </p:pic>
        <p:pic>
          <p:nvPicPr>
            <p:cNvPr id="160" name="Picture 159">
              <a:extLst>
                <a:ext uri="{FF2B5EF4-FFF2-40B4-BE49-F238E27FC236}">
                  <a16:creationId xmlns="" xmlns:a16="http://schemas.microsoft.com/office/drawing/2014/main" id="{8CAA697C-FFF1-4C09-B31B-B3CAE8B0A1B2}"/>
                </a:ext>
              </a:extLst>
            </p:cNvPr>
            <p:cNvPicPr>
              <a:picLocks noChangeAspect="1"/>
            </p:cNvPicPr>
            <p:nvPr/>
          </p:nvPicPr>
          <p:blipFill>
            <a:blip r:embed="rId4">
              <a:duotone>
                <a:schemeClr val="accent1">
                  <a:shade val="45000"/>
                  <a:satMod val="135000"/>
                </a:schemeClr>
                <a:prstClr val="white"/>
              </a:duotone>
            </a:blip>
            <a:stretch>
              <a:fillRect/>
            </a:stretch>
          </p:blipFill>
          <p:spPr>
            <a:xfrm>
              <a:off x="1889923" y="4391741"/>
              <a:ext cx="225397" cy="289797"/>
            </a:xfrm>
            <a:prstGeom prst="rect">
              <a:avLst/>
            </a:prstGeom>
          </p:spPr>
        </p:pic>
        <p:pic>
          <p:nvPicPr>
            <p:cNvPr id="161" name="Picture 160">
              <a:extLst>
                <a:ext uri="{FF2B5EF4-FFF2-40B4-BE49-F238E27FC236}">
                  <a16:creationId xmlns="" xmlns:a16="http://schemas.microsoft.com/office/drawing/2014/main" id="{5EF7FE7C-6A59-4513-B111-4E7A7CC37ECB}"/>
                </a:ext>
              </a:extLst>
            </p:cNvPr>
            <p:cNvPicPr>
              <a:picLocks noChangeAspect="1"/>
            </p:cNvPicPr>
            <p:nvPr/>
          </p:nvPicPr>
          <p:blipFill>
            <a:blip r:embed="rId4">
              <a:duotone>
                <a:schemeClr val="accent1">
                  <a:shade val="45000"/>
                  <a:satMod val="135000"/>
                </a:schemeClr>
                <a:prstClr val="white"/>
              </a:duotone>
            </a:blip>
            <a:stretch>
              <a:fillRect/>
            </a:stretch>
          </p:blipFill>
          <p:spPr>
            <a:xfrm>
              <a:off x="2116531" y="4391741"/>
              <a:ext cx="225397" cy="289797"/>
            </a:xfrm>
            <a:prstGeom prst="rect">
              <a:avLst/>
            </a:prstGeom>
          </p:spPr>
        </p:pic>
        <p:pic>
          <p:nvPicPr>
            <p:cNvPr id="162" name="Picture 161">
              <a:extLst>
                <a:ext uri="{FF2B5EF4-FFF2-40B4-BE49-F238E27FC236}">
                  <a16:creationId xmlns="" xmlns:a16="http://schemas.microsoft.com/office/drawing/2014/main" id="{8C686B44-9B2B-40E6-AF54-E22860BED6FF}"/>
                </a:ext>
              </a:extLst>
            </p:cNvPr>
            <p:cNvPicPr>
              <a:picLocks noChangeAspect="1"/>
            </p:cNvPicPr>
            <p:nvPr/>
          </p:nvPicPr>
          <p:blipFill>
            <a:blip r:embed="rId4">
              <a:duotone>
                <a:schemeClr val="accent1">
                  <a:shade val="45000"/>
                  <a:satMod val="135000"/>
                </a:schemeClr>
                <a:prstClr val="white"/>
              </a:duotone>
            </a:blip>
            <a:stretch>
              <a:fillRect/>
            </a:stretch>
          </p:blipFill>
          <p:spPr>
            <a:xfrm>
              <a:off x="2343139" y="4391741"/>
              <a:ext cx="225397" cy="289797"/>
            </a:xfrm>
            <a:prstGeom prst="rect">
              <a:avLst/>
            </a:prstGeom>
          </p:spPr>
        </p:pic>
        <p:pic>
          <p:nvPicPr>
            <p:cNvPr id="163" name="Picture 162">
              <a:extLst>
                <a:ext uri="{FF2B5EF4-FFF2-40B4-BE49-F238E27FC236}">
                  <a16:creationId xmlns="" xmlns:a16="http://schemas.microsoft.com/office/drawing/2014/main" id="{064A7373-FEF6-48B4-B473-CAA516C97F0D}"/>
                </a:ext>
              </a:extLst>
            </p:cNvPr>
            <p:cNvPicPr>
              <a:picLocks noChangeAspect="1"/>
            </p:cNvPicPr>
            <p:nvPr/>
          </p:nvPicPr>
          <p:blipFill>
            <a:blip r:embed="rId4">
              <a:duotone>
                <a:schemeClr val="accent1">
                  <a:shade val="45000"/>
                  <a:satMod val="135000"/>
                </a:schemeClr>
                <a:prstClr val="white"/>
              </a:duotone>
            </a:blip>
            <a:stretch>
              <a:fillRect/>
            </a:stretch>
          </p:blipFill>
          <p:spPr>
            <a:xfrm>
              <a:off x="2569747" y="4391741"/>
              <a:ext cx="225397" cy="289797"/>
            </a:xfrm>
            <a:prstGeom prst="rect">
              <a:avLst/>
            </a:prstGeom>
          </p:spPr>
        </p:pic>
        <p:pic>
          <p:nvPicPr>
            <p:cNvPr id="164" name="Picture 163">
              <a:extLst>
                <a:ext uri="{FF2B5EF4-FFF2-40B4-BE49-F238E27FC236}">
                  <a16:creationId xmlns="" xmlns:a16="http://schemas.microsoft.com/office/drawing/2014/main" id="{6AE0AB79-D87B-43E4-8FB1-C67EEDB2BD32}"/>
                </a:ext>
              </a:extLst>
            </p:cNvPr>
            <p:cNvPicPr>
              <a:picLocks noChangeAspect="1"/>
            </p:cNvPicPr>
            <p:nvPr/>
          </p:nvPicPr>
          <p:blipFill>
            <a:blip r:embed="rId4">
              <a:duotone>
                <a:schemeClr val="accent1">
                  <a:shade val="45000"/>
                  <a:satMod val="135000"/>
                </a:schemeClr>
                <a:prstClr val="white"/>
              </a:duotone>
            </a:blip>
            <a:stretch>
              <a:fillRect/>
            </a:stretch>
          </p:blipFill>
          <p:spPr>
            <a:xfrm>
              <a:off x="3249568" y="4391741"/>
              <a:ext cx="225397" cy="289797"/>
            </a:xfrm>
            <a:prstGeom prst="rect">
              <a:avLst/>
            </a:prstGeom>
          </p:spPr>
        </p:pic>
        <p:pic>
          <p:nvPicPr>
            <p:cNvPr id="165" name="Picture 164">
              <a:extLst>
                <a:ext uri="{FF2B5EF4-FFF2-40B4-BE49-F238E27FC236}">
                  <a16:creationId xmlns="" xmlns:a16="http://schemas.microsoft.com/office/drawing/2014/main" id="{A2C9DDF6-9F09-4A73-99D1-B22BC162BDD5}"/>
                </a:ext>
              </a:extLst>
            </p:cNvPr>
            <p:cNvPicPr>
              <a:picLocks noChangeAspect="1"/>
            </p:cNvPicPr>
            <p:nvPr/>
          </p:nvPicPr>
          <p:blipFill>
            <a:blip r:embed="rId4">
              <a:duotone>
                <a:schemeClr val="accent1">
                  <a:shade val="45000"/>
                  <a:satMod val="135000"/>
                </a:schemeClr>
                <a:prstClr val="white"/>
              </a:duotone>
            </a:blip>
            <a:stretch>
              <a:fillRect/>
            </a:stretch>
          </p:blipFill>
          <p:spPr>
            <a:xfrm>
              <a:off x="2796355" y="4391741"/>
              <a:ext cx="225397" cy="289797"/>
            </a:xfrm>
            <a:prstGeom prst="rect">
              <a:avLst/>
            </a:prstGeom>
          </p:spPr>
        </p:pic>
        <p:pic>
          <p:nvPicPr>
            <p:cNvPr id="166" name="Picture 165">
              <a:extLst>
                <a:ext uri="{FF2B5EF4-FFF2-40B4-BE49-F238E27FC236}">
                  <a16:creationId xmlns="" xmlns:a16="http://schemas.microsoft.com/office/drawing/2014/main" id="{5443234E-14A7-42DA-AC24-B9F24B6F2CF9}"/>
                </a:ext>
              </a:extLst>
            </p:cNvPr>
            <p:cNvPicPr>
              <a:picLocks noChangeAspect="1"/>
            </p:cNvPicPr>
            <p:nvPr/>
          </p:nvPicPr>
          <p:blipFill>
            <a:blip r:embed="rId4">
              <a:duotone>
                <a:schemeClr val="accent1">
                  <a:shade val="45000"/>
                  <a:satMod val="135000"/>
                </a:schemeClr>
                <a:prstClr val="white"/>
              </a:duotone>
            </a:blip>
            <a:stretch>
              <a:fillRect/>
            </a:stretch>
          </p:blipFill>
          <p:spPr>
            <a:xfrm>
              <a:off x="3022963" y="4391741"/>
              <a:ext cx="225397" cy="289797"/>
            </a:xfrm>
            <a:prstGeom prst="rect">
              <a:avLst/>
            </a:prstGeom>
          </p:spPr>
        </p:pic>
        <p:pic>
          <p:nvPicPr>
            <p:cNvPr id="167" name="Picture 166">
              <a:extLst>
                <a:ext uri="{FF2B5EF4-FFF2-40B4-BE49-F238E27FC236}">
                  <a16:creationId xmlns="" xmlns:a16="http://schemas.microsoft.com/office/drawing/2014/main" id="{6E5A7151-C51A-45EB-8D1E-FFF467FA0097}"/>
                </a:ext>
              </a:extLst>
            </p:cNvPr>
            <p:cNvPicPr>
              <a:picLocks noChangeAspect="1"/>
            </p:cNvPicPr>
            <p:nvPr/>
          </p:nvPicPr>
          <p:blipFill>
            <a:blip r:embed="rId4">
              <a:duotone>
                <a:schemeClr val="accent1">
                  <a:shade val="45000"/>
                  <a:satMod val="135000"/>
                </a:schemeClr>
                <a:prstClr val="white"/>
              </a:duotone>
            </a:blip>
            <a:stretch>
              <a:fillRect/>
            </a:stretch>
          </p:blipFill>
          <p:spPr>
            <a:xfrm>
              <a:off x="3276922" y="3278058"/>
              <a:ext cx="225397" cy="289797"/>
            </a:xfrm>
            <a:prstGeom prst="rect">
              <a:avLst/>
            </a:prstGeom>
          </p:spPr>
        </p:pic>
        <p:pic>
          <p:nvPicPr>
            <p:cNvPr id="168" name="Picture 167">
              <a:extLst>
                <a:ext uri="{FF2B5EF4-FFF2-40B4-BE49-F238E27FC236}">
                  <a16:creationId xmlns="" xmlns:a16="http://schemas.microsoft.com/office/drawing/2014/main" id="{A44FC070-B5DE-4094-B4ED-FF8DE5D50876}"/>
                </a:ext>
              </a:extLst>
            </p:cNvPr>
            <p:cNvPicPr>
              <a:picLocks noChangeAspect="1"/>
            </p:cNvPicPr>
            <p:nvPr/>
          </p:nvPicPr>
          <p:blipFill>
            <a:blip r:embed="rId4">
              <a:duotone>
                <a:schemeClr val="accent1">
                  <a:shade val="45000"/>
                  <a:satMod val="135000"/>
                </a:schemeClr>
                <a:prstClr val="white"/>
              </a:duotone>
            </a:blip>
            <a:stretch>
              <a:fillRect/>
            </a:stretch>
          </p:blipFill>
          <p:spPr>
            <a:xfrm>
              <a:off x="3050317" y="3278058"/>
              <a:ext cx="225397" cy="289797"/>
            </a:xfrm>
            <a:prstGeom prst="rect">
              <a:avLst/>
            </a:prstGeom>
          </p:spPr>
        </p:pic>
        <p:pic>
          <p:nvPicPr>
            <p:cNvPr id="169" name="Picture 168">
              <a:extLst>
                <a:ext uri="{FF2B5EF4-FFF2-40B4-BE49-F238E27FC236}">
                  <a16:creationId xmlns="" xmlns:a16="http://schemas.microsoft.com/office/drawing/2014/main" id="{ECD5C390-B39D-42D3-8773-5966D533FC95}"/>
                </a:ext>
              </a:extLst>
            </p:cNvPr>
            <p:cNvPicPr>
              <a:picLocks noChangeAspect="1"/>
            </p:cNvPicPr>
            <p:nvPr/>
          </p:nvPicPr>
          <p:blipFill>
            <a:blip r:embed="rId4">
              <a:duotone>
                <a:schemeClr val="accent1">
                  <a:shade val="45000"/>
                  <a:satMod val="135000"/>
                </a:schemeClr>
                <a:prstClr val="white"/>
              </a:duotone>
            </a:blip>
            <a:stretch>
              <a:fillRect/>
            </a:stretch>
          </p:blipFill>
          <p:spPr>
            <a:xfrm>
              <a:off x="1214008" y="4786419"/>
              <a:ext cx="225397" cy="289797"/>
            </a:xfrm>
            <a:prstGeom prst="rect">
              <a:avLst/>
            </a:prstGeom>
          </p:spPr>
        </p:pic>
        <p:pic>
          <p:nvPicPr>
            <p:cNvPr id="170" name="Picture 169">
              <a:extLst>
                <a:ext uri="{FF2B5EF4-FFF2-40B4-BE49-F238E27FC236}">
                  <a16:creationId xmlns="" xmlns:a16="http://schemas.microsoft.com/office/drawing/2014/main" id="{5EEF354F-693B-462E-9EE7-6CC0E902D167}"/>
                </a:ext>
              </a:extLst>
            </p:cNvPr>
            <p:cNvPicPr>
              <a:picLocks noChangeAspect="1"/>
            </p:cNvPicPr>
            <p:nvPr/>
          </p:nvPicPr>
          <p:blipFill>
            <a:blip r:embed="rId4">
              <a:duotone>
                <a:schemeClr val="accent1">
                  <a:shade val="45000"/>
                  <a:satMod val="135000"/>
                </a:schemeClr>
                <a:prstClr val="white"/>
              </a:duotone>
            </a:blip>
            <a:stretch>
              <a:fillRect/>
            </a:stretch>
          </p:blipFill>
          <p:spPr>
            <a:xfrm>
              <a:off x="1440616" y="4786419"/>
              <a:ext cx="225397" cy="289797"/>
            </a:xfrm>
            <a:prstGeom prst="rect">
              <a:avLst/>
            </a:prstGeom>
          </p:spPr>
        </p:pic>
        <p:pic>
          <p:nvPicPr>
            <p:cNvPr id="171" name="Picture 170">
              <a:extLst>
                <a:ext uri="{FF2B5EF4-FFF2-40B4-BE49-F238E27FC236}">
                  <a16:creationId xmlns="" xmlns:a16="http://schemas.microsoft.com/office/drawing/2014/main" id="{A45C9FF5-2404-4D1E-8A68-0F338C90B5B0}"/>
                </a:ext>
              </a:extLst>
            </p:cNvPr>
            <p:cNvPicPr>
              <a:picLocks noChangeAspect="1"/>
            </p:cNvPicPr>
            <p:nvPr/>
          </p:nvPicPr>
          <p:blipFill>
            <a:blip r:embed="rId4">
              <a:duotone>
                <a:schemeClr val="accent1">
                  <a:shade val="45000"/>
                  <a:satMod val="135000"/>
                </a:schemeClr>
                <a:prstClr val="white"/>
              </a:duotone>
            </a:blip>
            <a:stretch>
              <a:fillRect/>
            </a:stretch>
          </p:blipFill>
          <p:spPr>
            <a:xfrm>
              <a:off x="1667224" y="4786419"/>
              <a:ext cx="225397" cy="289797"/>
            </a:xfrm>
            <a:prstGeom prst="rect">
              <a:avLst/>
            </a:prstGeom>
          </p:spPr>
        </p:pic>
        <p:pic>
          <p:nvPicPr>
            <p:cNvPr id="172" name="Picture 171">
              <a:extLst>
                <a:ext uri="{FF2B5EF4-FFF2-40B4-BE49-F238E27FC236}">
                  <a16:creationId xmlns="" xmlns:a16="http://schemas.microsoft.com/office/drawing/2014/main" id="{BB191C22-8889-456E-B257-F48F52DC3D7E}"/>
                </a:ext>
              </a:extLst>
            </p:cNvPr>
            <p:cNvPicPr>
              <a:picLocks noChangeAspect="1"/>
            </p:cNvPicPr>
            <p:nvPr/>
          </p:nvPicPr>
          <p:blipFill>
            <a:blip r:embed="rId4">
              <a:duotone>
                <a:schemeClr val="accent1">
                  <a:shade val="45000"/>
                  <a:satMod val="135000"/>
                </a:schemeClr>
                <a:prstClr val="white"/>
              </a:duotone>
            </a:blip>
            <a:stretch>
              <a:fillRect/>
            </a:stretch>
          </p:blipFill>
          <p:spPr>
            <a:xfrm>
              <a:off x="1893832" y="4786419"/>
              <a:ext cx="225397" cy="289797"/>
            </a:xfrm>
            <a:prstGeom prst="rect">
              <a:avLst/>
            </a:prstGeom>
          </p:spPr>
        </p:pic>
        <p:pic>
          <p:nvPicPr>
            <p:cNvPr id="173" name="Picture 172">
              <a:extLst>
                <a:ext uri="{FF2B5EF4-FFF2-40B4-BE49-F238E27FC236}">
                  <a16:creationId xmlns="" xmlns:a16="http://schemas.microsoft.com/office/drawing/2014/main" id="{0A385460-33C9-490D-B474-C13E2A5AF5AB}"/>
                </a:ext>
              </a:extLst>
            </p:cNvPr>
            <p:cNvPicPr>
              <a:picLocks noChangeAspect="1"/>
            </p:cNvPicPr>
            <p:nvPr/>
          </p:nvPicPr>
          <p:blipFill>
            <a:blip r:embed="rId4">
              <a:duotone>
                <a:schemeClr val="accent1">
                  <a:shade val="45000"/>
                  <a:satMod val="135000"/>
                </a:schemeClr>
                <a:prstClr val="white"/>
              </a:duotone>
            </a:blip>
            <a:stretch>
              <a:fillRect/>
            </a:stretch>
          </p:blipFill>
          <p:spPr>
            <a:xfrm>
              <a:off x="2120440" y="4786419"/>
              <a:ext cx="225397" cy="289797"/>
            </a:xfrm>
            <a:prstGeom prst="rect">
              <a:avLst/>
            </a:prstGeom>
          </p:spPr>
        </p:pic>
      </p:grpSp>
      <p:sp>
        <p:nvSpPr>
          <p:cNvPr id="176" name="TextBox 175">
            <a:extLst>
              <a:ext uri="{FF2B5EF4-FFF2-40B4-BE49-F238E27FC236}">
                <a16:creationId xmlns="" xmlns:a16="http://schemas.microsoft.com/office/drawing/2014/main" id="{04D7B748-FFA0-4DAE-9481-5437D4E3C24A}"/>
              </a:ext>
            </a:extLst>
          </p:cNvPr>
          <p:cNvSpPr txBox="1"/>
          <p:nvPr/>
        </p:nvSpPr>
        <p:spPr>
          <a:xfrm>
            <a:off x="1" y="1317940"/>
            <a:ext cx="2439542"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total persoane intervievate (n=1014)</a:t>
            </a:r>
          </a:p>
          <a:p>
            <a:pPr fontAlgn="base">
              <a:spcBef>
                <a:spcPct val="0"/>
              </a:spcBef>
              <a:spcAft>
                <a:spcPct val="0"/>
              </a:spcAft>
            </a:pPr>
            <a:r>
              <a:rPr lang="ro-RO" sz="900" i="1" dirty="0"/>
              <a:t>Date in %</a:t>
            </a:r>
            <a:endParaRPr lang="en-US" sz="900" i="1" dirty="0"/>
          </a:p>
        </p:txBody>
      </p:sp>
      <p:sp>
        <p:nvSpPr>
          <p:cNvPr id="177" name="Rectangle 176">
            <a:extLst>
              <a:ext uri="{FF2B5EF4-FFF2-40B4-BE49-F238E27FC236}">
                <a16:creationId xmlns="" xmlns:a16="http://schemas.microsoft.com/office/drawing/2014/main" id="{3CD73890-6653-4131-A7BD-3DCD382A9777}"/>
              </a:ext>
            </a:extLst>
          </p:cNvPr>
          <p:cNvSpPr/>
          <p:nvPr/>
        </p:nvSpPr>
        <p:spPr>
          <a:xfrm>
            <a:off x="217460" y="5352914"/>
            <a:ext cx="3034805" cy="215444"/>
          </a:xfrm>
          <a:prstGeom prst="rect">
            <a:avLst/>
          </a:prstGeom>
        </p:spPr>
        <p:txBody>
          <a:bodyPr wrap="none">
            <a:spAutoFit/>
          </a:bodyPr>
          <a:lstStyle/>
          <a:p>
            <a:r>
              <a:rPr lang="it-IT" sz="800" i="1" dirty="0"/>
              <a:t>E1. Care din urmatoarele afirmatii descrie cel mai bine situatia dvs? </a:t>
            </a:r>
            <a:r>
              <a:rPr lang="en-US" sz="800" i="1" dirty="0"/>
              <a:t> </a:t>
            </a:r>
          </a:p>
        </p:txBody>
      </p:sp>
    </p:spTree>
    <p:extLst>
      <p:ext uri="{BB962C8B-B14F-4D97-AF65-F5344CB8AC3E}">
        <p14:creationId xmlns="" xmlns:p14="http://schemas.microsoft.com/office/powerpoint/2010/main" val="6090475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884169AB-DAC7-4BC4-9D17-4FF452F5D84B}"/>
              </a:ext>
            </a:extLst>
          </p:cNvPr>
          <p:cNvSpPr>
            <a:spLocks noGrp="1"/>
          </p:cNvSpPr>
          <p:nvPr>
            <p:ph type="title"/>
          </p:nvPr>
        </p:nvSpPr>
        <p:spPr>
          <a:xfrm>
            <a:off x="1711568" y="400584"/>
            <a:ext cx="6729412" cy="569999"/>
          </a:xfrm>
        </p:spPr>
        <p:txBody>
          <a:bodyPr>
            <a:normAutofit fontScale="90000"/>
          </a:bodyPr>
          <a:lstStyle/>
          <a:p>
            <a:r>
              <a:rPr lang="en-US" dirty="0"/>
              <a:t>Deschiderea c</a:t>
            </a:r>
            <a:r>
              <a:rPr lang="ro-RO" dirty="0"/>
              <a:t>ătre antreprenoriat în contextul experienței anterioare</a:t>
            </a:r>
            <a:endParaRPr lang="en-US" dirty="0"/>
          </a:p>
        </p:txBody>
      </p:sp>
      <p:sp>
        <p:nvSpPr>
          <p:cNvPr id="6" name="Rounded Rectangle 5">
            <a:extLst>
              <a:ext uri="{FF2B5EF4-FFF2-40B4-BE49-F238E27FC236}">
                <a16:creationId xmlns="" xmlns:a16="http://schemas.microsoft.com/office/drawing/2014/main" id="{31549508-2188-4FD3-9104-9B7F9B803BAA}"/>
              </a:ext>
            </a:extLst>
          </p:cNvPr>
          <p:cNvSpPr/>
          <p:nvPr/>
        </p:nvSpPr>
        <p:spPr>
          <a:xfrm>
            <a:off x="419349" y="2675672"/>
            <a:ext cx="3276000" cy="432000"/>
          </a:xfrm>
          <a:prstGeom prst="round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Am </a:t>
            </a:r>
            <a:r>
              <a:rPr lang="en-US" sz="1100" dirty="0" err="1">
                <a:solidFill>
                  <a:schemeClr val="bg1"/>
                </a:solidFill>
                <a:latin typeface="Helvetica Neue Light"/>
              </a:rPr>
              <a:t>început</a:t>
            </a:r>
            <a:r>
              <a:rPr lang="en-US" sz="1100" dirty="0">
                <a:solidFill>
                  <a:schemeClr val="bg1"/>
                </a:solidFill>
                <a:latin typeface="Helvetica Neue Light"/>
              </a:rPr>
              <a:t> </a:t>
            </a:r>
            <a:r>
              <a:rPr lang="en-US" sz="1100" dirty="0" err="1">
                <a:solidFill>
                  <a:schemeClr val="bg1"/>
                </a:solidFill>
                <a:latin typeface="Helvetica Neue Light"/>
              </a:rPr>
              <a:t>deja</a:t>
            </a:r>
            <a:r>
              <a:rPr lang="en-US" sz="1100" dirty="0">
                <a:solidFill>
                  <a:schemeClr val="bg1"/>
                </a:solidFill>
                <a:latin typeface="Helvetica Neue Light"/>
              </a:rPr>
              <a:t> </a:t>
            </a:r>
            <a:r>
              <a:rPr lang="en-US" sz="1100" dirty="0" err="1">
                <a:solidFill>
                  <a:schemeClr val="bg1"/>
                </a:solidFill>
                <a:latin typeface="Helvetica Neue Light"/>
              </a:rPr>
              <a:t>demersurile</a:t>
            </a:r>
            <a:r>
              <a:rPr lang="en-US" sz="1100" dirty="0">
                <a:solidFill>
                  <a:schemeClr val="bg1"/>
                </a:solidFill>
                <a:latin typeface="Helvetica Neue Light"/>
              </a:rPr>
              <a:t> </a:t>
            </a:r>
            <a:r>
              <a:rPr lang="en-US" sz="1100" dirty="0" err="1">
                <a:solidFill>
                  <a:schemeClr val="bg1"/>
                </a:solidFill>
                <a:latin typeface="Helvetica Neue Light"/>
              </a:rPr>
              <a:t>pentru</a:t>
            </a:r>
            <a:r>
              <a:rPr lang="en-US" sz="1100" dirty="0">
                <a:solidFill>
                  <a:schemeClr val="bg1"/>
                </a:solidFill>
                <a:latin typeface="Helvetica Neue Light"/>
              </a:rPr>
              <a:t> </a:t>
            </a:r>
            <a:r>
              <a:rPr lang="en-US" sz="1100" dirty="0" err="1">
                <a:solidFill>
                  <a:schemeClr val="bg1"/>
                </a:solidFill>
                <a:latin typeface="Helvetica Neue Light"/>
              </a:rPr>
              <a:t>deschiderea</a:t>
            </a:r>
            <a:r>
              <a:rPr lang="en-US" sz="1100" dirty="0">
                <a:solidFill>
                  <a:schemeClr val="bg1"/>
                </a:solidFill>
                <a:latin typeface="Helvetica Neue Light"/>
              </a:rPr>
              <a:t> </a:t>
            </a:r>
            <a:r>
              <a:rPr lang="en-US" sz="1100" dirty="0" err="1">
                <a:solidFill>
                  <a:schemeClr val="bg1"/>
                </a:solidFill>
                <a:latin typeface="Helvetica Neue Light"/>
              </a:rPr>
              <a:t>unei</a:t>
            </a:r>
            <a:r>
              <a:rPr lang="en-US" sz="1100" dirty="0">
                <a:solidFill>
                  <a:schemeClr val="bg1"/>
                </a:solidFill>
                <a:latin typeface="Helvetica Neue Light"/>
              </a:rPr>
              <a:t> </a:t>
            </a:r>
            <a:r>
              <a:rPr lang="en-US" sz="1100" dirty="0" err="1">
                <a:solidFill>
                  <a:schemeClr val="bg1"/>
                </a:solidFill>
                <a:latin typeface="Helvetica Neue Light"/>
              </a:rPr>
              <a:t>afaceri</a:t>
            </a:r>
            <a:endParaRPr lang="en-US" sz="1100" dirty="0">
              <a:solidFill>
                <a:schemeClr val="bg1"/>
              </a:solidFill>
              <a:latin typeface="Helvetica Neue Light"/>
            </a:endParaRPr>
          </a:p>
        </p:txBody>
      </p:sp>
      <p:sp>
        <p:nvSpPr>
          <p:cNvPr id="7" name="Oval 6">
            <a:extLst>
              <a:ext uri="{FF2B5EF4-FFF2-40B4-BE49-F238E27FC236}">
                <a16:creationId xmlns="" xmlns:a16="http://schemas.microsoft.com/office/drawing/2014/main" id="{F8F95B28-279F-42CD-A08A-B2BD37D1DEA2}"/>
              </a:ext>
            </a:extLst>
          </p:cNvPr>
          <p:cNvSpPr>
            <a:spLocks noChangeAspect="1"/>
          </p:cNvSpPr>
          <p:nvPr/>
        </p:nvSpPr>
        <p:spPr>
          <a:xfrm>
            <a:off x="3555905" y="2621168"/>
            <a:ext cx="535596" cy="541008"/>
          </a:xfrm>
          <a:prstGeom prst="ellipse">
            <a:avLst/>
          </a:prstGeom>
          <a:solidFill>
            <a:schemeClr val="accent5">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dirty="0">
                <a:latin typeface="Gill Sans"/>
                <a:cs typeface="Gill Sans"/>
              </a:rPr>
              <a:t>1</a:t>
            </a:r>
            <a:r>
              <a:rPr lang="en-US" dirty="0">
                <a:latin typeface="Gill Sans"/>
                <a:cs typeface="Gill Sans"/>
              </a:rPr>
              <a:t>.4</a:t>
            </a:r>
          </a:p>
        </p:txBody>
      </p:sp>
      <p:sp>
        <p:nvSpPr>
          <p:cNvPr id="8" name="Rounded Rectangle 127">
            <a:extLst>
              <a:ext uri="{FF2B5EF4-FFF2-40B4-BE49-F238E27FC236}">
                <a16:creationId xmlns="" xmlns:a16="http://schemas.microsoft.com/office/drawing/2014/main" id="{1B9C781C-3BA4-4943-9775-CDD487304B2A}"/>
              </a:ext>
            </a:extLst>
          </p:cNvPr>
          <p:cNvSpPr/>
          <p:nvPr/>
        </p:nvSpPr>
        <p:spPr>
          <a:xfrm>
            <a:off x="425532" y="2111972"/>
            <a:ext cx="3276000" cy="432000"/>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Am propria </a:t>
            </a:r>
            <a:r>
              <a:rPr lang="en-US" sz="1100" dirty="0" err="1">
                <a:solidFill>
                  <a:schemeClr val="bg1"/>
                </a:solidFill>
                <a:latin typeface="Helvetica Neue Light"/>
              </a:rPr>
              <a:t>afacere</a:t>
            </a:r>
            <a:endParaRPr lang="en-US" sz="1100" dirty="0">
              <a:solidFill>
                <a:schemeClr val="bg1"/>
              </a:solidFill>
              <a:latin typeface="Helvetica Neue Light"/>
            </a:endParaRPr>
          </a:p>
        </p:txBody>
      </p:sp>
      <p:sp>
        <p:nvSpPr>
          <p:cNvPr id="9" name="Oval 8">
            <a:extLst>
              <a:ext uri="{FF2B5EF4-FFF2-40B4-BE49-F238E27FC236}">
                <a16:creationId xmlns="" xmlns:a16="http://schemas.microsoft.com/office/drawing/2014/main" id="{6E6564A8-BAE4-47F8-BF09-0EF9C709C834}"/>
              </a:ext>
            </a:extLst>
          </p:cNvPr>
          <p:cNvSpPr>
            <a:spLocks noChangeAspect="1"/>
          </p:cNvSpPr>
          <p:nvPr/>
        </p:nvSpPr>
        <p:spPr>
          <a:xfrm>
            <a:off x="3546181" y="2059472"/>
            <a:ext cx="535596" cy="541008"/>
          </a:xfrm>
          <a:prstGeom prst="ellipse">
            <a:avLst/>
          </a:prstGeom>
          <a:solidFill>
            <a:schemeClr val="accent6"/>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latin typeface="Gill Sans"/>
                <a:cs typeface="Gill Sans"/>
              </a:rPr>
              <a:t>1</a:t>
            </a:r>
            <a:r>
              <a:rPr lang="ro-RO" sz="1600" dirty="0">
                <a:latin typeface="Gill Sans"/>
                <a:cs typeface="Gill Sans"/>
              </a:rPr>
              <a:t>3</a:t>
            </a:r>
            <a:r>
              <a:rPr lang="en-US" sz="1600" dirty="0">
                <a:latin typeface="Gill Sans"/>
                <a:cs typeface="Gill Sans"/>
              </a:rPr>
              <a:t>.</a:t>
            </a:r>
            <a:r>
              <a:rPr lang="ro-RO" sz="1600" dirty="0">
                <a:latin typeface="Gill Sans"/>
                <a:cs typeface="Gill Sans"/>
              </a:rPr>
              <a:t>9</a:t>
            </a:r>
            <a:endParaRPr lang="en-US" sz="1600" dirty="0">
              <a:latin typeface="Gill Sans"/>
              <a:cs typeface="Gill Sans"/>
            </a:endParaRPr>
          </a:p>
        </p:txBody>
      </p:sp>
      <p:sp>
        <p:nvSpPr>
          <p:cNvPr id="10" name="Rounded Rectangle 130">
            <a:extLst>
              <a:ext uri="{FF2B5EF4-FFF2-40B4-BE49-F238E27FC236}">
                <a16:creationId xmlns="" xmlns:a16="http://schemas.microsoft.com/office/drawing/2014/main" id="{F637CCF1-2ECF-4A18-9F76-74DDAAABA80A}"/>
              </a:ext>
            </a:extLst>
          </p:cNvPr>
          <p:cNvSpPr/>
          <p:nvPr/>
        </p:nvSpPr>
        <p:spPr>
          <a:xfrm>
            <a:off x="390138" y="3272198"/>
            <a:ext cx="3276000" cy="432000"/>
          </a:xfrm>
          <a:prstGeom prst="round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Sunt </a:t>
            </a:r>
            <a:r>
              <a:rPr lang="en-US" sz="1100" dirty="0" err="1">
                <a:solidFill>
                  <a:schemeClr val="bg1"/>
                </a:solidFill>
                <a:latin typeface="Helvetica Neue Light"/>
              </a:rPr>
              <a:t>pregătit</a:t>
            </a:r>
            <a:r>
              <a:rPr lang="en-US" sz="1100" dirty="0">
                <a:solidFill>
                  <a:schemeClr val="bg1"/>
                </a:solidFill>
                <a:latin typeface="Helvetica Neue Light"/>
              </a:rPr>
              <a:t>(ă) </a:t>
            </a:r>
            <a:r>
              <a:rPr lang="en-US" sz="1100" dirty="0" err="1">
                <a:solidFill>
                  <a:schemeClr val="bg1"/>
                </a:solidFill>
                <a:latin typeface="Helvetica Neue Light"/>
              </a:rPr>
              <a:t>să</a:t>
            </a:r>
            <a:r>
              <a:rPr lang="en-US" sz="1100" dirty="0">
                <a:solidFill>
                  <a:schemeClr val="bg1"/>
                </a:solidFill>
                <a:latin typeface="Helvetica Neue Light"/>
              </a:rPr>
              <a:t> </a:t>
            </a:r>
            <a:r>
              <a:rPr lang="en-US" sz="1100" dirty="0" err="1">
                <a:solidFill>
                  <a:schemeClr val="bg1"/>
                </a:solidFill>
                <a:latin typeface="Helvetica Neue Light"/>
              </a:rPr>
              <a:t>încep</a:t>
            </a:r>
            <a:r>
              <a:rPr lang="en-US" sz="1100" dirty="0">
                <a:solidFill>
                  <a:schemeClr val="bg1"/>
                </a:solidFill>
                <a:latin typeface="Helvetica Neue Light"/>
              </a:rPr>
              <a:t> o </a:t>
            </a:r>
            <a:r>
              <a:rPr lang="en-US" sz="1100" dirty="0" err="1">
                <a:solidFill>
                  <a:schemeClr val="bg1"/>
                </a:solidFill>
                <a:latin typeface="Helvetica Neue Light"/>
              </a:rPr>
              <a:t>afacere</a:t>
            </a:r>
            <a:r>
              <a:rPr lang="en-US" sz="1100" dirty="0">
                <a:solidFill>
                  <a:schemeClr val="bg1"/>
                </a:solidFill>
                <a:latin typeface="Helvetica Neue Light"/>
              </a:rPr>
              <a:t> </a:t>
            </a:r>
            <a:r>
              <a:rPr lang="en-US" sz="1100" dirty="0" err="1">
                <a:solidFill>
                  <a:schemeClr val="bg1"/>
                </a:solidFill>
                <a:latin typeface="Helvetica Neue Light"/>
              </a:rPr>
              <a:t>și</a:t>
            </a:r>
            <a:r>
              <a:rPr lang="en-US" sz="1100" dirty="0">
                <a:solidFill>
                  <a:schemeClr val="bg1"/>
                </a:solidFill>
                <a:latin typeface="Helvetica Neue Light"/>
              </a:rPr>
              <a:t> </a:t>
            </a:r>
            <a:r>
              <a:rPr lang="en-US" sz="1100" dirty="0" err="1">
                <a:solidFill>
                  <a:schemeClr val="bg1"/>
                </a:solidFill>
                <a:latin typeface="Helvetica Neue Light"/>
              </a:rPr>
              <a:t>sigur</a:t>
            </a:r>
            <a:r>
              <a:rPr lang="en-US" sz="1100" dirty="0">
                <a:solidFill>
                  <a:schemeClr val="bg1"/>
                </a:solidFill>
                <a:latin typeface="Helvetica Neue Light"/>
              </a:rPr>
              <a:t> o </a:t>
            </a:r>
            <a:r>
              <a:rPr lang="en-US" sz="1100" dirty="0" err="1">
                <a:solidFill>
                  <a:schemeClr val="bg1"/>
                </a:solidFill>
                <a:latin typeface="Helvetica Neue Light"/>
              </a:rPr>
              <a:t>voi</a:t>
            </a:r>
            <a:r>
              <a:rPr lang="en-US" sz="1100" dirty="0">
                <a:solidFill>
                  <a:schemeClr val="bg1"/>
                </a:solidFill>
                <a:latin typeface="Helvetica Neue Light"/>
              </a:rPr>
              <a:t> face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următoarele</a:t>
            </a:r>
            <a:r>
              <a:rPr lang="en-US" sz="1100" dirty="0">
                <a:solidFill>
                  <a:schemeClr val="bg1"/>
                </a:solidFill>
                <a:latin typeface="Helvetica Neue Light"/>
              </a:rPr>
              <a:t> 12 </a:t>
            </a:r>
            <a:r>
              <a:rPr lang="en-US" sz="1100" dirty="0" err="1">
                <a:solidFill>
                  <a:schemeClr val="bg1"/>
                </a:solidFill>
                <a:latin typeface="Helvetica Neue Light"/>
              </a:rPr>
              <a:t>luni</a:t>
            </a:r>
            <a:endParaRPr lang="en-US" sz="1100" dirty="0">
              <a:solidFill>
                <a:schemeClr val="bg1"/>
              </a:solidFill>
              <a:latin typeface="Helvetica Neue Light"/>
            </a:endParaRPr>
          </a:p>
        </p:txBody>
      </p:sp>
      <p:sp>
        <p:nvSpPr>
          <p:cNvPr id="11" name="Oval 10">
            <a:extLst>
              <a:ext uri="{FF2B5EF4-FFF2-40B4-BE49-F238E27FC236}">
                <a16:creationId xmlns="" xmlns:a16="http://schemas.microsoft.com/office/drawing/2014/main" id="{EF87F14A-4AF3-4F28-9BE6-92C52F1E112C}"/>
              </a:ext>
            </a:extLst>
          </p:cNvPr>
          <p:cNvSpPr>
            <a:spLocks noChangeAspect="1"/>
          </p:cNvSpPr>
          <p:nvPr/>
        </p:nvSpPr>
        <p:spPr>
          <a:xfrm>
            <a:off x="3570124" y="3195775"/>
            <a:ext cx="535596" cy="541008"/>
          </a:xfrm>
          <a:prstGeom prst="ellipse">
            <a:avLst/>
          </a:prstGeom>
          <a:solidFill>
            <a:schemeClr val="accent4"/>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8</a:t>
            </a:r>
            <a:r>
              <a:rPr lang="en-US" sz="1600" dirty="0">
                <a:latin typeface="Gill Sans"/>
                <a:cs typeface="Gill Sans"/>
              </a:rPr>
              <a:t>.</a:t>
            </a:r>
            <a:r>
              <a:rPr lang="ro-RO" sz="1600" dirty="0">
                <a:latin typeface="Gill Sans"/>
                <a:cs typeface="Gill Sans"/>
              </a:rPr>
              <a:t>2</a:t>
            </a:r>
            <a:endParaRPr lang="en-US" sz="1600" dirty="0">
              <a:latin typeface="Gill Sans"/>
              <a:cs typeface="Gill Sans"/>
            </a:endParaRPr>
          </a:p>
        </p:txBody>
      </p:sp>
      <p:sp>
        <p:nvSpPr>
          <p:cNvPr id="12" name="Rounded Rectangle 131">
            <a:extLst>
              <a:ext uri="{FF2B5EF4-FFF2-40B4-BE49-F238E27FC236}">
                <a16:creationId xmlns="" xmlns:a16="http://schemas.microsoft.com/office/drawing/2014/main" id="{55243EFD-4C72-401E-811E-1D6CA99C80D6}"/>
              </a:ext>
            </a:extLst>
          </p:cNvPr>
          <p:cNvSpPr/>
          <p:nvPr/>
        </p:nvSpPr>
        <p:spPr>
          <a:xfrm>
            <a:off x="418503" y="3865694"/>
            <a:ext cx="3283629" cy="432000"/>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r>
              <a:rPr lang="en-US" sz="1100" dirty="0">
                <a:solidFill>
                  <a:schemeClr val="bg1"/>
                </a:solidFill>
                <a:latin typeface="Helvetica Neue Light"/>
              </a:rPr>
              <a:t>Sunt </a:t>
            </a:r>
            <a:r>
              <a:rPr lang="en-US" sz="1100" dirty="0" err="1">
                <a:solidFill>
                  <a:schemeClr val="bg1"/>
                </a:solidFill>
                <a:latin typeface="Helvetica Neue Light"/>
              </a:rPr>
              <a:t>pregătit</a:t>
            </a:r>
            <a:r>
              <a:rPr lang="en-US" sz="1100" dirty="0">
                <a:solidFill>
                  <a:schemeClr val="bg1"/>
                </a:solidFill>
                <a:latin typeface="Helvetica Neue Light"/>
              </a:rPr>
              <a:t>(ă) </a:t>
            </a:r>
            <a:r>
              <a:rPr lang="en-US" sz="1100" dirty="0" err="1">
                <a:solidFill>
                  <a:schemeClr val="bg1"/>
                </a:solidFill>
                <a:latin typeface="Helvetica Neue Light"/>
              </a:rPr>
              <a:t>să</a:t>
            </a:r>
            <a:r>
              <a:rPr lang="en-US" sz="1100" dirty="0">
                <a:solidFill>
                  <a:schemeClr val="bg1"/>
                </a:solidFill>
                <a:latin typeface="Helvetica Neue Light"/>
              </a:rPr>
              <a:t> </a:t>
            </a:r>
            <a:r>
              <a:rPr lang="en-US" sz="1100" dirty="0" err="1">
                <a:solidFill>
                  <a:schemeClr val="bg1"/>
                </a:solidFill>
                <a:latin typeface="Helvetica Neue Light"/>
              </a:rPr>
              <a:t>încep</a:t>
            </a:r>
            <a:r>
              <a:rPr lang="en-US" sz="1100" dirty="0">
                <a:solidFill>
                  <a:schemeClr val="bg1"/>
                </a:solidFill>
                <a:latin typeface="Helvetica Neue Light"/>
              </a:rPr>
              <a:t> o </a:t>
            </a:r>
            <a:r>
              <a:rPr lang="en-US" sz="1100" dirty="0" err="1">
                <a:solidFill>
                  <a:schemeClr val="bg1"/>
                </a:solidFill>
                <a:latin typeface="Helvetica Neue Light"/>
              </a:rPr>
              <a:t>afacere</a:t>
            </a:r>
            <a:r>
              <a:rPr lang="en-US" sz="1100" dirty="0">
                <a:solidFill>
                  <a:schemeClr val="bg1"/>
                </a:solidFill>
                <a:latin typeface="Helvetica Neue Light"/>
              </a:rPr>
              <a:t>  </a:t>
            </a:r>
            <a:r>
              <a:rPr lang="en-US" sz="1100" dirty="0" err="1">
                <a:solidFill>
                  <a:schemeClr val="bg1"/>
                </a:solidFill>
                <a:latin typeface="Helvetica Neue Light"/>
              </a:rPr>
              <a:t>însă</a:t>
            </a:r>
            <a:r>
              <a:rPr lang="en-US" sz="1100" dirty="0">
                <a:solidFill>
                  <a:schemeClr val="bg1"/>
                </a:solidFill>
                <a:latin typeface="Helvetica Neue Light"/>
              </a:rPr>
              <a:t> </a:t>
            </a:r>
            <a:r>
              <a:rPr lang="en-US" sz="1100" dirty="0" err="1">
                <a:solidFill>
                  <a:schemeClr val="bg1"/>
                </a:solidFill>
                <a:latin typeface="Helvetica Neue Light"/>
              </a:rPr>
              <a:t>în</a:t>
            </a:r>
            <a:r>
              <a:rPr lang="en-US" sz="1100" dirty="0">
                <a:solidFill>
                  <a:schemeClr val="bg1"/>
                </a:solidFill>
                <a:latin typeface="Helvetica Neue Light"/>
              </a:rPr>
              <a:t> </a:t>
            </a:r>
            <a:r>
              <a:rPr lang="en-US" sz="1100" dirty="0" err="1">
                <a:solidFill>
                  <a:schemeClr val="bg1"/>
                </a:solidFill>
                <a:latin typeface="Helvetica Neue Light"/>
              </a:rPr>
              <a:t>următoarele</a:t>
            </a:r>
            <a:r>
              <a:rPr lang="en-US" sz="1100" dirty="0">
                <a:solidFill>
                  <a:schemeClr val="bg1"/>
                </a:solidFill>
                <a:latin typeface="Helvetica Neue Light"/>
              </a:rPr>
              <a:t> 12 </a:t>
            </a:r>
            <a:r>
              <a:rPr lang="en-US" sz="1100" dirty="0" err="1">
                <a:solidFill>
                  <a:schemeClr val="bg1"/>
                </a:solidFill>
                <a:latin typeface="Helvetica Neue Light"/>
              </a:rPr>
              <a:t>luni</a:t>
            </a:r>
            <a:r>
              <a:rPr lang="en-US" sz="1100" dirty="0">
                <a:solidFill>
                  <a:schemeClr val="bg1"/>
                </a:solidFill>
                <a:latin typeface="Helvetica Neue Light"/>
              </a:rPr>
              <a:t> o </a:t>
            </a:r>
            <a:r>
              <a:rPr lang="en-US" sz="1100" dirty="0" err="1">
                <a:solidFill>
                  <a:schemeClr val="bg1"/>
                </a:solidFill>
                <a:latin typeface="Helvetica Neue Light"/>
              </a:rPr>
              <a:t>să</a:t>
            </a:r>
            <a:r>
              <a:rPr lang="en-US" sz="1100" dirty="0">
                <a:solidFill>
                  <a:schemeClr val="bg1"/>
                </a:solidFill>
                <a:latin typeface="Helvetica Neue Light"/>
              </a:rPr>
              <a:t> </a:t>
            </a:r>
            <a:r>
              <a:rPr lang="en-US" sz="1100" dirty="0" err="1">
                <a:solidFill>
                  <a:schemeClr val="bg1"/>
                </a:solidFill>
                <a:latin typeface="Helvetica Neue Light"/>
              </a:rPr>
              <a:t>îmi</a:t>
            </a:r>
            <a:r>
              <a:rPr lang="en-US" sz="1100" dirty="0">
                <a:solidFill>
                  <a:schemeClr val="bg1"/>
                </a:solidFill>
                <a:latin typeface="Helvetica Neue Light"/>
              </a:rPr>
              <a:t> </a:t>
            </a:r>
            <a:r>
              <a:rPr lang="en-US" sz="1100" dirty="0" err="1">
                <a:solidFill>
                  <a:schemeClr val="bg1"/>
                </a:solidFill>
                <a:latin typeface="Helvetica Neue Light"/>
              </a:rPr>
              <a:t>adun</a:t>
            </a:r>
            <a:r>
              <a:rPr lang="en-US" sz="1100" dirty="0">
                <a:solidFill>
                  <a:schemeClr val="bg1"/>
                </a:solidFill>
                <a:latin typeface="Helvetica Neue Light"/>
              </a:rPr>
              <a:t> </a:t>
            </a:r>
            <a:r>
              <a:rPr lang="en-US" sz="1100" dirty="0" err="1">
                <a:solidFill>
                  <a:schemeClr val="bg1"/>
                </a:solidFill>
                <a:latin typeface="Helvetica Neue Light"/>
              </a:rPr>
              <a:t>ideile</a:t>
            </a:r>
            <a:r>
              <a:rPr lang="en-US" sz="1100" dirty="0">
                <a:solidFill>
                  <a:schemeClr val="bg1"/>
                </a:solidFill>
                <a:latin typeface="Helvetica Neue Light"/>
              </a:rPr>
              <a:t> </a:t>
            </a:r>
            <a:r>
              <a:rPr lang="en-US" sz="1100" dirty="0" err="1">
                <a:solidFill>
                  <a:schemeClr val="bg1"/>
                </a:solidFill>
                <a:latin typeface="Helvetica Neue Light"/>
              </a:rPr>
              <a:t>și</a:t>
            </a:r>
            <a:r>
              <a:rPr lang="en-US" sz="1100" dirty="0">
                <a:solidFill>
                  <a:schemeClr val="bg1"/>
                </a:solidFill>
                <a:latin typeface="Helvetica Neue Light"/>
              </a:rPr>
              <a:t> fac </a:t>
            </a:r>
            <a:r>
              <a:rPr lang="en-US" sz="1100" dirty="0" err="1">
                <a:solidFill>
                  <a:schemeClr val="bg1"/>
                </a:solidFill>
                <a:latin typeface="Helvetica Neue Light"/>
              </a:rPr>
              <a:t>planul</a:t>
            </a:r>
            <a:endParaRPr lang="en-US" sz="1100" dirty="0">
              <a:solidFill>
                <a:schemeClr val="bg1"/>
              </a:solidFill>
              <a:latin typeface="Helvetica Neue Light"/>
            </a:endParaRPr>
          </a:p>
        </p:txBody>
      </p:sp>
      <p:sp>
        <p:nvSpPr>
          <p:cNvPr id="13" name="Oval 12">
            <a:extLst>
              <a:ext uri="{FF2B5EF4-FFF2-40B4-BE49-F238E27FC236}">
                <a16:creationId xmlns="" xmlns:a16="http://schemas.microsoft.com/office/drawing/2014/main" id="{18ED4F9D-A9F2-417F-B556-322924223E68}"/>
              </a:ext>
            </a:extLst>
          </p:cNvPr>
          <p:cNvSpPr>
            <a:spLocks noChangeAspect="1"/>
          </p:cNvSpPr>
          <p:nvPr/>
        </p:nvSpPr>
        <p:spPr>
          <a:xfrm>
            <a:off x="3551693" y="3794370"/>
            <a:ext cx="535596" cy="541008"/>
          </a:xfrm>
          <a:prstGeom prst="ellipse">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latin typeface="Gill Sans"/>
                <a:cs typeface="Gill Sans"/>
              </a:rPr>
              <a:t>2</a:t>
            </a:r>
            <a:r>
              <a:rPr lang="ro-RO" sz="1600" dirty="0">
                <a:latin typeface="Gill Sans"/>
                <a:cs typeface="Gill Sans"/>
              </a:rPr>
              <a:t>5</a:t>
            </a:r>
            <a:r>
              <a:rPr lang="en-US" sz="1600" dirty="0">
                <a:latin typeface="Gill Sans"/>
                <a:cs typeface="Gill Sans"/>
              </a:rPr>
              <a:t>.</a:t>
            </a:r>
            <a:r>
              <a:rPr lang="ro-RO" sz="1600" dirty="0">
                <a:latin typeface="Gill Sans"/>
                <a:cs typeface="Gill Sans"/>
              </a:rPr>
              <a:t>1</a:t>
            </a:r>
            <a:endParaRPr lang="en-US" sz="1600" dirty="0">
              <a:latin typeface="Gill Sans"/>
              <a:cs typeface="Gill Sans"/>
            </a:endParaRPr>
          </a:p>
        </p:txBody>
      </p:sp>
      <p:sp>
        <p:nvSpPr>
          <p:cNvPr id="14" name="Rounded Rectangle 137">
            <a:extLst>
              <a:ext uri="{FF2B5EF4-FFF2-40B4-BE49-F238E27FC236}">
                <a16:creationId xmlns="" xmlns:a16="http://schemas.microsoft.com/office/drawing/2014/main" id="{AF621ECE-77F9-4EFC-86F4-A402136C2367}"/>
              </a:ext>
            </a:extLst>
          </p:cNvPr>
          <p:cNvSpPr/>
          <p:nvPr/>
        </p:nvSpPr>
        <p:spPr>
          <a:xfrm>
            <a:off x="392054" y="4438656"/>
            <a:ext cx="3276000" cy="432000"/>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14400" rIns="36000" bIns="10800" rtlCol="0" anchor="ctr"/>
          <a:lstStyle/>
          <a:p>
            <a:pPr fontAlgn="t"/>
            <a:r>
              <a:rPr lang="en-US" sz="1200" dirty="0"/>
              <a:t>Nu sunt </a:t>
            </a:r>
            <a:r>
              <a:rPr lang="en-US" sz="1200" dirty="0" err="1"/>
              <a:t>interesat</a:t>
            </a:r>
            <a:r>
              <a:rPr lang="en-US" sz="1200" dirty="0"/>
              <a:t>(ă)/ </a:t>
            </a:r>
            <a:r>
              <a:rPr lang="en-US" sz="1200" dirty="0" err="1"/>
              <a:t>pregatit</a:t>
            </a:r>
            <a:r>
              <a:rPr lang="en-US" sz="1200" dirty="0"/>
              <a:t>(ă) </a:t>
            </a:r>
            <a:r>
              <a:rPr lang="en-US" sz="1200" dirty="0" err="1"/>
              <a:t>să</a:t>
            </a:r>
            <a:r>
              <a:rPr lang="en-US" sz="1200" dirty="0"/>
              <a:t> </a:t>
            </a:r>
            <a:r>
              <a:rPr lang="en-US" sz="1200" dirty="0" err="1"/>
              <a:t>încep</a:t>
            </a:r>
            <a:r>
              <a:rPr lang="en-US" sz="1200" dirty="0"/>
              <a:t> o </a:t>
            </a:r>
            <a:r>
              <a:rPr lang="en-US" sz="1200" dirty="0" err="1"/>
              <a:t>afacere</a:t>
            </a:r>
            <a:endParaRPr lang="en-US" sz="1200" dirty="0">
              <a:solidFill>
                <a:srgbClr val="000000"/>
              </a:solidFill>
              <a:latin typeface="Arial" panose="020B0604020202020204" pitchFamily="34" charset="0"/>
            </a:endParaRPr>
          </a:p>
        </p:txBody>
      </p:sp>
      <p:sp>
        <p:nvSpPr>
          <p:cNvPr id="15" name="Oval 14">
            <a:extLst>
              <a:ext uri="{FF2B5EF4-FFF2-40B4-BE49-F238E27FC236}">
                <a16:creationId xmlns="" xmlns:a16="http://schemas.microsoft.com/office/drawing/2014/main" id="{EE9939B5-AC00-4934-A7A2-DC40BB94E799}"/>
              </a:ext>
            </a:extLst>
          </p:cNvPr>
          <p:cNvSpPr>
            <a:spLocks noChangeAspect="1"/>
          </p:cNvSpPr>
          <p:nvPr/>
        </p:nvSpPr>
        <p:spPr>
          <a:xfrm>
            <a:off x="3578226" y="4384152"/>
            <a:ext cx="535596" cy="541008"/>
          </a:xfrm>
          <a:prstGeom prst="ellipse">
            <a:avLst/>
          </a:prstGeom>
          <a:solidFill>
            <a:srgbClr val="FF6666"/>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ro-RO" sz="1600" dirty="0">
                <a:latin typeface="Gill Sans"/>
                <a:cs typeface="Gill Sans"/>
              </a:rPr>
              <a:t>51</a:t>
            </a:r>
            <a:r>
              <a:rPr lang="en-US" sz="1600" dirty="0">
                <a:latin typeface="Gill Sans"/>
                <a:cs typeface="Gill Sans"/>
              </a:rPr>
              <a:t>.</a:t>
            </a:r>
            <a:r>
              <a:rPr lang="ro-RO" sz="1600" dirty="0">
                <a:latin typeface="Gill Sans"/>
                <a:cs typeface="Gill Sans"/>
              </a:rPr>
              <a:t>4</a:t>
            </a:r>
            <a:endParaRPr lang="en-US" sz="1600" dirty="0">
              <a:latin typeface="Gill Sans"/>
              <a:cs typeface="Gill Sans"/>
            </a:endParaRPr>
          </a:p>
        </p:txBody>
      </p:sp>
      <p:graphicFrame>
        <p:nvGraphicFramePr>
          <p:cNvPr id="21" name="Chart 20">
            <a:extLst>
              <a:ext uri="{FF2B5EF4-FFF2-40B4-BE49-F238E27FC236}">
                <a16:creationId xmlns="" xmlns:a16="http://schemas.microsoft.com/office/drawing/2014/main" id="{5E17EF7B-90B0-4D68-93F7-B5E745EE314E}"/>
              </a:ext>
            </a:extLst>
          </p:cNvPr>
          <p:cNvGraphicFramePr/>
          <p:nvPr>
            <p:extLst>
              <p:ext uri="{D42A27DB-BD31-4B8C-83A1-F6EECF244321}">
                <p14:modId xmlns="" xmlns:p14="http://schemas.microsoft.com/office/powerpoint/2010/main" val="3051104079"/>
              </p:ext>
            </p:extLst>
          </p:nvPr>
        </p:nvGraphicFramePr>
        <p:xfrm>
          <a:off x="5189359" y="2703353"/>
          <a:ext cx="3219938" cy="2324681"/>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21">
            <a:extLst>
              <a:ext uri="{FF2B5EF4-FFF2-40B4-BE49-F238E27FC236}">
                <a16:creationId xmlns="" xmlns:a16="http://schemas.microsoft.com/office/drawing/2014/main" id="{C093576C-2A8D-4293-836A-A0736DDAC18A}"/>
              </a:ext>
            </a:extLst>
          </p:cNvPr>
          <p:cNvSpPr/>
          <p:nvPr/>
        </p:nvSpPr>
        <p:spPr>
          <a:xfrm>
            <a:off x="5447323" y="4925160"/>
            <a:ext cx="1212349" cy="507831"/>
          </a:xfrm>
          <a:prstGeom prst="rect">
            <a:avLst/>
          </a:prstGeom>
        </p:spPr>
        <p:txBody>
          <a:bodyPr wrap="square">
            <a:spAutoFit/>
          </a:bodyPr>
          <a:lstStyle/>
          <a:p>
            <a:pPr algn="ctr"/>
            <a:r>
              <a:rPr lang="pt-BR" sz="900" dirty="0">
                <a:solidFill>
                  <a:schemeClr val="tx1">
                    <a:lumMod val="75000"/>
                  </a:schemeClr>
                </a:solidFill>
                <a:latin typeface="Helvetica Neue Light"/>
              </a:rPr>
              <a:t>Da, am avut o firmă/ o afacere în trecut, dar nu o mai am </a:t>
            </a:r>
            <a:endParaRPr lang="en-US" sz="900" dirty="0">
              <a:solidFill>
                <a:schemeClr val="tx1">
                  <a:lumMod val="75000"/>
                </a:schemeClr>
              </a:solidFill>
              <a:latin typeface="Helvetica Neue Light"/>
            </a:endParaRPr>
          </a:p>
        </p:txBody>
      </p:sp>
      <p:sp>
        <p:nvSpPr>
          <p:cNvPr id="23" name="Rectangle 22">
            <a:extLst>
              <a:ext uri="{FF2B5EF4-FFF2-40B4-BE49-F238E27FC236}">
                <a16:creationId xmlns="" xmlns:a16="http://schemas.microsoft.com/office/drawing/2014/main" id="{92AC8058-0181-4F79-852E-22B290A81A07}"/>
              </a:ext>
            </a:extLst>
          </p:cNvPr>
          <p:cNvSpPr/>
          <p:nvPr/>
        </p:nvSpPr>
        <p:spPr>
          <a:xfrm>
            <a:off x="7043649" y="4925160"/>
            <a:ext cx="1121326" cy="507831"/>
          </a:xfrm>
          <a:prstGeom prst="rect">
            <a:avLst/>
          </a:prstGeom>
        </p:spPr>
        <p:txBody>
          <a:bodyPr wrap="square">
            <a:spAutoFit/>
          </a:bodyPr>
          <a:lstStyle/>
          <a:p>
            <a:pPr algn="ctr"/>
            <a:r>
              <a:rPr lang="en-US" sz="900" dirty="0">
                <a:solidFill>
                  <a:schemeClr val="tx1">
                    <a:lumMod val="75000"/>
                  </a:schemeClr>
                </a:solidFill>
                <a:latin typeface="Helvetica Neue Light"/>
              </a:rPr>
              <a:t>Nu am </a:t>
            </a:r>
            <a:r>
              <a:rPr lang="en-US" sz="900" dirty="0" err="1">
                <a:solidFill>
                  <a:schemeClr val="tx1">
                    <a:lumMod val="75000"/>
                  </a:schemeClr>
                </a:solidFill>
                <a:latin typeface="Helvetica Neue Light"/>
              </a:rPr>
              <a:t>și</a:t>
            </a:r>
            <a:r>
              <a:rPr lang="en-US" sz="900" dirty="0">
                <a:solidFill>
                  <a:schemeClr val="tx1">
                    <a:lumMod val="75000"/>
                  </a:schemeClr>
                </a:solidFill>
                <a:latin typeface="Helvetica Neue Light"/>
              </a:rPr>
              <a:t> </a:t>
            </a:r>
            <a:r>
              <a:rPr lang="en-US" sz="900" dirty="0" err="1">
                <a:solidFill>
                  <a:schemeClr val="tx1">
                    <a:lumMod val="75000"/>
                  </a:schemeClr>
                </a:solidFill>
                <a:latin typeface="Helvetica Neue Light"/>
              </a:rPr>
              <a:t>nici</a:t>
            </a:r>
            <a:r>
              <a:rPr lang="en-US" sz="900" dirty="0">
                <a:solidFill>
                  <a:schemeClr val="tx1">
                    <a:lumMod val="75000"/>
                  </a:schemeClr>
                </a:solidFill>
                <a:latin typeface="Helvetica Neue Light"/>
              </a:rPr>
              <a:t> nu am </a:t>
            </a:r>
            <a:r>
              <a:rPr lang="en-US" sz="900" dirty="0" err="1">
                <a:solidFill>
                  <a:schemeClr val="tx1">
                    <a:lumMod val="75000"/>
                  </a:schemeClr>
                </a:solidFill>
                <a:latin typeface="Helvetica Neue Light"/>
              </a:rPr>
              <a:t>avut</a:t>
            </a:r>
            <a:r>
              <a:rPr lang="en-US" sz="900" dirty="0">
                <a:solidFill>
                  <a:schemeClr val="tx1">
                    <a:lumMod val="75000"/>
                  </a:schemeClr>
                </a:solidFill>
                <a:latin typeface="Helvetica Neue Light"/>
              </a:rPr>
              <a:t> o </a:t>
            </a:r>
            <a:r>
              <a:rPr lang="en-US" sz="900" dirty="0" err="1">
                <a:solidFill>
                  <a:schemeClr val="tx1">
                    <a:lumMod val="75000"/>
                  </a:schemeClr>
                </a:solidFill>
                <a:latin typeface="Helvetica Neue Light"/>
              </a:rPr>
              <a:t>firmă</a:t>
            </a:r>
            <a:r>
              <a:rPr lang="en-US" sz="900" dirty="0">
                <a:solidFill>
                  <a:schemeClr val="tx1">
                    <a:lumMod val="75000"/>
                  </a:schemeClr>
                </a:solidFill>
                <a:latin typeface="Helvetica Neue Light"/>
              </a:rPr>
              <a:t>/ o </a:t>
            </a:r>
            <a:r>
              <a:rPr lang="en-US" sz="900" dirty="0" err="1">
                <a:solidFill>
                  <a:schemeClr val="tx1">
                    <a:lumMod val="75000"/>
                  </a:schemeClr>
                </a:solidFill>
                <a:latin typeface="Helvetica Neue Light"/>
              </a:rPr>
              <a:t>afacere</a:t>
            </a:r>
            <a:r>
              <a:rPr lang="en-US" sz="900" dirty="0">
                <a:solidFill>
                  <a:schemeClr val="tx1">
                    <a:lumMod val="75000"/>
                  </a:schemeClr>
                </a:solidFill>
                <a:latin typeface="Helvetica Neue Light"/>
              </a:rPr>
              <a:t> </a:t>
            </a:r>
          </a:p>
        </p:txBody>
      </p:sp>
      <p:sp>
        <p:nvSpPr>
          <p:cNvPr id="24" name="Chevron 181">
            <a:extLst>
              <a:ext uri="{FF2B5EF4-FFF2-40B4-BE49-F238E27FC236}">
                <a16:creationId xmlns="" xmlns:a16="http://schemas.microsoft.com/office/drawing/2014/main" id="{3BC4BE19-D836-4704-A3F5-D2D63A865081}"/>
              </a:ext>
            </a:extLst>
          </p:cNvPr>
          <p:cNvSpPr/>
          <p:nvPr/>
        </p:nvSpPr>
        <p:spPr>
          <a:xfrm>
            <a:off x="4456929" y="3488198"/>
            <a:ext cx="369071" cy="851406"/>
          </a:xfrm>
          <a:prstGeom prst="chevron">
            <a:avLst/>
          </a:prstGeom>
          <a:noFill/>
          <a:ln>
            <a:solidFill>
              <a:schemeClr val="tx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solidFill>
                <a:schemeClr val="tx1"/>
              </a:solidFill>
            </a:endParaRPr>
          </a:p>
        </p:txBody>
      </p:sp>
      <p:sp>
        <p:nvSpPr>
          <p:cNvPr id="25" name="Rounded Rectangle 54">
            <a:extLst>
              <a:ext uri="{FF2B5EF4-FFF2-40B4-BE49-F238E27FC236}">
                <a16:creationId xmlns="" xmlns:a16="http://schemas.microsoft.com/office/drawing/2014/main" id="{A360AF40-BEBA-4216-81E1-5C3249F4E590}"/>
              </a:ext>
            </a:extLst>
          </p:cNvPr>
          <p:cNvSpPr/>
          <p:nvPr/>
        </p:nvSpPr>
        <p:spPr>
          <a:xfrm>
            <a:off x="301143" y="2584503"/>
            <a:ext cx="3903536" cy="2542390"/>
          </a:xfrm>
          <a:prstGeom prst="roundRect">
            <a:avLst>
              <a:gd name="adj" fmla="val 3550"/>
            </a:avLst>
          </a:prstGeom>
          <a:noFill/>
          <a:ln w="6350" cmpd="sng">
            <a:solidFill>
              <a:schemeClr val="tx1">
                <a:lumMod val="65000"/>
                <a:lumOff val="35000"/>
              </a:schemeClr>
            </a:solidFill>
            <a:prstDash val="solid"/>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endParaRPr lang="en-US" sz="1100" dirty="0">
              <a:solidFill>
                <a:schemeClr val="bg1"/>
              </a:solidFill>
            </a:endParaRPr>
          </a:p>
        </p:txBody>
      </p:sp>
      <p:sp>
        <p:nvSpPr>
          <p:cNvPr id="26" name="TextBox 25">
            <a:extLst>
              <a:ext uri="{FF2B5EF4-FFF2-40B4-BE49-F238E27FC236}">
                <a16:creationId xmlns="" xmlns:a16="http://schemas.microsoft.com/office/drawing/2014/main" id="{408728D1-5C99-4730-8DF3-8A0529BC081A}"/>
              </a:ext>
            </a:extLst>
          </p:cNvPr>
          <p:cNvSpPr txBox="1"/>
          <p:nvPr/>
        </p:nvSpPr>
        <p:spPr>
          <a:xfrm>
            <a:off x="1" y="1317940"/>
            <a:ext cx="2439542" cy="369332"/>
          </a:xfrm>
          <a:prstGeom prst="rect">
            <a:avLst/>
          </a:prstGeom>
          <a:noFill/>
        </p:spPr>
        <p:txBody>
          <a:bodyPr wrap="square" rtlCol="0">
            <a:spAutoFit/>
          </a:bodyPr>
          <a:lstStyle/>
          <a:p>
            <a:pPr fontAlgn="base">
              <a:spcBef>
                <a:spcPct val="0"/>
              </a:spcBef>
              <a:spcAft>
                <a:spcPct val="0"/>
              </a:spcAft>
            </a:pPr>
            <a:r>
              <a:rPr lang="en-US" sz="900" i="1" dirty="0"/>
              <a:t>*Ba</a:t>
            </a:r>
            <a:r>
              <a:rPr lang="ro-RO" sz="900" i="1" dirty="0" err="1"/>
              <a:t>ză</a:t>
            </a:r>
            <a:r>
              <a:rPr lang="en-US" sz="900" i="1" dirty="0"/>
              <a:t>: </a:t>
            </a:r>
            <a:r>
              <a:rPr lang="ro-RO" sz="900" i="1" dirty="0"/>
              <a:t>total persoane intervievate (n=1014)</a:t>
            </a:r>
          </a:p>
          <a:p>
            <a:pPr fontAlgn="base">
              <a:spcBef>
                <a:spcPct val="0"/>
              </a:spcBef>
              <a:spcAft>
                <a:spcPct val="0"/>
              </a:spcAft>
            </a:pPr>
            <a:r>
              <a:rPr lang="ro-RO" sz="900" i="1" dirty="0"/>
              <a:t>Date in %</a:t>
            </a:r>
            <a:endParaRPr lang="en-US" sz="900" i="1" dirty="0"/>
          </a:p>
        </p:txBody>
      </p:sp>
      <p:sp>
        <p:nvSpPr>
          <p:cNvPr id="27" name="Rectangle 26">
            <a:extLst>
              <a:ext uri="{FF2B5EF4-FFF2-40B4-BE49-F238E27FC236}">
                <a16:creationId xmlns="" xmlns:a16="http://schemas.microsoft.com/office/drawing/2014/main" id="{8A5E6DDE-3CE6-4883-8FA9-7C2C158EDFFC}"/>
              </a:ext>
            </a:extLst>
          </p:cNvPr>
          <p:cNvSpPr/>
          <p:nvPr/>
        </p:nvSpPr>
        <p:spPr>
          <a:xfrm>
            <a:off x="5869354" y="2946401"/>
            <a:ext cx="437661" cy="225929"/>
          </a:xfrm>
          <a:prstGeom prst="rect">
            <a:avLst/>
          </a:prstGeom>
          <a:noFill/>
          <a:ln>
            <a:solidFill>
              <a:srgbClr val="0ED80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559BC869-5C7D-4449-855F-F07203B7DC07}"/>
              </a:ext>
            </a:extLst>
          </p:cNvPr>
          <p:cNvSpPr/>
          <p:nvPr/>
        </p:nvSpPr>
        <p:spPr>
          <a:xfrm>
            <a:off x="7324774" y="4129305"/>
            <a:ext cx="437661" cy="225929"/>
          </a:xfrm>
          <a:prstGeom prst="rect">
            <a:avLst/>
          </a:prstGeom>
          <a:noFill/>
          <a:ln>
            <a:solidFill>
              <a:srgbClr val="0ED80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19494CD2-3E7F-4147-9EA6-7020CBA0555E}"/>
              </a:ext>
            </a:extLst>
          </p:cNvPr>
          <p:cNvSpPr/>
          <p:nvPr/>
        </p:nvSpPr>
        <p:spPr>
          <a:xfrm>
            <a:off x="217460" y="5352914"/>
            <a:ext cx="3034805" cy="338554"/>
          </a:xfrm>
          <a:prstGeom prst="rect">
            <a:avLst/>
          </a:prstGeom>
        </p:spPr>
        <p:txBody>
          <a:bodyPr wrap="none">
            <a:spAutoFit/>
          </a:bodyPr>
          <a:lstStyle/>
          <a:p>
            <a:r>
              <a:rPr lang="ro-RO" sz="800" i="1" dirty="0"/>
              <a:t>C2. </a:t>
            </a:r>
            <a:r>
              <a:rPr lang="en-US" sz="800" i="1" dirty="0"/>
              <a:t>Ave</a:t>
            </a:r>
            <a:r>
              <a:rPr lang="ro-RO" sz="800" i="1" dirty="0" err="1"/>
              <a:t>ţ</a:t>
            </a:r>
            <a:r>
              <a:rPr lang="en-US" sz="800" i="1" dirty="0" err="1"/>
              <a:t>i</a:t>
            </a:r>
            <a:r>
              <a:rPr lang="en-US" sz="800" i="1" dirty="0"/>
              <a:t> </a:t>
            </a:r>
            <a:r>
              <a:rPr lang="en-US" sz="800" i="1" dirty="0" err="1"/>
              <a:t>sau</a:t>
            </a:r>
            <a:r>
              <a:rPr lang="en-US" sz="800" i="1" dirty="0"/>
              <a:t> a</a:t>
            </a:r>
            <a:r>
              <a:rPr lang="ro-RO" sz="800" i="1" dirty="0" err="1"/>
              <a:t>ţ</a:t>
            </a:r>
            <a:r>
              <a:rPr lang="en-US" sz="800" i="1" dirty="0" err="1"/>
              <a:t>i</a:t>
            </a:r>
            <a:r>
              <a:rPr lang="en-US" sz="800" i="1" dirty="0"/>
              <a:t> </a:t>
            </a:r>
            <a:r>
              <a:rPr lang="en-US" sz="800" i="1" dirty="0" err="1"/>
              <a:t>avut</a:t>
            </a:r>
            <a:r>
              <a:rPr lang="en-US" sz="800" i="1" dirty="0"/>
              <a:t> </a:t>
            </a:r>
            <a:r>
              <a:rPr lang="en-US" sz="800" i="1" dirty="0" err="1"/>
              <a:t>vreodată</a:t>
            </a:r>
            <a:r>
              <a:rPr lang="en-US" sz="800" i="1" dirty="0"/>
              <a:t> </a:t>
            </a:r>
            <a:r>
              <a:rPr lang="en-US" sz="800" i="1" dirty="0" err="1"/>
              <a:t>vreo</a:t>
            </a:r>
            <a:r>
              <a:rPr lang="en-US" sz="800" i="1" dirty="0"/>
              <a:t> </a:t>
            </a:r>
            <a:r>
              <a:rPr lang="en-US" sz="800" i="1" dirty="0" err="1"/>
              <a:t>afacere</a:t>
            </a:r>
            <a:r>
              <a:rPr lang="en-US" sz="800" i="1" dirty="0"/>
              <a:t>?</a:t>
            </a:r>
            <a:endParaRPr lang="ro-RO" sz="800" i="1" dirty="0"/>
          </a:p>
          <a:p>
            <a:r>
              <a:rPr lang="it-IT" sz="800" i="1" dirty="0"/>
              <a:t>E1. Care din urmatoarele afirmatii descrie cel mai bine situatia dvs? </a:t>
            </a:r>
            <a:r>
              <a:rPr lang="en-US" sz="800" i="1" dirty="0"/>
              <a:t> </a:t>
            </a:r>
          </a:p>
        </p:txBody>
      </p:sp>
    </p:spTree>
    <p:extLst>
      <p:ext uri="{BB962C8B-B14F-4D97-AF65-F5344CB8AC3E}">
        <p14:creationId xmlns="" xmlns:p14="http://schemas.microsoft.com/office/powerpoint/2010/main" val="2543612786"/>
      </p:ext>
    </p:extLst>
  </p:cSld>
  <p:clrMapOvr>
    <a:masterClrMapping/>
  </p:clrMapOvr>
  <p:transition spd="slow">
    <p:wipe/>
  </p:transition>
</p:sld>
</file>

<file path=ppt/theme/theme1.xml><?xml version="1.0" encoding="utf-8"?>
<a:theme xmlns:a="http://schemas.openxmlformats.org/drawingml/2006/main" name="Office Theme">
  <a:themeElements>
    <a:clrScheme name="Custom 2">
      <a:dk1>
        <a:srgbClr val="666666"/>
      </a:dk1>
      <a:lt1>
        <a:srgbClr val="FFFFFF"/>
      </a:lt1>
      <a:dk2>
        <a:srgbClr val="434342"/>
      </a:dk2>
      <a:lt2>
        <a:srgbClr val="99CCCC"/>
      </a:lt2>
      <a:accent1>
        <a:srgbClr val="FF6666"/>
      </a:accent1>
      <a:accent2>
        <a:srgbClr val="FECC00"/>
      </a:accent2>
      <a:accent3>
        <a:srgbClr val="66CC66"/>
      </a:accent3>
      <a:accent4>
        <a:srgbClr val="4FBBBE"/>
      </a:accent4>
      <a:accent5>
        <a:srgbClr val="9360C2"/>
      </a:accent5>
      <a:accent6>
        <a:srgbClr val="106699"/>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2">
    <a:dk1>
      <a:srgbClr val="666666"/>
    </a:dk1>
    <a:lt1>
      <a:srgbClr val="FFFFFF"/>
    </a:lt1>
    <a:dk2>
      <a:srgbClr val="434342"/>
    </a:dk2>
    <a:lt2>
      <a:srgbClr val="99CCCC"/>
    </a:lt2>
    <a:accent1>
      <a:srgbClr val="FF6666"/>
    </a:accent1>
    <a:accent2>
      <a:srgbClr val="FECC00"/>
    </a:accent2>
    <a:accent3>
      <a:srgbClr val="66CC66"/>
    </a:accent3>
    <a:accent4>
      <a:srgbClr val="4FBBBE"/>
    </a:accent4>
    <a:accent5>
      <a:srgbClr val="9360C2"/>
    </a:accent5>
    <a:accent6>
      <a:srgbClr val="106699"/>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16984</TotalTime>
  <Words>1867</Words>
  <Application>Microsoft Office PowerPoint</Application>
  <PresentationFormat>On-screen Show (16:10)</PresentationFormat>
  <Paragraphs>209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Mediul antreprenorial in România</vt:lpstr>
      <vt:lpstr>Metodologie</vt:lpstr>
      <vt:lpstr>Salariați</vt:lpstr>
      <vt:lpstr>Venituri alternative angajați</vt:lpstr>
      <vt:lpstr>Slide 5</vt:lpstr>
      <vt:lpstr>ANTREPRENORIAT</vt:lpstr>
      <vt:lpstr>Experiența antreprenorială</vt:lpstr>
      <vt:lpstr>Deschiderea către antreprenoriat</vt:lpstr>
      <vt:lpstr>Deschiderea către antreprenoriat în contextul experienței anterioare</vt:lpstr>
      <vt:lpstr>Motivația activității antreprenoriale</vt:lpstr>
      <vt:lpstr>Motivația activității antreprenoriale</vt:lpstr>
      <vt:lpstr>Principala barieră în menținerea/ dezvoltarea afacerii</vt:lpstr>
      <vt:lpstr>Probleme cu personalul calificat și utilizarea personalului din afara țării</vt:lpstr>
      <vt:lpstr>Slide 14</vt:lpstr>
      <vt:lpstr>MIGRAȚIE</vt:lpstr>
      <vt:lpstr>Loc de muncă în afara țării</vt:lpstr>
      <vt:lpstr>Loc de muncă în afara țării</vt:lpstr>
      <vt:lpstr>Motivații migrare</vt:lpstr>
      <vt:lpstr>Slide 19</vt:lpstr>
      <vt:lpstr>Concluzii</vt:lpstr>
      <vt:lpstr>Slide 21</vt:lpstr>
    </vt:vector>
  </TitlesOfParts>
  <Company>Novel Research</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lacramioarab</dc:creator>
  <cp:lastModifiedBy>Nicoleta Gavrila</cp:lastModifiedBy>
  <cp:revision>6391</cp:revision>
  <cp:lastPrinted>2016-02-24T11:05:57Z</cp:lastPrinted>
  <dcterms:created xsi:type="dcterms:W3CDTF">2012-02-08T07:49:12Z</dcterms:created>
  <dcterms:modified xsi:type="dcterms:W3CDTF">2019-10-01T14:13:02Z</dcterms:modified>
</cp:coreProperties>
</file>