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61" r:id="rId4"/>
  </p:sldMasterIdLst>
  <p:notesMasterIdLst>
    <p:notesMasterId r:id="rId13"/>
  </p:notesMasterIdLst>
  <p:handoutMasterIdLst>
    <p:handoutMasterId r:id="rId14"/>
  </p:handoutMasterIdLst>
  <p:sldIdLst>
    <p:sldId id="261" r:id="rId5"/>
    <p:sldId id="278" r:id="rId6"/>
    <p:sldId id="280" r:id="rId7"/>
    <p:sldId id="282" r:id="rId8"/>
    <p:sldId id="262" r:id="rId9"/>
    <p:sldId id="287" r:id="rId10"/>
    <p:sldId id="289" r:id="rId11"/>
    <p:sldId id="290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algun Gothic" panose="020B0503020000020004" pitchFamily="34" charset="-127"/>
      <p:regular r:id="rId19"/>
      <p:bold r:id="rId20"/>
    </p:embeddedFont>
    <p:embeddedFont>
      <p:font typeface="Nunito Sans" panose="00000500000000000000" pitchFamily="2" charset="0"/>
      <p:regular r:id="rId21"/>
      <p:bold r:id="rId22"/>
      <p:italic r:id="rId23"/>
      <p:boldItalic r:id="rId24"/>
    </p:embeddedFont>
    <p:embeddedFont>
      <p:font typeface="Nunito Sans Black" panose="00000A00000000000000" pitchFamily="2" charset="0"/>
      <p:bold r:id="rId25"/>
      <p:boldItalic r:id="rId26"/>
    </p:embeddedFont>
    <p:embeddedFont>
      <p:font typeface="Nunito Sans Light" panose="00000400000000000000" pitchFamily="2" charset="0"/>
      <p:regular r:id="rId27"/>
      <p: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4" userDrawn="1">
          <p15:clr>
            <a:srgbClr val="A4A3A4"/>
          </p15:clr>
        </p15:guide>
        <p15:guide id="10" orient="horz" pos="6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FC1411-1D65-8E19-5023-A7E7D9404172}" name="Oana Munteanu" initials="OM" userId="S::oana.munteanu@citr.ro::f357c075-3322-4695-a77c-acabf20bcae7" providerId="AD"/>
  <p188:author id="{AAD62473-94FF-B6BD-B781-B19C5BB087FE}" name="Mihaela Kovacs" initials="MK" userId="S::mihaela.kovacs@impetumgroup.com::79d5a006-08aa-4d4e-9799-c8d1f01a89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haela Kovacs" initials="MK" lastIdx="18" clrIdx="0">
    <p:extLst>
      <p:ext uri="{19B8F6BF-5375-455C-9EA6-DF929625EA0E}">
        <p15:presenceInfo xmlns:p15="http://schemas.microsoft.com/office/powerpoint/2012/main" userId="S::mihaela.kovacs@impetumgroup.com::79d5a006-08aa-4d4e-9799-c8d1f01a89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102C"/>
    <a:srgbClr val="3C3C3C"/>
    <a:srgbClr val="DB2C30"/>
    <a:srgbClr val="002984"/>
    <a:srgbClr val="E5E5E5"/>
    <a:srgbClr val="919191"/>
    <a:srgbClr val="3C6DA5"/>
    <a:srgbClr val="303C46"/>
    <a:srgbClr val="40505D"/>
    <a:srgbClr val="506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65F643-FD3A-4459-AFC2-620F639E9495}" v="5" dt="2024-04-05T06:57:21.1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8" autoAdjust="0"/>
    <p:restoredTop sz="95097" autoAdjust="0"/>
  </p:normalViewPr>
  <p:slideViewPr>
    <p:cSldViewPr snapToGrid="0">
      <p:cViewPr varScale="1">
        <p:scale>
          <a:sx n="79" d="100"/>
          <a:sy n="79" d="100"/>
        </p:scale>
        <p:origin x="1306" y="96"/>
      </p:cViewPr>
      <p:guideLst>
        <p:guide pos="384"/>
        <p:guide orient="horz" pos="6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2316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haela Kovacs" userId="79d5a006-08aa-4d4e-9799-c8d1f01a899f" providerId="ADAL" clId="{7FB791BC-037A-4312-A3A8-EB328670858B}"/>
    <pc:docChg chg="">
      <pc:chgData name="Mihaela Kovacs" userId="79d5a006-08aa-4d4e-9799-c8d1f01a899f" providerId="ADAL" clId="{7FB791BC-037A-4312-A3A8-EB328670858B}" dt="2024-04-05T09:42:33.730" v="1"/>
      <pc:docMkLst>
        <pc:docMk/>
      </pc:docMkLst>
      <pc:sldChg chg="delCm modCm">
        <pc:chgData name="Mihaela Kovacs" userId="79d5a006-08aa-4d4e-9799-c8d1f01a899f" providerId="ADAL" clId="{7FB791BC-037A-4312-A3A8-EB328670858B}" dt="2024-04-05T09:42:33.730" v="1"/>
        <pc:sldMkLst>
          <pc:docMk/>
          <pc:sldMk cId="1656980220" sldId="2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Mihaela Kovacs" userId="79d5a006-08aa-4d4e-9799-c8d1f01a899f" providerId="ADAL" clId="{7FB791BC-037A-4312-A3A8-EB328670858B}" dt="2024-04-05T09:42:33.730" v="1"/>
              <pc2:cmMkLst xmlns:pc2="http://schemas.microsoft.com/office/powerpoint/2019/9/main/command">
                <pc:docMk/>
                <pc:sldMk cId="1656980220" sldId="287"/>
                <pc2:cmMk id="{85A13179-8BD7-4179-B371-E78AB19D491C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37CEF279-2E15-4639-9B74-24AF331EBF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E7E544A-78E0-43E2-9ADF-E7613557C8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F90C4-2F4F-418E-A302-DCC75C5422B9}" type="datetimeFigureOut">
              <a:rPr lang="ko-KR" altLang="en-US" smtClean="0"/>
              <a:t>2024-04-05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D14329D-A6E8-47B0-B12F-C7195E7B57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6688D1B-D942-460E-ABC2-9DD359F79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91B10-EB8B-4D0E-9ABE-484E31D17E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5931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A84D0-09CB-457F-A9F1-AC1FBFD03692}" type="datetimeFigureOut">
              <a:rPr lang="ko-KR" altLang="en-US" smtClean="0"/>
              <a:t>2024-04-05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9B364-7A05-4171-A3A2-3E03EC49ED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454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9B364-7A05-4171-A3A2-3E03EC49ED1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368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9B364-7A05-4171-A3A2-3E03EC49ED1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660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60C5-B0B3-4566-AE49-E4A6D2C8B6D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77F3182-8735-4CBE-896A-39C1DBF7EFD1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775" y="-4915"/>
            <a:ext cx="2182072" cy="11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3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3" y="19361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130FFD59-365E-47FC-9D1A-1F9B7F1EF600}" type="datetimeFigureOut">
              <a:rPr lang="ko-KR" altLang="en-US" smtClean="0"/>
              <a:pPr/>
              <a:t>2024-04-05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60C5-B0B3-4566-AE49-E4A6D2C8B6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44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130FFD59-365E-47FC-9D1A-1F9B7F1EF600}" type="datetimeFigureOut">
              <a:rPr lang="ko-KR" altLang="en-US" smtClean="0"/>
              <a:pPr/>
              <a:t>2024-04-05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60C5-B0B3-4566-AE49-E4A6D2C8B6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019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130FFD59-365E-47FC-9D1A-1F9B7F1EF600}" type="datetimeFigureOut">
              <a:rPr lang="ko-KR" altLang="en-US" smtClean="0"/>
              <a:pPr/>
              <a:t>2024-04-05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60C5-B0B3-4566-AE49-E4A6D2C8B6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6356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130FFD59-365E-47FC-9D1A-1F9B7F1EF600}" type="datetimeFigureOut">
              <a:rPr lang="ko-KR" altLang="en-US" smtClean="0"/>
              <a:pPr/>
              <a:t>2024-04-05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60C5-B0B3-4566-AE49-E4A6D2C8B6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618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130FFD59-365E-47FC-9D1A-1F9B7F1EF600}" type="datetimeFigureOut">
              <a:rPr lang="ko-KR" altLang="en-US" smtClean="0"/>
              <a:pPr/>
              <a:t>2024-04-05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60C5-B0B3-4566-AE49-E4A6D2C8B6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158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130FFD59-365E-47FC-9D1A-1F9B7F1EF600}" type="datetimeFigureOut">
              <a:rPr lang="ko-KR" altLang="en-US" smtClean="0"/>
              <a:pPr/>
              <a:t>2024-04-05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60C5-B0B3-4566-AE49-E4A6D2C8B6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120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130FFD59-365E-47FC-9D1A-1F9B7F1EF600}" type="datetimeFigureOut">
              <a:rPr lang="ko-KR" altLang="en-US" smtClean="0"/>
              <a:pPr/>
              <a:t>2024-04-05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60C5-B0B3-4566-AE49-E4A6D2C8B6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875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130FFD59-365E-47FC-9D1A-1F9B7F1EF600}" type="datetimeFigureOut">
              <a:rPr lang="ko-KR" altLang="en-US" smtClean="0"/>
              <a:pPr/>
              <a:t>2024-04-05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60C5-B0B3-4566-AE49-E4A6D2C8B6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49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130FFD59-365E-47FC-9D1A-1F9B7F1EF600}" type="datetimeFigureOut">
              <a:rPr lang="ko-KR" altLang="en-US" smtClean="0"/>
              <a:pPr/>
              <a:t>2024-04-05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9960C5-B0B3-4566-AE49-E4A6D2C8B6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22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130FFD59-365E-47FC-9D1A-1F9B7F1EF600}" type="datetimeFigureOut">
              <a:rPr lang="ko-KR" altLang="en-US" smtClean="0"/>
              <a:pPr/>
              <a:t>2024-04-05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60C5-B0B3-4566-AE49-E4A6D2C8B6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283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5233" y="641359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D9960C5-B0B3-4566-AE49-E4A6D2C8B6D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79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uroins pierde în procesul referitor la amenda aplicată de ASF pentru ...">
            <a:extLst>
              <a:ext uri="{FF2B5EF4-FFF2-40B4-BE49-F238E27FC236}">
                <a16:creationId xmlns:a16="http://schemas.microsoft.com/office/drawing/2014/main" id="{EC529546-427F-FB61-717F-250B5A125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998" y="-110955"/>
            <a:ext cx="76581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20576C8-EA9D-4CA0-93F8-32DF663622E8}"/>
              </a:ext>
            </a:extLst>
          </p:cNvPr>
          <p:cNvSpPr/>
          <p:nvPr/>
        </p:nvSpPr>
        <p:spPr>
          <a:xfrm>
            <a:off x="1" y="3707535"/>
            <a:ext cx="9329737" cy="15917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B71938E-BF77-4DB2-855B-EEF3F9DE8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738" y="3888412"/>
            <a:ext cx="9706264" cy="1269998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ro-RO" sz="2400" dirty="0">
                <a:solidFill>
                  <a:schemeClr val="bg1"/>
                </a:solidFill>
                <a:latin typeface="+mn-lt"/>
              </a:rPr>
              <a:t>Conferință de presă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CITR</a:t>
            </a:r>
            <a:r>
              <a:rPr lang="ro-RO" sz="2400" dirty="0">
                <a:solidFill>
                  <a:schemeClr val="bg1"/>
                </a:solidFill>
                <a:latin typeface="+mn-lt"/>
              </a:rPr>
              <a:t>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ro-RO" sz="2800" dirty="0">
                <a:solidFill>
                  <a:schemeClr val="bg1"/>
                </a:solidFill>
              </a:rPr>
              <a:t>Cauzele deschiderii procedurii de faliment Euroins</a:t>
            </a:r>
            <a:br>
              <a:rPr lang="ro-RO" sz="2800" dirty="0">
                <a:solidFill>
                  <a:schemeClr val="bg1"/>
                </a:solidFill>
              </a:rPr>
            </a:br>
            <a:r>
              <a:rPr lang="ro-RO" sz="2400" dirty="0">
                <a:solidFill>
                  <a:schemeClr val="bg1"/>
                </a:solidFill>
                <a:latin typeface="+mn-lt"/>
              </a:rPr>
              <a:t>5 aprilie 2024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615C22-BBFC-3E37-4C5C-42F088385D31}"/>
              </a:ext>
            </a:extLst>
          </p:cNvPr>
          <p:cNvSpPr/>
          <p:nvPr/>
        </p:nvSpPr>
        <p:spPr>
          <a:xfrm>
            <a:off x="9870831" y="3707535"/>
            <a:ext cx="2321169" cy="2344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8B29C5C-1EF9-465C-BAE4-C1D37D8D56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111" y="3150465"/>
            <a:ext cx="3016494" cy="301649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812E2FB-92A5-2CBB-4BFD-551B1F37E5B6}"/>
              </a:ext>
            </a:extLst>
          </p:cNvPr>
          <p:cNvSpPr txBox="1">
            <a:spLocks/>
          </p:cNvSpPr>
          <p:nvPr/>
        </p:nvSpPr>
        <p:spPr>
          <a:xfrm>
            <a:off x="638738" y="5401236"/>
            <a:ext cx="9706264" cy="12699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o-RO" sz="2000" dirty="0">
                <a:solidFill>
                  <a:srgbClr val="3C3C3C"/>
                </a:solidFill>
                <a:latin typeface="+mn-lt"/>
              </a:rPr>
              <a:t>Paul Dieter Cîrlănaru, </a:t>
            </a:r>
            <a:r>
              <a:rPr lang="ro-RO" sz="2000" i="1" dirty="0">
                <a:solidFill>
                  <a:srgbClr val="3C3C3C"/>
                </a:solidFill>
                <a:latin typeface="+mn-lt"/>
              </a:rPr>
              <a:t>CEO CITR</a:t>
            </a:r>
            <a:br>
              <a:rPr lang="ro-RO" sz="2000" dirty="0">
                <a:solidFill>
                  <a:srgbClr val="3C3C3C"/>
                </a:solidFill>
                <a:latin typeface="+mn-lt"/>
              </a:rPr>
            </a:br>
            <a:r>
              <a:rPr lang="ro-RO" sz="2000" dirty="0">
                <a:solidFill>
                  <a:srgbClr val="3C3C3C"/>
                </a:solidFill>
                <a:latin typeface="+mn-lt"/>
              </a:rPr>
              <a:t>Alina Popa, </a:t>
            </a:r>
            <a:r>
              <a:rPr lang="en-US" sz="2000" i="1" dirty="0" err="1">
                <a:solidFill>
                  <a:srgbClr val="3C3C3C"/>
                </a:solidFill>
                <a:latin typeface="+mn-lt"/>
              </a:rPr>
              <a:t>Coordonatorul</a:t>
            </a:r>
            <a:r>
              <a:rPr lang="en-US" sz="2000" i="1" dirty="0">
                <a:solidFill>
                  <a:srgbClr val="3C3C3C"/>
                </a:solidFill>
                <a:latin typeface="+mn-lt"/>
              </a:rPr>
              <a:t> </a:t>
            </a:r>
            <a:r>
              <a:rPr lang="ro-RO" sz="2000" i="1" dirty="0">
                <a:solidFill>
                  <a:srgbClr val="3C3C3C"/>
                </a:solidFill>
                <a:latin typeface="+mn-lt"/>
              </a:rPr>
              <a:t>e</a:t>
            </a:r>
            <a:r>
              <a:rPr lang="en-US" sz="2000" i="1" dirty="0" err="1">
                <a:solidFill>
                  <a:srgbClr val="3C3C3C"/>
                </a:solidFill>
                <a:latin typeface="+mn-lt"/>
              </a:rPr>
              <a:t>chipei</a:t>
            </a:r>
            <a:r>
              <a:rPr lang="en-US" sz="2000" i="1" dirty="0">
                <a:solidFill>
                  <a:srgbClr val="3C3C3C"/>
                </a:solidFill>
                <a:latin typeface="+mn-lt"/>
              </a:rPr>
              <a:t> care </a:t>
            </a:r>
            <a:r>
              <a:rPr lang="en-US" sz="2000" i="1" dirty="0" err="1">
                <a:solidFill>
                  <a:srgbClr val="3C3C3C"/>
                </a:solidFill>
                <a:latin typeface="+mn-lt"/>
              </a:rPr>
              <a:t>gestioneaz</a:t>
            </a:r>
            <a:r>
              <a:rPr lang="ro-RO" sz="2000" i="1" dirty="0">
                <a:solidFill>
                  <a:srgbClr val="3C3C3C"/>
                </a:solidFill>
                <a:latin typeface="+mn-lt"/>
              </a:rPr>
              <a:t>ă</a:t>
            </a:r>
            <a:r>
              <a:rPr lang="en-US" sz="2000" i="1" dirty="0">
                <a:solidFill>
                  <a:srgbClr val="3C3C3C"/>
                </a:solidFill>
                <a:latin typeface="+mn-lt"/>
              </a:rPr>
              <a:t> </a:t>
            </a:r>
            <a:r>
              <a:rPr lang="en-US" sz="2000" i="1" dirty="0" err="1">
                <a:solidFill>
                  <a:srgbClr val="3C3C3C"/>
                </a:solidFill>
                <a:latin typeface="+mn-lt"/>
              </a:rPr>
              <a:t>procedura</a:t>
            </a:r>
            <a:r>
              <a:rPr lang="en-US" sz="2000" i="1" dirty="0">
                <a:solidFill>
                  <a:srgbClr val="3C3C3C"/>
                </a:solidFill>
                <a:latin typeface="+mn-lt"/>
              </a:rPr>
              <a:t> </a:t>
            </a:r>
            <a:r>
              <a:rPr lang="en-US" sz="2000" i="1" dirty="0" err="1">
                <a:solidFill>
                  <a:srgbClr val="3C3C3C"/>
                </a:solidFill>
                <a:latin typeface="+mn-lt"/>
              </a:rPr>
              <a:t>Euroins</a:t>
            </a:r>
            <a:endParaRPr lang="en-US" sz="2000" i="1" dirty="0">
              <a:solidFill>
                <a:srgbClr val="3C3C3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127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726CA-9831-5098-3B85-AE3AE1DA2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462" y="1977564"/>
            <a:ext cx="9773076" cy="402336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200" b="1" dirty="0">
                <a:solidFill>
                  <a:schemeClr val="bg1">
                    <a:lumMod val="50000"/>
                  </a:schemeClr>
                </a:solidFill>
              </a:rPr>
              <a:t>Rolul lichidatorului judiciar debutează la intrarea în faliment a companiei, decisă de judecătorul sindic. Conform mandatului legal, CITR gestionează lichidarea prin următoarele demersuri: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o-RO" sz="2200" dirty="0">
              <a:solidFill>
                <a:schemeClr val="bg1">
                  <a:lumMod val="50000"/>
                </a:schemeClr>
              </a:solidFill>
            </a:endParaRPr>
          </a:p>
          <a:p>
            <a:pPr marL="91440" lvl="1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o-RO" sz="2200" dirty="0">
                <a:solidFill>
                  <a:schemeClr val="bg1">
                    <a:lumMod val="50000"/>
                  </a:schemeClr>
                </a:solidFill>
              </a:rPr>
              <a:t>Identificarea creditorilor și stabilirea datoriilor companiei falimentare</a:t>
            </a:r>
          </a:p>
          <a:p>
            <a:pPr marL="91440" lvl="1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o-RO" sz="22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Identificarea și vânzarea bu</a:t>
            </a:r>
            <a:r>
              <a:rPr lang="ro-RO" sz="2200" dirty="0">
                <a:solidFill>
                  <a:schemeClr val="bg1">
                    <a:lumMod val="50000"/>
                  </a:schemeClr>
                </a:solidFill>
              </a:rPr>
              <a:t>nurilor </a:t>
            </a:r>
          </a:p>
          <a:p>
            <a:pPr marL="91440" lvl="1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o-RO" sz="22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Identificarea unor operațiuni considerate de lege în dauna creditorilor și promovarea unor </a:t>
            </a:r>
            <a:r>
              <a:rPr lang="en-US" sz="22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    </a:t>
            </a:r>
            <a:r>
              <a:rPr lang="ro-RO" sz="22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acțiuni în anularea acestora la judecătorul sindic</a:t>
            </a:r>
          </a:p>
          <a:p>
            <a:pPr marL="91440" lvl="1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2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ro-RO" sz="2200" b="1" i="0" dirty="0">
                <a:solidFill>
                  <a:schemeClr val="bg1">
                    <a:lumMod val="50000"/>
                  </a:schemeClr>
                </a:solidFill>
                <a:effectLst/>
              </a:rPr>
              <a:t>Identificarea cauzelor falimentului și, dacă este cazul, formularea unor acțiuni la judecătorul </a:t>
            </a:r>
            <a:r>
              <a:rPr lang="en-US" sz="2200" b="1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ro-RO" sz="2200" b="1" i="0" dirty="0">
                <a:solidFill>
                  <a:schemeClr val="bg1">
                    <a:lumMod val="50000"/>
                  </a:schemeClr>
                </a:solidFill>
                <a:effectLst/>
              </a:rPr>
              <a:t>sindic de atragere a răspunderii persoanelor responsabile.</a:t>
            </a:r>
          </a:p>
          <a:p>
            <a:pPr marL="91440" lvl="1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o-RO" sz="2200" b="1" dirty="0">
                <a:solidFill>
                  <a:schemeClr val="bg1">
                    <a:lumMod val="50000"/>
                  </a:schemeClr>
                </a:solidFill>
              </a:rPr>
              <a:t>Recuperarea creanțelor societății</a:t>
            </a:r>
            <a:endParaRPr lang="ro-RO" sz="2200" b="1" i="0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o-RO" b="1" i="0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br>
              <a:rPr lang="ro-RO" dirty="0">
                <a:solidFill>
                  <a:schemeClr val="bg1">
                    <a:lumMod val="50000"/>
                  </a:schemeClr>
                </a:solidFill>
              </a:rPr>
            </a:br>
            <a:endParaRPr lang="ro-RO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F9AAAC-268C-0BFF-99BD-D01BA0FAA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06" y="120198"/>
            <a:ext cx="9621348" cy="780019"/>
          </a:xfrm>
        </p:spPr>
        <p:txBody>
          <a:bodyPr anchor="t">
            <a:noAutofit/>
          </a:bodyPr>
          <a:lstStyle/>
          <a:p>
            <a:br>
              <a:rPr lang="ro-RO" sz="3600" dirty="0">
                <a:solidFill>
                  <a:srgbClr val="DB2C30"/>
                </a:solidFill>
              </a:rPr>
            </a:br>
            <a:r>
              <a:rPr lang="ro-RO" sz="3600" dirty="0">
                <a:solidFill>
                  <a:srgbClr val="B9102C"/>
                </a:solidFill>
              </a:rPr>
              <a:t>Rolul lichidatorului judiciar</a:t>
            </a:r>
            <a:br>
              <a:rPr lang="en-US" sz="3600" dirty="0">
                <a:solidFill>
                  <a:srgbClr val="DB2C30"/>
                </a:solidFill>
              </a:rPr>
            </a:br>
            <a:r>
              <a:rPr lang="ro-RO" sz="3600" dirty="0">
                <a:solidFill>
                  <a:srgbClr val="3C3C3C"/>
                </a:solidFill>
              </a:rPr>
              <a:t>în</a:t>
            </a:r>
            <a:r>
              <a:rPr lang="en-US" sz="3600" dirty="0">
                <a:solidFill>
                  <a:srgbClr val="3C3C3C"/>
                </a:solidFill>
              </a:rPr>
              <a:t> </a:t>
            </a:r>
            <a:r>
              <a:rPr lang="ro-RO" sz="3600" dirty="0">
                <a:solidFill>
                  <a:srgbClr val="3C3C3C"/>
                </a:solidFill>
              </a:rPr>
              <a:t>procedura falimentului</a:t>
            </a:r>
            <a:endParaRPr lang="en-US" sz="3600" dirty="0">
              <a:solidFill>
                <a:srgbClr val="3C3C3C"/>
              </a:solidFill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6EE5EB9-22E2-B372-AF44-204526D824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5" y="-438437"/>
            <a:ext cx="2219325" cy="22193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9EF58F-F019-657B-692D-ED705B477394}"/>
              </a:ext>
            </a:extLst>
          </p:cNvPr>
          <p:cNvSpPr/>
          <p:nvPr/>
        </p:nvSpPr>
        <p:spPr>
          <a:xfrm>
            <a:off x="0" y="6197600"/>
            <a:ext cx="12192000" cy="660400"/>
          </a:xfrm>
          <a:prstGeom prst="rect">
            <a:avLst/>
          </a:prstGeom>
          <a:solidFill>
            <a:srgbClr val="B91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3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0D5F9-6EBA-CD75-93F1-321847CEC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54154"/>
            <a:ext cx="10058400" cy="1450757"/>
          </a:xfrm>
        </p:spPr>
        <p:txBody>
          <a:bodyPr>
            <a:normAutofit/>
          </a:bodyPr>
          <a:lstStyle/>
          <a:p>
            <a:r>
              <a:rPr lang="ro-RO" sz="3600" dirty="0">
                <a:solidFill>
                  <a:srgbClr val="B9102C"/>
                </a:solidFill>
              </a:rPr>
              <a:t>Scopul raportului </a:t>
            </a:r>
            <a:r>
              <a:rPr lang="ro-RO" sz="3600" dirty="0">
                <a:solidFill>
                  <a:srgbClr val="3C3C3C"/>
                </a:solidFill>
              </a:rPr>
              <a:t>de cauze</a:t>
            </a:r>
            <a:endParaRPr lang="en-US" sz="3600" dirty="0">
              <a:solidFill>
                <a:srgbClr val="3C3C3C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DA5F219-9D07-78AA-31F1-9472086687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5" y="-438437"/>
            <a:ext cx="2219325" cy="22193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6EC674-ACC4-04E9-037D-BF792827F449}"/>
              </a:ext>
            </a:extLst>
          </p:cNvPr>
          <p:cNvSpPr/>
          <p:nvPr/>
        </p:nvSpPr>
        <p:spPr>
          <a:xfrm>
            <a:off x="0" y="6197600"/>
            <a:ext cx="12192000" cy="660400"/>
          </a:xfrm>
          <a:prstGeom prst="rect">
            <a:avLst/>
          </a:prstGeom>
          <a:solidFill>
            <a:srgbClr val="B91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93A8FC-85F9-D4D8-781B-BA47C186D0AE}"/>
              </a:ext>
            </a:extLst>
          </p:cNvPr>
          <p:cNvSpPr txBox="1"/>
          <p:nvPr/>
        </p:nvSpPr>
        <p:spPr>
          <a:xfrm>
            <a:off x="1097279" y="1780886"/>
            <a:ext cx="8875395" cy="2654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lvl="1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o-RO" sz="2000" dirty="0">
                <a:solidFill>
                  <a:schemeClr val="bg1">
                    <a:lumMod val="50000"/>
                  </a:schemeClr>
                </a:solidFill>
              </a:rPr>
              <a:t>Identificarea cauzelor care au condus la imposibilitatea unei societăți de a-și achita datoriile exigibile cu resursele financiare avute la dispoziție</a:t>
            </a:r>
          </a:p>
          <a:p>
            <a:pPr marL="91440" lvl="1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ro-RO" sz="2000" dirty="0">
              <a:solidFill>
                <a:schemeClr val="bg1">
                  <a:lumMod val="50000"/>
                </a:schemeClr>
              </a:solidFill>
            </a:endParaRPr>
          </a:p>
          <a:p>
            <a:pPr marL="91440" lvl="1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o-RO" sz="2000" dirty="0">
                <a:solidFill>
                  <a:schemeClr val="bg1">
                    <a:lumMod val="50000"/>
                  </a:schemeClr>
                </a:solidFill>
              </a:rPr>
              <a:t>Identificarea indiciilor sau elementelor preliminare privind persoanele cărora le-ar fi imputabilă intrarea în faliment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91440" lvl="1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ro-RO" sz="2000" dirty="0">
              <a:solidFill>
                <a:schemeClr val="bg1">
                  <a:lumMod val="50000"/>
                </a:schemeClr>
              </a:solidFill>
            </a:endParaRPr>
          </a:p>
          <a:p>
            <a:pPr marL="91440" lvl="1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ro-RO" sz="2000" dirty="0">
                <a:solidFill>
                  <a:schemeClr val="bg1">
                    <a:lumMod val="50000"/>
                  </a:schemeClr>
                </a:solidFill>
              </a:rPr>
              <a:t>Identificarea actelor efectuate în dauna creditorilor ce ar trebui anulate.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726CA-9831-5098-3B85-AE3AE1DA2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362" y="1474501"/>
            <a:ext cx="9621348" cy="28104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o-RO" sz="1900" dirty="0">
                <a:cs typeface="Times New Roman" panose="02020603050405020304" pitchFamily="18" charset="0"/>
              </a:rPr>
              <a:t>CITR a analizat activitatea și indicatorii financiari ai companiei pe întreg parcursul ultimilor 5 ani. Din această analiză reiese faptul că modul de desfășurare a activității nu a asigurat un echilibru financiar necesar, astfel cum prevede legea.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o-RO" sz="1900" dirty="0" err="1">
                <a:cs typeface="Times New Roman" panose="02020603050405020304" pitchFamily="18" charset="0"/>
              </a:rPr>
              <a:t>Euroins</a:t>
            </a:r>
            <a:r>
              <a:rPr lang="ro-RO" sz="1900" dirty="0">
                <a:cs typeface="Times New Roman" panose="02020603050405020304" pitchFamily="18" charset="0"/>
              </a:rPr>
              <a:t> a intrat în faliment din cauza neîndeplinirii indicatorilor de solvabilitate. Cauzele pentru care a existat acest dezechilibru sunt multiple, dintre care amintim:</a:t>
            </a:r>
          </a:p>
          <a:p>
            <a:pPr marL="201168" lvl="1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o-RO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o-RO" b="1" i="0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br>
              <a:rPr lang="ro-RO" dirty="0">
                <a:solidFill>
                  <a:schemeClr val="bg1">
                    <a:lumMod val="50000"/>
                  </a:schemeClr>
                </a:solidFill>
              </a:rPr>
            </a:br>
            <a:endParaRPr lang="ro-RO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6EE5EB9-22E2-B372-AF44-204526D824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5" y="-438437"/>
            <a:ext cx="2219325" cy="22193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9EF58F-F019-657B-692D-ED705B477394}"/>
              </a:ext>
            </a:extLst>
          </p:cNvPr>
          <p:cNvSpPr/>
          <p:nvPr/>
        </p:nvSpPr>
        <p:spPr>
          <a:xfrm>
            <a:off x="0" y="6197600"/>
            <a:ext cx="12192000" cy="660400"/>
          </a:xfrm>
          <a:prstGeom prst="rect">
            <a:avLst/>
          </a:prstGeom>
          <a:solidFill>
            <a:srgbClr val="B91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FD96816-C9D7-4A9F-BCDA-E9BD8AD67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699490"/>
              </p:ext>
            </p:extLst>
          </p:nvPr>
        </p:nvGraphicFramePr>
        <p:xfrm>
          <a:off x="890850" y="3429000"/>
          <a:ext cx="9772371" cy="2079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7457">
                  <a:extLst>
                    <a:ext uri="{9D8B030D-6E8A-4147-A177-3AD203B41FA5}">
                      <a16:colId xmlns:a16="http://schemas.microsoft.com/office/drawing/2014/main" val="2914309082"/>
                    </a:ext>
                  </a:extLst>
                </a:gridCol>
                <a:gridCol w="3257457">
                  <a:extLst>
                    <a:ext uri="{9D8B030D-6E8A-4147-A177-3AD203B41FA5}">
                      <a16:colId xmlns:a16="http://schemas.microsoft.com/office/drawing/2014/main" val="1162809118"/>
                    </a:ext>
                  </a:extLst>
                </a:gridCol>
                <a:gridCol w="3257457">
                  <a:extLst>
                    <a:ext uri="{9D8B030D-6E8A-4147-A177-3AD203B41FA5}">
                      <a16:colId xmlns:a16="http://schemas.microsoft.com/office/drawing/2014/main" val="526135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440" algn="l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ro-RO" sz="17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Structura portofoliului de asigurări concentrat pe RCA: 95,52% era ponderea RCA în 2022, procent care a variat nesemnificativ în perioada analizată, în timp ce media pieței era de 54%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 algn="l" defTabSz="914400" rtl="0" eaLnBrk="1" latinLnBrk="0" hangingPunct="1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ro-RO" sz="17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Volumul primelor subscrise pe RCA a crescut de la 1 miliard lei în 2017 pana la 2.</a:t>
                      </a:r>
                      <a:r>
                        <a:rPr lang="en-US" sz="17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ro-RO" sz="17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miliarde lei în 2022</a:t>
                      </a:r>
                    </a:p>
                    <a:p>
                      <a:pPr marL="91440" indent="0" algn="l">
                        <a:buClr>
                          <a:srgbClr val="C00000"/>
                        </a:buClr>
                        <a:buFontTx/>
                        <a:buNone/>
                      </a:pPr>
                      <a:endParaRPr lang="en-US" sz="1400" b="0" kern="1200" dirty="0">
                        <a:solidFill>
                          <a:srgbClr val="3C3C3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 algn="l" defTabSz="914400" rtl="0" eaLnBrk="1" latinLnBrk="0" hangingPunct="1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ro-RO" sz="17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Decapitalizarea prin gestionarea defectuoasă a fondurilor</a:t>
                      </a:r>
                    </a:p>
                    <a:p>
                      <a:pPr marL="91440" indent="0" algn="l">
                        <a:buClr>
                          <a:srgbClr val="C00000"/>
                        </a:buClr>
                        <a:buFontTx/>
                        <a:buNone/>
                      </a:pPr>
                      <a:endParaRPr lang="en-US" sz="1400" b="0" kern="1200" dirty="0">
                        <a:solidFill>
                          <a:srgbClr val="3C3C3C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7085202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961D76EB-563F-1353-570A-01C2430CC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03" y="368766"/>
            <a:ext cx="9621348" cy="1757443"/>
          </a:xfrm>
        </p:spPr>
        <p:txBody>
          <a:bodyPr anchor="t">
            <a:noAutofit/>
          </a:bodyPr>
          <a:lstStyle/>
          <a:p>
            <a:br>
              <a:rPr lang="ro-RO" sz="3600" dirty="0">
                <a:solidFill>
                  <a:srgbClr val="DB2C30"/>
                </a:solidFill>
              </a:rPr>
            </a:br>
            <a:r>
              <a:rPr lang="ro-RO" sz="3600" dirty="0">
                <a:solidFill>
                  <a:srgbClr val="DB2C30"/>
                </a:solidFill>
              </a:rPr>
              <a:t>Concluziile Raportului CITR </a:t>
            </a:r>
            <a:r>
              <a:rPr lang="ro-RO" sz="3600" dirty="0">
                <a:solidFill>
                  <a:schemeClr val="tx1"/>
                </a:solidFill>
              </a:rPr>
              <a:t>privind </a:t>
            </a:r>
            <a:r>
              <a:rPr lang="ro-RO" sz="3600" dirty="0" err="1">
                <a:solidFill>
                  <a:schemeClr val="tx1"/>
                </a:solidFill>
              </a:rPr>
              <a:t>Euroins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1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88F8F12-2FD9-41D7-A989-1B9DA9EA6D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5" y="-438437"/>
            <a:ext cx="2219325" cy="2219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6C9DE1-BFFC-417D-B4A3-88EA156CAB92}"/>
              </a:ext>
            </a:extLst>
          </p:cNvPr>
          <p:cNvSpPr txBox="1"/>
          <p:nvPr/>
        </p:nvSpPr>
        <p:spPr>
          <a:xfrm>
            <a:off x="1237297" y="1733758"/>
            <a:ext cx="9845040" cy="482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o-RO" b="1" dirty="0">
                <a:cs typeface="Calibri Light" panose="020F0302020204030204" pitchFamily="34" charset="0"/>
              </a:rPr>
              <a:t>Neîndeplinirea indicatorilor de solvabilitate: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B9102C"/>
              </a:buClr>
              <a:buFont typeface="Wingdings" panose="05000000000000000000" pitchFamily="2" charset="2"/>
              <a:buChar char="v"/>
            </a:pPr>
            <a:r>
              <a:rPr lang="ro-RO" dirty="0">
                <a:cs typeface="Calibri Light" panose="020F0302020204030204" pitchFamily="34" charset="0"/>
              </a:rPr>
              <a:t>Structura portofoliului de asigurări concentrat pe RCA, ceea ce a dus la pierderi constante la nivelul activității de asigurare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B9102C"/>
              </a:buClr>
              <a:buFont typeface="Wingdings" panose="05000000000000000000" pitchFamily="2" charset="2"/>
              <a:buChar char="v"/>
            </a:pPr>
            <a:r>
              <a:rPr lang="ro-RO" dirty="0">
                <a:ea typeface="Calibri" panose="020F0502020204030204" pitchFamily="34" charset="0"/>
                <a:cs typeface="Times New Roman" panose="02020603050405020304" pitchFamily="18" charset="0"/>
              </a:rPr>
              <a:t>Rezervele de daune erau sub nivelul adecvat pentru acoperirea potențialelor daune ale asiguraților, rezultat ce reiese și ca urmare a testelor specifice întocmite de </a:t>
            </a:r>
            <a:r>
              <a:rPr lang="ro-RO" dirty="0" err="1">
                <a:ea typeface="Calibri" panose="020F0502020204030204" pitchFamily="34" charset="0"/>
                <a:cs typeface="Times New Roman" panose="02020603050405020304" pitchFamily="18" charset="0"/>
              </a:rPr>
              <a:t>Euroins</a:t>
            </a:r>
            <a:endParaRPr lang="ro-RO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B9102C"/>
              </a:buClr>
              <a:buFont typeface="Wingdings" panose="05000000000000000000" pitchFamily="2" charset="2"/>
              <a:buChar char="v"/>
            </a:pPr>
            <a:r>
              <a:rPr lang="ro-RO" dirty="0">
                <a:ea typeface="Calibri" panose="020F0502020204030204" pitchFamily="34" charset="0"/>
                <a:cs typeface="Calibri Light" panose="020F0302020204030204" pitchFamily="34" charset="0"/>
              </a:rPr>
              <a:t>Neplata la timp a daunelor a generat penalități de aproximativ 300 milioane lei</a:t>
            </a:r>
            <a:endParaRPr lang="ro-RO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B9102C"/>
              </a:buClr>
              <a:buFont typeface="Wingdings" panose="05000000000000000000" pitchFamily="2" charset="2"/>
              <a:buChar char="v"/>
            </a:pPr>
            <a:r>
              <a:rPr lang="ro-RO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Pierderi rezultate din realizarea plasamentelor</a:t>
            </a:r>
            <a:endParaRPr lang="ro-RO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B9102C"/>
              </a:buClr>
              <a:buFont typeface="Wingdings" panose="05000000000000000000" pitchFamily="2" charset="2"/>
              <a:buChar char="v"/>
            </a:pPr>
            <a:r>
              <a:rPr lang="ro-RO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Lipsa demersurilor pentru recuperarea creanțelor și împrumuturilor acordate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B9102C"/>
              </a:buClr>
              <a:buFont typeface="Wingdings" panose="05000000000000000000" pitchFamily="2" charset="2"/>
              <a:buChar char="v"/>
            </a:pPr>
            <a:r>
              <a:rPr lang="ro-RO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Ineficiența recuperării creanțelor din regrese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B9102C"/>
              </a:buClr>
              <a:buFont typeface="Wingdings" panose="05000000000000000000" pitchFamily="2" charset="2"/>
              <a:buChar char="v"/>
            </a:pP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Încheierea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contractului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cu EIG Re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US" sz="17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tabLst>
                <a:tab pos="266700" algn="l"/>
              </a:tabLst>
            </a:pPr>
            <a:endParaRPr lang="ro-RO" sz="1700" dirty="0">
              <a:solidFill>
                <a:srgbClr val="DB2C3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FBEA6D-9B97-4B28-AD64-AA97BE5D7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50" y="765555"/>
            <a:ext cx="9485938" cy="101533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0"/>
              </a:lnSpc>
            </a:pPr>
            <a:br>
              <a:rPr lang="ro-RO" sz="3600" dirty="0">
                <a:solidFill>
                  <a:srgbClr val="B9102C"/>
                </a:solidFill>
              </a:rPr>
            </a:br>
            <a:r>
              <a:rPr lang="ro-RO" sz="3600" dirty="0">
                <a:solidFill>
                  <a:srgbClr val="B9102C"/>
                </a:solidFill>
              </a:rPr>
              <a:t>Cauzele falimentului </a:t>
            </a:r>
            <a:r>
              <a:rPr lang="ro-RO" sz="3600" dirty="0">
                <a:solidFill>
                  <a:srgbClr val="3C3C3C"/>
                </a:solidFill>
              </a:rPr>
              <a:t>EUROINS</a:t>
            </a:r>
            <a:endParaRPr lang="en-US" sz="3600" dirty="0">
              <a:solidFill>
                <a:srgbClr val="3C3C3C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5D9AFD-BE3A-F359-E2C8-918F40F26310}"/>
              </a:ext>
            </a:extLst>
          </p:cNvPr>
          <p:cNvSpPr/>
          <p:nvPr/>
        </p:nvSpPr>
        <p:spPr>
          <a:xfrm>
            <a:off x="0" y="6197600"/>
            <a:ext cx="12192000" cy="660400"/>
          </a:xfrm>
          <a:prstGeom prst="rect">
            <a:avLst/>
          </a:prstGeom>
          <a:solidFill>
            <a:srgbClr val="B91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7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B1C039B-BB80-4304-BDD5-D165EFD55991}"/>
              </a:ext>
            </a:extLst>
          </p:cNvPr>
          <p:cNvSpPr/>
          <p:nvPr/>
        </p:nvSpPr>
        <p:spPr>
          <a:xfrm>
            <a:off x="1606898" y="505017"/>
            <a:ext cx="8054474" cy="5672349"/>
          </a:xfrm>
          <a:custGeom>
            <a:avLst/>
            <a:gdLst>
              <a:gd name="connsiteX0" fmla="*/ 3804959 w 6172323"/>
              <a:gd name="connsiteY0" fmla="*/ 122546 h 4264998"/>
              <a:gd name="connsiteX1" fmla="*/ 3775172 w 6172323"/>
              <a:gd name="connsiteY1" fmla="*/ 164217 h 4264998"/>
              <a:gd name="connsiteX2" fmla="*/ 3675349 w 6172323"/>
              <a:gd name="connsiteY2" fmla="*/ 227596 h 4264998"/>
              <a:gd name="connsiteX3" fmla="*/ 3661089 w 6172323"/>
              <a:gd name="connsiteY3" fmla="*/ 234251 h 4264998"/>
              <a:gd name="connsiteX4" fmla="*/ 3545105 w 6172323"/>
              <a:gd name="connsiteY4" fmla="*/ 271962 h 4264998"/>
              <a:gd name="connsiteX5" fmla="*/ 3526567 w 6172323"/>
              <a:gd name="connsiteY5" fmla="*/ 274655 h 4264998"/>
              <a:gd name="connsiteX6" fmla="*/ 3349739 w 6172323"/>
              <a:gd name="connsiteY6" fmla="*/ 274655 h 4264998"/>
              <a:gd name="connsiteX7" fmla="*/ 3183687 w 6172323"/>
              <a:gd name="connsiteY7" fmla="*/ 340252 h 4264998"/>
              <a:gd name="connsiteX8" fmla="*/ 3079111 w 6172323"/>
              <a:gd name="connsiteY8" fmla="*/ 411237 h 4264998"/>
              <a:gd name="connsiteX9" fmla="*/ 3061207 w 6172323"/>
              <a:gd name="connsiteY9" fmla="*/ 418526 h 4264998"/>
              <a:gd name="connsiteX10" fmla="*/ 2967089 w 6172323"/>
              <a:gd name="connsiteY10" fmla="*/ 444511 h 4264998"/>
              <a:gd name="connsiteX11" fmla="*/ 2952036 w 6172323"/>
              <a:gd name="connsiteY11" fmla="*/ 446254 h 4264998"/>
              <a:gd name="connsiteX12" fmla="*/ 2852690 w 6172323"/>
              <a:gd name="connsiteY12" fmla="*/ 446254 h 4264998"/>
              <a:gd name="connsiteX13" fmla="*/ 2804522 w 6172323"/>
              <a:gd name="connsiteY13" fmla="*/ 422170 h 4264998"/>
              <a:gd name="connsiteX14" fmla="*/ 2724664 w 6172323"/>
              <a:gd name="connsiteY14" fmla="*/ 326151 h 4264998"/>
              <a:gd name="connsiteX15" fmla="*/ 2612641 w 6172323"/>
              <a:gd name="connsiteY15" fmla="*/ 299056 h 4264998"/>
              <a:gd name="connsiteX16" fmla="*/ 2531200 w 6172323"/>
              <a:gd name="connsiteY16" fmla="*/ 271328 h 4264998"/>
              <a:gd name="connsiteX17" fmla="*/ 2366255 w 6172323"/>
              <a:gd name="connsiteY17" fmla="*/ 312365 h 4264998"/>
              <a:gd name="connsiteX18" fmla="*/ 2326485 w 6172323"/>
              <a:gd name="connsiteY18" fmla="*/ 305711 h 4264998"/>
              <a:gd name="connsiteX19" fmla="*/ 2217949 w 6172323"/>
              <a:gd name="connsiteY19" fmla="*/ 245976 h 4264998"/>
              <a:gd name="connsiteX20" fmla="*/ 2077247 w 6172323"/>
              <a:gd name="connsiteY20" fmla="*/ 268317 h 4264998"/>
              <a:gd name="connsiteX21" fmla="*/ 2047776 w 6172323"/>
              <a:gd name="connsiteY21" fmla="*/ 264990 h 4264998"/>
              <a:gd name="connsiteX22" fmla="*/ 1893290 w 6172323"/>
              <a:gd name="connsiteY22" fmla="*/ 207949 h 4264998"/>
              <a:gd name="connsiteX23" fmla="*/ 1724860 w 6172323"/>
              <a:gd name="connsiteY23" fmla="*/ 155027 h 4264998"/>
              <a:gd name="connsiteX24" fmla="*/ 1705371 w 6172323"/>
              <a:gd name="connsiteY24" fmla="*/ 165643 h 4264998"/>
              <a:gd name="connsiteX25" fmla="*/ 1631534 w 6172323"/>
              <a:gd name="connsiteY25" fmla="*/ 228705 h 4264998"/>
              <a:gd name="connsiteX26" fmla="*/ 1592714 w 6172323"/>
              <a:gd name="connsiteY26" fmla="*/ 243599 h 4264998"/>
              <a:gd name="connsiteX27" fmla="*/ 1547874 w 6172323"/>
              <a:gd name="connsiteY27" fmla="*/ 243599 h 4264998"/>
              <a:gd name="connsiteX28" fmla="*/ 1415254 w 6172323"/>
              <a:gd name="connsiteY28" fmla="*/ 445620 h 4264998"/>
              <a:gd name="connsiteX29" fmla="*/ 1385782 w 6172323"/>
              <a:gd name="connsiteY29" fmla="*/ 470655 h 4264998"/>
              <a:gd name="connsiteX30" fmla="*/ 1245556 w 6172323"/>
              <a:gd name="connsiteY30" fmla="*/ 531023 h 4264998"/>
              <a:gd name="connsiteX31" fmla="*/ 1222106 w 6172323"/>
              <a:gd name="connsiteY31" fmla="*/ 535777 h 4264998"/>
              <a:gd name="connsiteX32" fmla="*/ 1159361 w 6172323"/>
              <a:gd name="connsiteY32" fmla="*/ 535777 h 4264998"/>
              <a:gd name="connsiteX33" fmla="*/ 1127988 w 6172323"/>
              <a:gd name="connsiteY33" fmla="*/ 555741 h 4264998"/>
              <a:gd name="connsiteX34" fmla="*/ 1083940 w 6172323"/>
              <a:gd name="connsiteY34" fmla="*/ 619754 h 4264998"/>
              <a:gd name="connsiteX35" fmla="*/ 1073165 w 6172323"/>
              <a:gd name="connsiteY35" fmla="*/ 631796 h 4264998"/>
              <a:gd name="connsiteX36" fmla="*/ 1019452 w 6172323"/>
              <a:gd name="connsiteY36" fmla="*/ 681865 h 4264998"/>
              <a:gd name="connsiteX37" fmla="*/ 1004399 w 6172323"/>
              <a:gd name="connsiteY37" fmla="*/ 731935 h 4264998"/>
              <a:gd name="connsiteX38" fmla="*/ 1002339 w 6172323"/>
              <a:gd name="connsiteY38" fmla="*/ 851880 h 4264998"/>
              <a:gd name="connsiteX39" fmla="*/ 954330 w 6172323"/>
              <a:gd name="connsiteY39" fmla="*/ 898780 h 4264998"/>
              <a:gd name="connsiteX40" fmla="*/ 835177 w 6172323"/>
              <a:gd name="connsiteY40" fmla="*/ 1012704 h 4264998"/>
              <a:gd name="connsiteX41" fmla="*/ 835177 w 6172323"/>
              <a:gd name="connsiteY41" fmla="*/ 1047087 h 4264998"/>
              <a:gd name="connsiteX42" fmla="*/ 826938 w 6172323"/>
              <a:gd name="connsiteY42" fmla="*/ 1084164 h 4264998"/>
              <a:gd name="connsiteX43" fmla="*/ 790812 w 6172323"/>
              <a:gd name="connsiteY43" fmla="*/ 1156733 h 4264998"/>
              <a:gd name="connsiteX44" fmla="*/ 790812 w 6172323"/>
              <a:gd name="connsiteY44" fmla="*/ 1261308 h 4264998"/>
              <a:gd name="connsiteX45" fmla="*/ 782414 w 6172323"/>
              <a:gd name="connsiteY45" fmla="*/ 1300287 h 4264998"/>
              <a:gd name="connsiteX46" fmla="*/ 732345 w 6172323"/>
              <a:gd name="connsiteY46" fmla="*/ 1396939 h 4264998"/>
              <a:gd name="connsiteX47" fmla="*/ 697486 w 6172323"/>
              <a:gd name="connsiteY47" fmla="*/ 1495018 h 4264998"/>
              <a:gd name="connsiteX48" fmla="*/ 668015 w 6172323"/>
              <a:gd name="connsiteY48" fmla="*/ 1533046 h 4264998"/>
              <a:gd name="connsiteX49" fmla="*/ 622699 w 6172323"/>
              <a:gd name="connsiteY49" fmla="*/ 1564418 h 4264998"/>
              <a:gd name="connsiteX50" fmla="*/ 625076 w 6172323"/>
              <a:gd name="connsiteY50" fmla="*/ 1624470 h 4264998"/>
              <a:gd name="connsiteX51" fmla="*/ 623174 w 6172323"/>
              <a:gd name="connsiteY51" fmla="*/ 1685155 h 4264998"/>
              <a:gd name="connsiteX52" fmla="*/ 622699 w 6172323"/>
              <a:gd name="connsiteY52" fmla="*/ 1691810 h 4264998"/>
              <a:gd name="connsiteX53" fmla="*/ 558686 w 6172323"/>
              <a:gd name="connsiteY53" fmla="*/ 1757090 h 4264998"/>
              <a:gd name="connsiteX54" fmla="*/ 524937 w 6172323"/>
              <a:gd name="connsiteY54" fmla="*/ 1781808 h 4264998"/>
              <a:gd name="connsiteX55" fmla="*/ 471223 w 6172323"/>
              <a:gd name="connsiteY55" fmla="*/ 1824114 h 4264998"/>
              <a:gd name="connsiteX56" fmla="*/ 458547 w 6172323"/>
              <a:gd name="connsiteY56" fmla="*/ 1867529 h 4264998"/>
              <a:gd name="connsiteX57" fmla="*/ 384235 w 6172323"/>
              <a:gd name="connsiteY57" fmla="*/ 1918232 h 4264998"/>
              <a:gd name="connsiteX58" fmla="*/ 296138 w 6172323"/>
              <a:gd name="connsiteY58" fmla="*/ 1900169 h 4264998"/>
              <a:gd name="connsiteX59" fmla="*/ 295822 w 6172323"/>
              <a:gd name="connsiteY59" fmla="*/ 1900802 h 4264998"/>
              <a:gd name="connsiteX60" fmla="*/ 295346 w 6172323"/>
              <a:gd name="connsiteY60" fmla="*/ 1943107 h 4264998"/>
              <a:gd name="connsiteX61" fmla="*/ 139909 w 6172323"/>
              <a:gd name="connsiteY61" fmla="*/ 2010765 h 4264998"/>
              <a:gd name="connsiteX62" fmla="*/ 0 w 6172323"/>
              <a:gd name="connsiteY62" fmla="*/ 1998723 h 4264998"/>
              <a:gd name="connsiteX63" fmla="*/ 41672 w 6172323"/>
              <a:gd name="connsiteY63" fmla="*/ 2082701 h 4264998"/>
              <a:gd name="connsiteX64" fmla="*/ 195366 w 6172323"/>
              <a:gd name="connsiteY64" fmla="*/ 2208349 h 4264998"/>
              <a:gd name="connsiteX65" fmla="*/ 322599 w 6172323"/>
              <a:gd name="connsiteY65" fmla="*/ 2328611 h 4264998"/>
              <a:gd name="connsiteX66" fmla="*/ 346367 w 6172323"/>
              <a:gd name="connsiteY66" fmla="*/ 2391990 h 4264998"/>
              <a:gd name="connsiteX67" fmla="*/ 339553 w 6172323"/>
              <a:gd name="connsiteY67" fmla="*/ 2503695 h 4264998"/>
              <a:gd name="connsiteX68" fmla="*/ 440009 w 6172323"/>
              <a:gd name="connsiteY68" fmla="*/ 2632354 h 4264998"/>
              <a:gd name="connsiteX69" fmla="*/ 552824 w 6172323"/>
              <a:gd name="connsiteY69" fmla="*/ 2722353 h 4264998"/>
              <a:gd name="connsiteX70" fmla="*/ 685127 w 6172323"/>
              <a:gd name="connsiteY70" fmla="*/ 2739306 h 4264998"/>
              <a:gd name="connsiteX71" fmla="*/ 722046 w 6172323"/>
              <a:gd name="connsiteY71" fmla="*/ 2758004 h 4264998"/>
              <a:gd name="connsiteX72" fmla="*/ 796833 w 6172323"/>
              <a:gd name="connsiteY72" fmla="*/ 2833741 h 4264998"/>
              <a:gd name="connsiteX73" fmla="*/ 818223 w 6172323"/>
              <a:gd name="connsiteY73" fmla="*/ 2898071 h 4264998"/>
              <a:gd name="connsiteX74" fmla="*/ 786058 w 6172323"/>
              <a:gd name="connsiteY74" fmla="*/ 2956380 h 4264998"/>
              <a:gd name="connsiteX75" fmla="*/ 729968 w 6172323"/>
              <a:gd name="connsiteY75" fmla="*/ 3023086 h 4264998"/>
              <a:gd name="connsiteX76" fmla="*/ 740742 w 6172323"/>
              <a:gd name="connsiteY76" fmla="*/ 3075691 h 4264998"/>
              <a:gd name="connsiteX77" fmla="*/ 790020 w 6172323"/>
              <a:gd name="connsiteY77" fmla="*/ 3113084 h 4264998"/>
              <a:gd name="connsiteX78" fmla="*/ 813153 w 6172323"/>
              <a:gd name="connsiteY78" fmla="*/ 3208470 h 4264998"/>
              <a:gd name="connsiteX79" fmla="*/ 788435 w 6172323"/>
              <a:gd name="connsiteY79" fmla="*/ 3269155 h 4264998"/>
              <a:gd name="connsiteX80" fmla="*/ 897764 w 6172323"/>
              <a:gd name="connsiteY80" fmla="*/ 3300211 h 4264998"/>
              <a:gd name="connsiteX81" fmla="*/ 1064926 w 6172323"/>
              <a:gd name="connsiteY81" fmla="*/ 3337130 h 4264998"/>
              <a:gd name="connsiteX82" fmla="*/ 1208480 w 6172323"/>
              <a:gd name="connsiteY82" fmla="*/ 3335228 h 4264998"/>
              <a:gd name="connsiteX83" fmla="*/ 1434109 w 6172323"/>
              <a:gd name="connsiteY83" fmla="*/ 3309243 h 4264998"/>
              <a:gd name="connsiteX84" fmla="*/ 1469443 w 6172323"/>
              <a:gd name="connsiteY84" fmla="*/ 3316214 h 4264998"/>
              <a:gd name="connsiteX85" fmla="*/ 1572275 w 6172323"/>
              <a:gd name="connsiteY85" fmla="*/ 3373255 h 4264998"/>
              <a:gd name="connsiteX86" fmla="*/ 1676375 w 6172323"/>
              <a:gd name="connsiteY86" fmla="*/ 3526949 h 4264998"/>
              <a:gd name="connsiteX87" fmla="*/ 1613947 w 6172323"/>
              <a:gd name="connsiteY87" fmla="*/ 3636595 h 4264998"/>
              <a:gd name="connsiteX88" fmla="*/ 1576553 w 6172323"/>
              <a:gd name="connsiteY88" fmla="*/ 3659570 h 4264998"/>
              <a:gd name="connsiteX89" fmla="*/ 1591606 w 6172323"/>
              <a:gd name="connsiteY89" fmla="*/ 3671295 h 4264998"/>
              <a:gd name="connsiteX90" fmla="*/ 1699350 w 6172323"/>
              <a:gd name="connsiteY90" fmla="*/ 3746875 h 4264998"/>
              <a:gd name="connsiteX91" fmla="*/ 1810264 w 6172323"/>
              <a:gd name="connsiteY91" fmla="*/ 3835289 h 4264998"/>
              <a:gd name="connsiteX92" fmla="*/ 1789031 w 6172323"/>
              <a:gd name="connsiteY92" fmla="*/ 3913245 h 4264998"/>
              <a:gd name="connsiteX93" fmla="*/ 1776673 w 6172323"/>
              <a:gd name="connsiteY93" fmla="*/ 4098153 h 4264998"/>
              <a:gd name="connsiteX94" fmla="*/ 2125257 w 6172323"/>
              <a:gd name="connsiteY94" fmla="*/ 4061235 h 4264998"/>
              <a:gd name="connsiteX95" fmla="*/ 2145538 w 6172323"/>
              <a:gd name="connsiteY95" fmla="*/ 4060601 h 4264998"/>
              <a:gd name="connsiteX96" fmla="*/ 2634666 w 6172323"/>
              <a:gd name="connsiteY96" fmla="*/ 4130001 h 4264998"/>
              <a:gd name="connsiteX97" fmla="*/ 2998620 w 6172323"/>
              <a:gd name="connsiteY97" fmla="*/ 4220633 h 4264998"/>
              <a:gd name="connsiteX98" fmla="*/ 3363683 w 6172323"/>
              <a:gd name="connsiteY98" fmla="*/ 4220633 h 4264998"/>
              <a:gd name="connsiteX99" fmla="*/ 3379210 w 6172323"/>
              <a:gd name="connsiteY99" fmla="*/ 4222693 h 4264998"/>
              <a:gd name="connsiteX100" fmla="*/ 3538134 w 6172323"/>
              <a:gd name="connsiteY100" fmla="*/ 4264998 h 4264998"/>
              <a:gd name="connsiteX101" fmla="*/ 3715278 w 6172323"/>
              <a:gd name="connsiteY101" fmla="*/ 4161373 h 4264998"/>
              <a:gd name="connsiteX102" fmla="*/ 4170656 w 6172323"/>
              <a:gd name="connsiteY102" fmla="*/ 3974722 h 4264998"/>
              <a:gd name="connsiteX103" fmla="*/ 4408169 w 6172323"/>
              <a:gd name="connsiteY103" fmla="*/ 3864760 h 4264998"/>
              <a:gd name="connsiteX104" fmla="*/ 4442710 w 6172323"/>
              <a:gd name="connsiteY104" fmla="*/ 3860006 h 4264998"/>
              <a:gd name="connsiteX105" fmla="*/ 4674678 w 6172323"/>
              <a:gd name="connsiteY105" fmla="*/ 3897717 h 4264998"/>
              <a:gd name="connsiteX106" fmla="*/ 4688938 w 6172323"/>
              <a:gd name="connsiteY106" fmla="*/ 3902787 h 4264998"/>
              <a:gd name="connsiteX107" fmla="*/ 4881610 w 6172323"/>
              <a:gd name="connsiteY107" fmla="*/ 3987715 h 4264998"/>
              <a:gd name="connsiteX108" fmla="*/ 5243663 w 6172323"/>
              <a:gd name="connsiteY108" fmla="*/ 4066304 h 4264998"/>
              <a:gd name="connsiteX109" fmla="*/ 5489257 w 6172323"/>
              <a:gd name="connsiteY109" fmla="*/ 4197658 h 4264998"/>
              <a:gd name="connsiteX110" fmla="*/ 5588920 w 6172323"/>
              <a:gd name="connsiteY110" fmla="*/ 4175951 h 4264998"/>
              <a:gd name="connsiteX111" fmla="*/ 5645010 w 6172323"/>
              <a:gd name="connsiteY111" fmla="*/ 4088963 h 4264998"/>
              <a:gd name="connsiteX112" fmla="*/ 5610786 w 6172323"/>
              <a:gd name="connsiteY112" fmla="*/ 3880604 h 4264998"/>
              <a:gd name="connsiteX113" fmla="*/ 5608409 w 6172323"/>
              <a:gd name="connsiteY113" fmla="*/ 3870939 h 4264998"/>
              <a:gd name="connsiteX114" fmla="*/ 5625047 w 6172323"/>
              <a:gd name="connsiteY114" fmla="*/ 3822613 h 4264998"/>
              <a:gd name="connsiteX115" fmla="*/ 5666876 w 6172323"/>
              <a:gd name="connsiteY115" fmla="*/ 3647370 h 4264998"/>
              <a:gd name="connsiteX116" fmla="*/ 5627581 w 6172323"/>
              <a:gd name="connsiteY116" fmla="*/ 3511422 h 4264998"/>
              <a:gd name="connsiteX117" fmla="*/ 5705854 w 6172323"/>
              <a:gd name="connsiteY117" fmla="*/ 3403360 h 4264998"/>
              <a:gd name="connsiteX118" fmla="*/ 5638356 w 6172323"/>
              <a:gd name="connsiteY118" fmla="*/ 3189456 h 4264998"/>
              <a:gd name="connsiteX119" fmla="*/ 5851785 w 6172323"/>
              <a:gd name="connsiteY119" fmla="*/ 3092804 h 4264998"/>
              <a:gd name="connsiteX120" fmla="*/ 5807261 w 6172323"/>
              <a:gd name="connsiteY120" fmla="*/ 3207520 h 4264998"/>
              <a:gd name="connsiteX121" fmla="*/ 5809163 w 6172323"/>
              <a:gd name="connsiteY121" fmla="*/ 3404786 h 4264998"/>
              <a:gd name="connsiteX122" fmla="*/ 6172324 w 6172323"/>
              <a:gd name="connsiteY122" fmla="*/ 3229860 h 4264998"/>
              <a:gd name="connsiteX123" fmla="*/ 6157271 w 6172323"/>
              <a:gd name="connsiteY123" fmla="*/ 2768302 h 4264998"/>
              <a:gd name="connsiteX124" fmla="*/ 6158063 w 6172323"/>
              <a:gd name="connsiteY124" fmla="*/ 2765292 h 4264998"/>
              <a:gd name="connsiteX125" fmla="*/ 6042080 w 6172323"/>
              <a:gd name="connsiteY125" fmla="*/ 2725364 h 4264998"/>
              <a:gd name="connsiteX126" fmla="*/ 5861767 w 6172323"/>
              <a:gd name="connsiteY126" fmla="*/ 2725364 h 4264998"/>
              <a:gd name="connsiteX127" fmla="*/ 5690643 w 6172323"/>
              <a:gd name="connsiteY127" fmla="*/ 2723462 h 4264998"/>
              <a:gd name="connsiteX128" fmla="*/ 5585751 w 6172323"/>
              <a:gd name="connsiteY128" fmla="*/ 2787792 h 4264998"/>
              <a:gd name="connsiteX129" fmla="*/ 5554696 w 6172323"/>
              <a:gd name="connsiteY129" fmla="*/ 2797140 h 4264998"/>
              <a:gd name="connsiteX130" fmla="*/ 5411617 w 6172323"/>
              <a:gd name="connsiteY130" fmla="*/ 2797140 h 4264998"/>
              <a:gd name="connsiteX131" fmla="*/ 5366619 w 6172323"/>
              <a:gd name="connsiteY131" fmla="*/ 2776859 h 4264998"/>
              <a:gd name="connsiteX132" fmla="*/ 5250476 w 6172323"/>
              <a:gd name="connsiteY132" fmla="*/ 2653904 h 4264998"/>
              <a:gd name="connsiteX133" fmla="*/ 5250001 w 6172323"/>
              <a:gd name="connsiteY133" fmla="*/ 2653904 h 4264998"/>
              <a:gd name="connsiteX134" fmla="*/ 5249209 w 6172323"/>
              <a:gd name="connsiteY134" fmla="*/ 2653269 h 4264998"/>
              <a:gd name="connsiteX135" fmla="*/ 5245247 w 6172323"/>
              <a:gd name="connsiteY135" fmla="*/ 2648516 h 4264998"/>
              <a:gd name="connsiteX136" fmla="*/ 5244930 w 6172323"/>
              <a:gd name="connsiteY136" fmla="*/ 2648199 h 4264998"/>
              <a:gd name="connsiteX137" fmla="*/ 5105497 w 6172323"/>
              <a:gd name="connsiteY137" fmla="*/ 2495298 h 4264998"/>
              <a:gd name="connsiteX138" fmla="*/ 5085691 w 6172323"/>
              <a:gd name="connsiteY138" fmla="*/ 2431601 h 4264998"/>
              <a:gd name="connsiteX139" fmla="*/ 5102486 w 6172323"/>
              <a:gd name="connsiteY139" fmla="*/ 2266658 h 4264998"/>
              <a:gd name="connsiteX140" fmla="*/ 5138612 w 6172323"/>
              <a:gd name="connsiteY140" fmla="*/ 2028036 h 4264998"/>
              <a:gd name="connsiteX141" fmla="*/ 5150179 w 6172323"/>
              <a:gd name="connsiteY141" fmla="*/ 1721123 h 4264998"/>
              <a:gd name="connsiteX142" fmla="*/ 5138295 w 6172323"/>
              <a:gd name="connsiteY142" fmla="*/ 1566478 h 4264998"/>
              <a:gd name="connsiteX143" fmla="*/ 5103278 w 6172323"/>
              <a:gd name="connsiteY143" fmla="*/ 1362239 h 4264998"/>
              <a:gd name="connsiteX144" fmla="*/ 4992365 w 6172323"/>
              <a:gd name="connsiteY144" fmla="*/ 1290304 h 4264998"/>
              <a:gd name="connsiteX145" fmla="*/ 4959725 w 6172323"/>
              <a:gd name="connsiteY145" fmla="*/ 1241344 h 4264998"/>
              <a:gd name="connsiteX146" fmla="*/ 4914092 w 6172323"/>
              <a:gd name="connsiteY146" fmla="*/ 1015714 h 4264998"/>
              <a:gd name="connsiteX147" fmla="*/ 4714290 w 6172323"/>
              <a:gd name="connsiteY147" fmla="*/ 779786 h 4264998"/>
              <a:gd name="connsiteX148" fmla="*/ 4562180 w 6172323"/>
              <a:gd name="connsiteY148" fmla="*/ 702780 h 4264998"/>
              <a:gd name="connsiteX149" fmla="*/ 4402465 w 6172323"/>
              <a:gd name="connsiteY149" fmla="*/ 475408 h 4264998"/>
              <a:gd name="connsiteX150" fmla="*/ 4394543 w 6172323"/>
              <a:gd name="connsiteY150" fmla="*/ 434846 h 4264998"/>
              <a:gd name="connsiteX151" fmla="*/ 4127242 w 6172323"/>
              <a:gd name="connsiteY151" fmla="*/ 23991 h 4264998"/>
              <a:gd name="connsiteX152" fmla="*/ 3804959 w 6172323"/>
              <a:gd name="connsiteY152" fmla="*/ 121278 h 426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6172323" h="4264998">
                <a:moveTo>
                  <a:pt x="3804959" y="122546"/>
                </a:moveTo>
                <a:cubicBezTo>
                  <a:pt x="3799889" y="139500"/>
                  <a:pt x="3788639" y="155820"/>
                  <a:pt x="3775172" y="164217"/>
                </a:cubicBezTo>
                <a:lnTo>
                  <a:pt x="3675349" y="227596"/>
                </a:lnTo>
                <a:cubicBezTo>
                  <a:pt x="3670596" y="230607"/>
                  <a:pt x="3666317" y="232666"/>
                  <a:pt x="3661089" y="234251"/>
                </a:cubicBezTo>
                <a:lnTo>
                  <a:pt x="3545105" y="271962"/>
                </a:lnTo>
                <a:cubicBezTo>
                  <a:pt x="3538767" y="274021"/>
                  <a:pt x="3533222" y="274655"/>
                  <a:pt x="3526567" y="274655"/>
                </a:cubicBezTo>
                <a:lnTo>
                  <a:pt x="3349739" y="274655"/>
                </a:lnTo>
                <a:lnTo>
                  <a:pt x="3183687" y="340252"/>
                </a:lnTo>
                <a:lnTo>
                  <a:pt x="3079111" y="411237"/>
                </a:lnTo>
                <a:cubicBezTo>
                  <a:pt x="3073407" y="414881"/>
                  <a:pt x="3067227" y="417258"/>
                  <a:pt x="3061207" y="418526"/>
                </a:cubicBezTo>
                <a:lnTo>
                  <a:pt x="2967089" y="444511"/>
                </a:lnTo>
                <a:cubicBezTo>
                  <a:pt x="2962335" y="445462"/>
                  <a:pt x="2957582" y="446254"/>
                  <a:pt x="2952036" y="446254"/>
                </a:cubicBezTo>
                <a:lnTo>
                  <a:pt x="2852690" y="446254"/>
                </a:lnTo>
                <a:cubicBezTo>
                  <a:pt x="2834151" y="446254"/>
                  <a:pt x="2816564" y="437222"/>
                  <a:pt x="2804522" y="422170"/>
                </a:cubicBezTo>
                <a:lnTo>
                  <a:pt x="2724664" y="326151"/>
                </a:lnTo>
                <a:lnTo>
                  <a:pt x="2612641" y="299056"/>
                </a:lnTo>
                <a:lnTo>
                  <a:pt x="2531200" y="271328"/>
                </a:lnTo>
                <a:lnTo>
                  <a:pt x="2366255" y="312365"/>
                </a:lnTo>
                <a:cubicBezTo>
                  <a:pt x="2352788" y="315059"/>
                  <a:pt x="2339162" y="312365"/>
                  <a:pt x="2326485" y="305711"/>
                </a:cubicBezTo>
                <a:lnTo>
                  <a:pt x="2217949" y="245976"/>
                </a:lnTo>
                <a:lnTo>
                  <a:pt x="2077247" y="268317"/>
                </a:lnTo>
                <a:cubicBezTo>
                  <a:pt x="2067265" y="269585"/>
                  <a:pt x="2057283" y="268951"/>
                  <a:pt x="2047776" y="264990"/>
                </a:cubicBezTo>
                <a:lnTo>
                  <a:pt x="1893290" y="207949"/>
                </a:lnTo>
                <a:lnTo>
                  <a:pt x="1724860" y="155027"/>
                </a:lnTo>
                <a:lnTo>
                  <a:pt x="1705371" y="165643"/>
                </a:lnTo>
                <a:lnTo>
                  <a:pt x="1631534" y="228705"/>
                </a:lnTo>
                <a:cubicBezTo>
                  <a:pt x="1620760" y="238371"/>
                  <a:pt x="1606499" y="243599"/>
                  <a:pt x="1592714" y="243599"/>
                </a:cubicBezTo>
                <a:lnTo>
                  <a:pt x="1547874" y="243599"/>
                </a:lnTo>
                <a:lnTo>
                  <a:pt x="1415254" y="445620"/>
                </a:lnTo>
                <a:cubicBezTo>
                  <a:pt x="1407648" y="456711"/>
                  <a:pt x="1397666" y="465901"/>
                  <a:pt x="1385782" y="470655"/>
                </a:cubicBezTo>
                <a:lnTo>
                  <a:pt x="1245556" y="531023"/>
                </a:lnTo>
                <a:cubicBezTo>
                  <a:pt x="1238109" y="534351"/>
                  <a:pt x="1230504" y="535777"/>
                  <a:pt x="1222106" y="535777"/>
                </a:cubicBezTo>
                <a:lnTo>
                  <a:pt x="1159361" y="535777"/>
                </a:lnTo>
                <a:lnTo>
                  <a:pt x="1127988" y="555741"/>
                </a:lnTo>
                <a:lnTo>
                  <a:pt x="1083940" y="619754"/>
                </a:lnTo>
                <a:cubicBezTo>
                  <a:pt x="1080454" y="624507"/>
                  <a:pt x="1077602" y="628469"/>
                  <a:pt x="1073165" y="631796"/>
                </a:cubicBezTo>
                <a:lnTo>
                  <a:pt x="1019452" y="681865"/>
                </a:lnTo>
                <a:lnTo>
                  <a:pt x="1004399" y="731935"/>
                </a:lnTo>
                <a:cubicBezTo>
                  <a:pt x="1013906" y="769962"/>
                  <a:pt x="1018184" y="816546"/>
                  <a:pt x="1002339" y="851880"/>
                </a:cubicBezTo>
                <a:cubicBezTo>
                  <a:pt x="994734" y="870260"/>
                  <a:pt x="971442" y="892918"/>
                  <a:pt x="954330" y="898780"/>
                </a:cubicBezTo>
                <a:cubicBezTo>
                  <a:pt x="944347" y="906068"/>
                  <a:pt x="887306" y="959782"/>
                  <a:pt x="835177" y="1012704"/>
                </a:cubicBezTo>
                <a:lnTo>
                  <a:pt x="835177" y="1047087"/>
                </a:lnTo>
                <a:cubicBezTo>
                  <a:pt x="835177" y="1060080"/>
                  <a:pt x="832483" y="1072756"/>
                  <a:pt x="826938" y="1084164"/>
                </a:cubicBezTo>
                <a:lnTo>
                  <a:pt x="790812" y="1156733"/>
                </a:lnTo>
                <a:lnTo>
                  <a:pt x="790812" y="1261308"/>
                </a:lnTo>
                <a:cubicBezTo>
                  <a:pt x="790812" y="1274934"/>
                  <a:pt x="788118" y="1287927"/>
                  <a:pt x="782414" y="1300287"/>
                </a:cubicBezTo>
                <a:lnTo>
                  <a:pt x="732345" y="1396939"/>
                </a:lnTo>
                <a:lnTo>
                  <a:pt x="697486" y="1495018"/>
                </a:lnTo>
                <a:cubicBezTo>
                  <a:pt x="692257" y="1511022"/>
                  <a:pt x="681166" y="1524648"/>
                  <a:pt x="668015" y="1533046"/>
                </a:cubicBezTo>
                <a:cubicBezTo>
                  <a:pt x="652012" y="1542711"/>
                  <a:pt x="634265" y="1555069"/>
                  <a:pt x="622699" y="1564418"/>
                </a:cubicBezTo>
                <a:cubicBezTo>
                  <a:pt x="623174" y="1578362"/>
                  <a:pt x="624284" y="1604030"/>
                  <a:pt x="625076" y="1624470"/>
                </a:cubicBezTo>
                <a:lnTo>
                  <a:pt x="623174" y="1685155"/>
                </a:lnTo>
                <a:cubicBezTo>
                  <a:pt x="623174" y="1687532"/>
                  <a:pt x="622699" y="1690226"/>
                  <a:pt x="622699" y="1691810"/>
                </a:cubicBezTo>
                <a:cubicBezTo>
                  <a:pt x="617629" y="1729203"/>
                  <a:pt x="590217" y="1756457"/>
                  <a:pt x="558686" y="1757090"/>
                </a:cubicBezTo>
                <a:cubicBezTo>
                  <a:pt x="551239" y="1761368"/>
                  <a:pt x="540782" y="1769132"/>
                  <a:pt x="524937" y="1781808"/>
                </a:cubicBezTo>
                <a:lnTo>
                  <a:pt x="471223" y="1824114"/>
                </a:lnTo>
                <a:lnTo>
                  <a:pt x="458547" y="1867529"/>
                </a:lnTo>
                <a:cubicBezTo>
                  <a:pt x="447931" y="1902545"/>
                  <a:pt x="416559" y="1923936"/>
                  <a:pt x="384235" y="1918232"/>
                </a:cubicBezTo>
                <a:lnTo>
                  <a:pt x="296138" y="1900169"/>
                </a:lnTo>
                <a:lnTo>
                  <a:pt x="295822" y="1900802"/>
                </a:lnTo>
                <a:cubicBezTo>
                  <a:pt x="299466" y="1917123"/>
                  <a:pt x="297882" y="1932175"/>
                  <a:pt x="295346" y="1943107"/>
                </a:cubicBezTo>
                <a:cubicBezTo>
                  <a:pt x="276650" y="2021698"/>
                  <a:pt x="190771" y="2015043"/>
                  <a:pt x="139909" y="2010765"/>
                </a:cubicBezTo>
                <a:lnTo>
                  <a:pt x="0" y="1998723"/>
                </a:lnTo>
                <a:lnTo>
                  <a:pt x="41672" y="2082701"/>
                </a:lnTo>
                <a:lnTo>
                  <a:pt x="195366" y="2208349"/>
                </a:lnTo>
                <a:lnTo>
                  <a:pt x="322599" y="2328611"/>
                </a:lnTo>
                <a:cubicBezTo>
                  <a:pt x="338920" y="2344931"/>
                  <a:pt x="347634" y="2367906"/>
                  <a:pt x="346367" y="2391990"/>
                </a:cubicBezTo>
                <a:lnTo>
                  <a:pt x="339553" y="2503695"/>
                </a:lnTo>
                <a:lnTo>
                  <a:pt x="440009" y="2632354"/>
                </a:lnTo>
                <a:lnTo>
                  <a:pt x="552824" y="2722353"/>
                </a:lnTo>
                <a:lnTo>
                  <a:pt x="685127" y="2739306"/>
                </a:lnTo>
                <a:cubicBezTo>
                  <a:pt x="699071" y="2741050"/>
                  <a:pt x="711747" y="2747704"/>
                  <a:pt x="722046" y="2758004"/>
                </a:cubicBezTo>
                <a:lnTo>
                  <a:pt x="796833" y="2833741"/>
                </a:lnTo>
                <a:cubicBezTo>
                  <a:pt x="812678" y="2850378"/>
                  <a:pt x="820283" y="2874304"/>
                  <a:pt x="818223" y="2898071"/>
                </a:cubicBezTo>
                <a:cubicBezTo>
                  <a:pt x="816639" y="2922789"/>
                  <a:pt x="804438" y="2944021"/>
                  <a:pt x="786058" y="2956380"/>
                </a:cubicBezTo>
                <a:cubicBezTo>
                  <a:pt x="754210" y="2977612"/>
                  <a:pt x="728067" y="3013421"/>
                  <a:pt x="729968" y="3023086"/>
                </a:cubicBezTo>
                <a:lnTo>
                  <a:pt x="740742" y="3075691"/>
                </a:lnTo>
                <a:lnTo>
                  <a:pt x="790020" y="3113084"/>
                </a:lnTo>
                <a:cubicBezTo>
                  <a:pt x="816639" y="3134158"/>
                  <a:pt x="826146" y="3174721"/>
                  <a:pt x="813153" y="3208470"/>
                </a:cubicBezTo>
                <a:lnTo>
                  <a:pt x="788435" y="3269155"/>
                </a:lnTo>
                <a:cubicBezTo>
                  <a:pt x="810618" y="3277553"/>
                  <a:pt x="844842" y="3288803"/>
                  <a:pt x="897764" y="3300211"/>
                </a:cubicBezTo>
                <a:lnTo>
                  <a:pt x="1064926" y="3337130"/>
                </a:lnTo>
                <a:lnTo>
                  <a:pt x="1208480" y="3335228"/>
                </a:lnTo>
                <a:lnTo>
                  <a:pt x="1434109" y="3309243"/>
                </a:lnTo>
                <a:cubicBezTo>
                  <a:pt x="1446309" y="3306865"/>
                  <a:pt x="1458668" y="3309876"/>
                  <a:pt x="1469443" y="3316214"/>
                </a:cubicBezTo>
                <a:lnTo>
                  <a:pt x="1572275" y="3373255"/>
                </a:lnTo>
                <a:cubicBezTo>
                  <a:pt x="1598577" y="3389893"/>
                  <a:pt x="1676375" y="3444874"/>
                  <a:pt x="1676375" y="3526949"/>
                </a:cubicBezTo>
                <a:cubicBezTo>
                  <a:pt x="1677167" y="3552618"/>
                  <a:pt x="1668770" y="3601261"/>
                  <a:pt x="1613947" y="3636595"/>
                </a:cubicBezTo>
                <a:lnTo>
                  <a:pt x="1576553" y="3659570"/>
                </a:lnTo>
                <a:cubicBezTo>
                  <a:pt x="1580831" y="3663215"/>
                  <a:pt x="1586060" y="3666542"/>
                  <a:pt x="1591606" y="3671295"/>
                </a:cubicBezTo>
                <a:lnTo>
                  <a:pt x="1699350" y="3746875"/>
                </a:lnTo>
                <a:lnTo>
                  <a:pt x="1810264" y="3835289"/>
                </a:lnTo>
                <a:cubicBezTo>
                  <a:pt x="1827851" y="3848598"/>
                  <a:pt x="1789031" y="3888210"/>
                  <a:pt x="1789031" y="3913245"/>
                </a:cubicBezTo>
                <a:lnTo>
                  <a:pt x="1776673" y="4098153"/>
                </a:lnTo>
                <a:lnTo>
                  <a:pt x="2125257" y="4061235"/>
                </a:lnTo>
                <a:cubicBezTo>
                  <a:pt x="2131595" y="4059967"/>
                  <a:pt x="2138408" y="4059967"/>
                  <a:pt x="2145538" y="4060601"/>
                </a:cubicBezTo>
                <a:lnTo>
                  <a:pt x="2634666" y="4130001"/>
                </a:lnTo>
                <a:lnTo>
                  <a:pt x="2998620" y="4220633"/>
                </a:lnTo>
                <a:lnTo>
                  <a:pt x="3363683" y="4220633"/>
                </a:lnTo>
                <a:cubicBezTo>
                  <a:pt x="3368436" y="4220633"/>
                  <a:pt x="3374299" y="4221267"/>
                  <a:pt x="3379210" y="4222693"/>
                </a:cubicBezTo>
                <a:lnTo>
                  <a:pt x="3538134" y="4264998"/>
                </a:lnTo>
                <a:lnTo>
                  <a:pt x="3715278" y="4161373"/>
                </a:lnTo>
                <a:lnTo>
                  <a:pt x="4170656" y="3974722"/>
                </a:lnTo>
                <a:lnTo>
                  <a:pt x="4408169" y="3864760"/>
                </a:lnTo>
                <a:cubicBezTo>
                  <a:pt x="4419578" y="3860006"/>
                  <a:pt x="4430827" y="3858421"/>
                  <a:pt x="4442710" y="3860006"/>
                </a:cubicBezTo>
                <a:lnTo>
                  <a:pt x="4674678" y="3897717"/>
                </a:lnTo>
                <a:cubicBezTo>
                  <a:pt x="4679748" y="3898984"/>
                  <a:pt x="4684977" y="3900410"/>
                  <a:pt x="4688938" y="3902787"/>
                </a:cubicBezTo>
                <a:lnTo>
                  <a:pt x="4881610" y="3987715"/>
                </a:lnTo>
                <a:cubicBezTo>
                  <a:pt x="4937225" y="3962680"/>
                  <a:pt x="5043227" y="3963314"/>
                  <a:pt x="5243663" y="4066304"/>
                </a:cubicBezTo>
                <a:cubicBezTo>
                  <a:pt x="5369312" y="4131269"/>
                  <a:pt x="5444733" y="4169930"/>
                  <a:pt x="5489257" y="4197658"/>
                </a:cubicBezTo>
                <a:lnTo>
                  <a:pt x="5588920" y="4175951"/>
                </a:lnTo>
                <a:cubicBezTo>
                  <a:pt x="5601279" y="4146955"/>
                  <a:pt x="5621877" y="4122237"/>
                  <a:pt x="5645010" y="4088963"/>
                </a:cubicBezTo>
                <a:cubicBezTo>
                  <a:pt x="5689059" y="4026693"/>
                  <a:pt x="5636772" y="3948895"/>
                  <a:pt x="5610786" y="3880604"/>
                </a:cubicBezTo>
                <a:cubicBezTo>
                  <a:pt x="5609518" y="3876960"/>
                  <a:pt x="5608885" y="3874583"/>
                  <a:pt x="5608409" y="3870939"/>
                </a:cubicBezTo>
                <a:cubicBezTo>
                  <a:pt x="5613638" y="3854619"/>
                  <a:pt x="5619976" y="3837665"/>
                  <a:pt x="5625047" y="3822613"/>
                </a:cubicBezTo>
                <a:cubicBezTo>
                  <a:pt x="5648179" y="3765889"/>
                  <a:pt x="5670679" y="3712333"/>
                  <a:pt x="5666876" y="3647370"/>
                </a:cubicBezTo>
                <a:cubicBezTo>
                  <a:pt x="5664975" y="3614729"/>
                  <a:pt x="5622036" y="3536140"/>
                  <a:pt x="5627581" y="3511422"/>
                </a:cubicBezTo>
                <a:cubicBezTo>
                  <a:pt x="5638673" y="3461352"/>
                  <a:pt x="5688742" y="3464362"/>
                  <a:pt x="5705854" y="3403360"/>
                </a:cubicBezTo>
                <a:cubicBezTo>
                  <a:pt x="5733583" y="3307975"/>
                  <a:pt x="5677968" y="3260124"/>
                  <a:pt x="5638356" y="3189456"/>
                </a:cubicBezTo>
                <a:cubicBezTo>
                  <a:pt x="5678601" y="3121165"/>
                  <a:pt x="5818828" y="2936891"/>
                  <a:pt x="5851785" y="3092804"/>
                </a:cubicBezTo>
                <a:cubicBezTo>
                  <a:pt x="5869214" y="3178048"/>
                  <a:pt x="5823264" y="3161095"/>
                  <a:pt x="5807261" y="3207520"/>
                </a:cubicBezTo>
                <a:cubicBezTo>
                  <a:pt x="5782543" y="3276602"/>
                  <a:pt x="5767649" y="3319225"/>
                  <a:pt x="5809163" y="3404786"/>
                </a:cubicBezTo>
                <a:cubicBezTo>
                  <a:pt x="5933543" y="3387516"/>
                  <a:pt x="6071710" y="3310827"/>
                  <a:pt x="6172324" y="3229860"/>
                </a:cubicBezTo>
                <a:cubicBezTo>
                  <a:pt x="6129702" y="3095813"/>
                  <a:pt x="6137783" y="2907261"/>
                  <a:pt x="6157271" y="2768302"/>
                </a:cubicBezTo>
                <a:cubicBezTo>
                  <a:pt x="6157271" y="2767035"/>
                  <a:pt x="6158063" y="2766401"/>
                  <a:pt x="6158063" y="2765292"/>
                </a:cubicBezTo>
                <a:lnTo>
                  <a:pt x="6042080" y="2725364"/>
                </a:lnTo>
                <a:cubicBezTo>
                  <a:pt x="5982504" y="2722987"/>
                  <a:pt x="5888703" y="2721719"/>
                  <a:pt x="5861767" y="2725364"/>
                </a:cubicBezTo>
                <a:cubicBezTo>
                  <a:pt x="5821997" y="2730750"/>
                  <a:pt x="5733424" y="2726314"/>
                  <a:pt x="5690643" y="2723462"/>
                </a:cubicBezTo>
                <a:lnTo>
                  <a:pt x="5585751" y="2787792"/>
                </a:lnTo>
                <a:cubicBezTo>
                  <a:pt x="5576562" y="2794129"/>
                  <a:pt x="5565786" y="2797140"/>
                  <a:pt x="5554696" y="2797140"/>
                </a:cubicBezTo>
                <a:lnTo>
                  <a:pt x="5411617" y="2797140"/>
                </a:lnTo>
                <a:cubicBezTo>
                  <a:pt x="5394822" y="2797140"/>
                  <a:pt x="5378660" y="2789851"/>
                  <a:pt x="5366619" y="2776859"/>
                </a:cubicBezTo>
                <a:lnTo>
                  <a:pt x="5250476" y="2653904"/>
                </a:lnTo>
                <a:lnTo>
                  <a:pt x="5250001" y="2653904"/>
                </a:lnTo>
                <a:lnTo>
                  <a:pt x="5249209" y="2653269"/>
                </a:lnTo>
                <a:lnTo>
                  <a:pt x="5245247" y="2648516"/>
                </a:lnTo>
                <a:cubicBezTo>
                  <a:pt x="5245247" y="2648516"/>
                  <a:pt x="5244930" y="2648199"/>
                  <a:pt x="5244930" y="2648199"/>
                </a:cubicBezTo>
                <a:lnTo>
                  <a:pt x="5105497" y="2495298"/>
                </a:lnTo>
                <a:cubicBezTo>
                  <a:pt x="5090761" y="2478661"/>
                  <a:pt x="5083314" y="2455210"/>
                  <a:pt x="5085691" y="2431601"/>
                </a:cubicBezTo>
                <a:lnTo>
                  <a:pt x="5102486" y="2266658"/>
                </a:lnTo>
                <a:lnTo>
                  <a:pt x="5138612" y="2028036"/>
                </a:lnTo>
                <a:lnTo>
                  <a:pt x="5150179" y="1721123"/>
                </a:lnTo>
                <a:lnTo>
                  <a:pt x="5138295" y="1566478"/>
                </a:lnTo>
                <a:lnTo>
                  <a:pt x="5103278" y="1362239"/>
                </a:lnTo>
                <a:lnTo>
                  <a:pt x="4992365" y="1290304"/>
                </a:lnTo>
                <a:cubicBezTo>
                  <a:pt x="4975728" y="1280005"/>
                  <a:pt x="4964162" y="1261942"/>
                  <a:pt x="4959725" y="1241344"/>
                </a:cubicBezTo>
                <a:lnTo>
                  <a:pt x="4914092" y="1015714"/>
                </a:lnTo>
                <a:lnTo>
                  <a:pt x="4714290" y="779786"/>
                </a:lnTo>
                <a:cubicBezTo>
                  <a:pt x="4651228" y="745403"/>
                  <a:pt x="4578817" y="708168"/>
                  <a:pt x="4562180" y="702780"/>
                </a:cubicBezTo>
                <a:cubicBezTo>
                  <a:pt x="4539522" y="697710"/>
                  <a:pt x="4506089" y="689788"/>
                  <a:pt x="4402465" y="475408"/>
                </a:cubicBezTo>
                <a:cubicBezTo>
                  <a:pt x="4396444" y="463366"/>
                  <a:pt x="4394225" y="449423"/>
                  <a:pt x="4394543" y="434846"/>
                </a:cubicBezTo>
                <a:cubicBezTo>
                  <a:pt x="4394860" y="422170"/>
                  <a:pt x="4402624" y="113197"/>
                  <a:pt x="4127242" y="23991"/>
                </a:cubicBezTo>
                <a:cubicBezTo>
                  <a:pt x="3870556" y="-59986"/>
                  <a:pt x="3810664" y="101947"/>
                  <a:pt x="3804959" y="121278"/>
                </a:cubicBezTo>
                <a:close/>
              </a:path>
            </a:pathLst>
          </a:custGeom>
          <a:noFill/>
          <a:ln w="57150" cap="flat">
            <a:solidFill>
              <a:srgbClr val="E5E5E5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88F8F12-2FD9-41D7-A989-1B9DA9EA6D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5" y="-438437"/>
            <a:ext cx="2219325" cy="22193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921A5D-6A14-47E6-AFBF-555ACA35BAA8}"/>
              </a:ext>
            </a:extLst>
          </p:cNvPr>
          <p:cNvSpPr txBox="1"/>
          <p:nvPr/>
        </p:nvSpPr>
        <p:spPr>
          <a:xfrm>
            <a:off x="1281196" y="1415137"/>
            <a:ext cx="41108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B9102C"/>
                </a:solidFill>
                <a:latin typeface="+mj-lt"/>
                <a:cs typeface="Times New Roman" panose="02020603050405020304" pitchFamily="18" charset="0"/>
              </a:rPr>
              <a:t>+</a:t>
            </a:r>
            <a:r>
              <a:rPr lang="ro-RO" sz="2800" dirty="0">
                <a:solidFill>
                  <a:srgbClr val="B9102C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B9102C"/>
                </a:solidFill>
                <a:latin typeface="+mj-lt"/>
                <a:cs typeface="Times New Roman" panose="02020603050405020304" pitchFamily="18" charset="0"/>
              </a:rPr>
              <a:t> M</a:t>
            </a:r>
            <a:r>
              <a:rPr lang="ro-RO" sz="2800" dirty="0">
                <a:solidFill>
                  <a:srgbClr val="B9102C"/>
                </a:solidFill>
                <a:latin typeface="+mj-lt"/>
                <a:cs typeface="Times New Roman" panose="02020603050405020304" pitchFamily="18" charset="0"/>
              </a:rPr>
              <a:t>IL</a:t>
            </a:r>
            <a:r>
              <a:rPr lang="en-US" sz="2800" dirty="0">
                <a:solidFill>
                  <a:srgbClr val="B9102C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o-RO" sz="2800" dirty="0">
              <a:solidFill>
                <a:srgbClr val="B9102C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o-RO" sz="1600" dirty="0">
                <a:solidFill>
                  <a:schemeClr val="bg1">
                    <a:lumMod val="50000"/>
                  </a:schemeClr>
                </a:solidFill>
                <a:latin typeface="Nunito Sans Light" panose="00000400000000000000" pitchFamily="2" charset="0"/>
                <a:cs typeface="Times New Roman" panose="02020603050405020304" pitchFamily="18" charset="0"/>
              </a:rPr>
              <a:t>Polițe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Nunito Sans Light" panose="00000400000000000000" pitchFamily="2" charset="0"/>
                <a:cs typeface="Times New Roman" panose="02020603050405020304" pitchFamily="18" charset="0"/>
              </a:rPr>
              <a:t> RCA</a:t>
            </a:r>
            <a:r>
              <a:rPr lang="ro-RO" sz="1600" dirty="0">
                <a:solidFill>
                  <a:schemeClr val="bg1">
                    <a:lumMod val="50000"/>
                  </a:schemeClr>
                </a:solidFill>
                <a:latin typeface="Nunito Sans Light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ro-RO" sz="1600" dirty="0" err="1">
                <a:solidFill>
                  <a:schemeClr val="bg1">
                    <a:lumMod val="50000"/>
                  </a:schemeClr>
                </a:solidFill>
                <a:latin typeface="Nunito Sans Light" panose="00000400000000000000" pitchFamily="2" charset="0"/>
                <a:cs typeface="Times New Roman" panose="02020603050405020304" pitchFamily="18" charset="0"/>
              </a:rPr>
              <a:t>Euroins</a:t>
            </a:r>
            <a:r>
              <a:rPr lang="ro-RO" sz="1600" dirty="0">
                <a:solidFill>
                  <a:schemeClr val="bg1">
                    <a:lumMod val="50000"/>
                  </a:schemeClr>
                </a:solidFill>
                <a:latin typeface="Nunito Sans Light" panose="00000400000000000000" pitchFamily="2" charset="0"/>
                <a:cs typeface="Times New Roman" panose="02020603050405020304" pitchFamily="18" charset="0"/>
              </a:rPr>
              <a:t> în vigoare la data deschiderii procedurii </a:t>
            </a:r>
          </a:p>
          <a:p>
            <a:endParaRPr lang="ro-RO" sz="1600" dirty="0">
              <a:solidFill>
                <a:schemeClr val="bg1">
                  <a:lumMod val="50000"/>
                </a:schemeClr>
              </a:solidFill>
              <a:highlight>
                <a:srgbClr val="FFFF00"/>
              </a:highlight>
              <a:latin typeface="Nunito Sans Light" panose="00000400000000000000" pitchFamily="2" charset="0"/>
              <a:cs typeface="Times New Roman" panose="02020603050405020304" pitchFamily="18" charset="0"/>
            </a:endParaRPr>
          </a:p>
          <a:p>
            <a:r>
              <a:rPr lang="ro-RO" sz="1600" dirty="0">
                <a:solidFill>
                  <a:schemeClr val="bg1">
                    <a:lumMod val="50000"/>
                  </a:schemeClr>
                </a:solidFill>
                <a:latin typeface="Nunito Sans Light" panose="00000400000000000000" pitchFamily="2" charset="0"/>
                <a:cs typeface="Times New Roman" panose="02020603050405020304" pitchFamily="18" charset="0"/>
              </a:rPr>
              <a:t>la </a:t>
            </a:r>
            <a:r>
              <a:rPr lang="ro-RO" sz="1600" b="1" dirty="0">
                <a:solidFill>
                  <a:schemeClr val="bg1">
                    <a:lumMod val="50000"/>
                  </a:schemeClr>
                </a:solidFill>
                <a:latin typeface="Nunito Sans Light" panose="00000400000000000000" pitchFamily="2" charset="0"/>
                <a:cs typeface="Times New Roman" panose="02020603050405020304" pitchFamily="18" charset="0"/>
              </a:rPr>
              <a:t>8 decembrie </a:t>
            </a:r>
            <a:r>
              <a:rPr lang="ro-RO" sz="1600" dirty="0">
                <a:solidFill>
                  <a:schemeClr val="bg1">
                    <a:lumMod val="50000"/>
                  </a:schemeClr>
                </a:solidFill>
                <a:latin typeface="Nunito Sans Light" panose="00000400000000000000" pitchFamily="2" charset="0"/>
                <a:cs typeface="Times New Roman" panose="02020603050405020304" pitchFamily="18" charset="0"/>
              </a:rPr>
              <a:t>au expirat prin efectul legii </a:t>
            </a:r>
          </a:p>
          <a:p>
            <a:r>
              <a:rPr lang="ro-RO" sz="1600" b="1" dirty="0">
                <a:solidFill>
                  <a:schemeClr val="bg1">
                    <a:lumMod val="50000"/>
                  </a:schemeClr>
                </a:solidFill>
                <a:latin typeface="Nunito Sans Light" panose="00000400000000000000" pitchFamily="2" charset="0"/>
                <a:cs typeface="Times New Roman" panose="02020603050405020304" pitchFamily="18" charset="0"/>
              </a:rPr>
              <a:t>+ 800.000 polițe RCA </a:t>
            </a:r>
          </a:p>
          <a:p>
            <a:endParaRPr lang="ro-RO" sz="1600" b="1" dirty="0">
              <a:solidFill>
                <a:schemeClr val="bg1">
                  <a:lumMod val="50000"/>
                </a:schemeClr>
              </a:solidFill>
              <a:latin typeface="Nunito Sans Light" panose="00000400000000000000" pitchFamily="2" charset="0"/>
              <a:cs typeface="Times New Roman" panose="02020603050405020304" pitchFamily="18" charset="0"/>
            </a:endParaRPr>
          </a:p>
          <a:p>
            <a:r>
              <a:rPr lang="ro-RO" sz="1600" dirty="0">
                <a:solidFill>
                  <a:schemeClr val="bg1">
                    <a:lumMod val="50000"/>
                  </a:schemeClr>
                </a:solidFill>
                <a:latin typeface="Nunito Sans Light" panose="00000400000000000000" pitchFamily="2" charset="0"/>
                <a:cs typeface="Times New Roman" panose="02020603050405020304" pitchFamily="18" charset="0"/>
              </a:rPr>
              <a:t>la </a:t>
            </a:r>
            <a:r>
              <a:rPr lang="ro-RO" sz="1600" b="1" dirty="0">
                <a:solidFill>
                  <a:schemeClr val="bg1">
                    <a:lumMod val="50000"/>
                  </a:schemeClr>
                </a:solidFill>
                <a:latin typeface="Nunito Sans Light" panose="00000400000000000000" pitchFamily="2" charset="0"/>
                <a:cs typeface="Times New Roman" panose="02020603050405020304" pitchFamily="18" charset="0"/>
              </a:rPr>
              <a:t>5 februarie </a:t>
            </a:r>
            <a:r>
              <a:rPr lang="ro-RO" sz="1600" dirty="0">
                <a:solidFill>
                  <a:schemeClr val="bg1">
                    <a:lumMod val="50000"/>
                  </a:schemeClr>
                </a:solidFill>
                <a:latin typeface="Nunito Sans Light" panose="00000400000000000000" pitchFamily="2" charset="0"/>
                <a:cs typeface="Times New Roman" panose="02020603050405020304" pitchFamily="18" charset="0"/>
              </a:rPr>
              <a:t>au expirat prin efectul legii </a:t>
            </a:r>
          </a:p>
          <a:p>
            <a:r>
              <a:rPr lang="ro-RO" sz="1600" b="1" dirty="0">
                <a:solidFill>
                  <a:schemeClr val="bg1">
                    <a:lumMod val="50000"/>
                  </a:schemeClr>
                </a:solidFill>
                <a:latin typeface="Nunito Sans Light" panose="00000400000000000000" pitchFamily="2" charset="0"/>
                <a:cs typeface="Times New Roman" panose="02020603050405020304" pitchFamily="18" charset="0"/>
              </a:rPr>
              <a:t>+ 2.300 polițe de garanții</a:t>
            </a:r>
          </a:p>
          <a:p>
            <a:endParaRPr lang="en-US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B0EE02-24D7-406F-A6EA-2EDC472F3D04}"/>
              </a:ext>
            </a:extLst>
          </p:cNvPr>
          <p:cNvSpPr txBox="1"/>
          <p:nvPr/>
        </p:nvSpPr>
        <p:spPr>
          <a:xfrm>
            <a:off x="1089240" y="4215904"/>
            <a:ext cx="4921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>
                <a:solidFill>
                  <a:srgbClr val="B9102C"/>
                </a:solidFill>
                <a:latin typeface="+mj-lt"/>
                <a:cs typeface="Times New Roman" panose="02020603050405020304" pitchFamily="18" charset="0"/>
              </a:rPr>
              <a:t>+25.000 litigii </a:t>
            </a:r>
            <a:r>
              <a:rPr lang="ro-RO" sz="1600" dirty="0">
                <a:solidFill>
                  <a:schemeClr val="bg1">
                    <a:lumMod val="50000"/>
                  </a:schemeClr>
                </a:solidFill>
                <a:latin typeface="Nunito Sans Light" panose="00000400000000000000" pitchFamily="2" charset="0"/>
                <a:cs typeface="Times New Roman" panose="02020603050405020304" pitchFamily="18" charset="0"/>
              </a:rPr>
              <a:t>la deschiderea procedurii</a:t>
            </a:r>
          </a:p>
          <a:p>
            <a:r>
              <a:rPr lang="en-US" sz="2800" dirty="0">
                <a:solidFill>
                  <a:srgbClr val="B9102C"/>
                </a:solidFill>
                <a:latin typeface="+mj-lt"/>
                <a:cs typeface="Times New Roman" panose="02020603050405020304" pitchFamily="18" charset="0"/>
              </a:rPr>
              <a:t>+</a:t>
            </a:r>
            <a:r>
              <a:rPr lang="ro-RO" sz="2800" dirty="0">
                <a:solidFill>
                  <a:srgbClr val="B9102C"/>
                </a:solidFill>
                <a:latin typeface="+mj-lt"/>
                <a:cs typeface="Times New Roman" panose="02020603050405020304" pitchFamily="18" charset="0"/>
              </a:rPr>
              <a:t>13.000 litigii </a:t>
            </a:r>
            <a:r>
              <a:rPr lang="ro-RO" sz="1600" dirty="0">
                <a:solidFill>
                  <a:schemeClr val="bg1">
                    <a:lumMod val="50000"/>
                  </a:schemeClr>
                </a:solidFill>
                <a:latin typeface="Nunito Sans Light" panose="00000400000000000000" pitchFamily="2" charset="0"/>
                <a:cs typeface="Times New Roman" panose="02020603050405020304" pitchFamily="18" charset="0"/>
              </a:rPr>
              <a:t>în gestiune acum</a:t>
            </a:r>
            <a:endParaRPr lang="ro-RO" sz="1600" strike="sngStrike" dirty="0">
              <a:solidFill>
                <a:schemeClr val="bg1">
                  <a:lumMod val="50000"/>
                </a:schemeClr>
              </a:solidFill>
              <a:latin typeface="Nunito Sans Light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53D88F-C3DF-4B9E-B759-F0505E32AE35}"/>
              </a:ext>
            </a:extLst>
          </p:cNvPr>
          <p:cNvSpPr txBox="1"/>
          <p:nvPr/>
        </p:nvSpPr>
        <p:spPr>
          <a:xfrm>
            <a:off x="6557866" y="1857752"/>
            <a:ext cx="4345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>
                <a:solidFill>
                  <a:srgbClr val="B9102C"/>
                </a:solidFill>
                <a:latin typeface="+mj-lt"/>
                <a:cs typeface="Times New Roman" panose="02020603050405020304" pitchFamily="18" charset="0"/>
              </a:rPr>
              <a:t>5,7 MIL. lei</a:t>
            </a:r>
            <a:endParaRPr lang="en-US" sz="2800" dirty="0">
              <a:solidFill>
                <a:srgbClr val="B9102C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o-RO" sz="1600" dirty="0">
                <a:solidFill>
                  <a:schemeClr val="bg1">
                    <a:lumMod val="50000"/>
                  </a:schemeClr>
                </a:solidFill>
                <a:latin typeface="Nunito Sans Light" panose="00000400000000000000" pitchFamily="2" charset="0"/>
                <a:cs typeface="Times New Roman" panose="02020603050405020304" pitchFamily="18" charset="0"/>
              </a:rPr>
              <a:t>Sume recuperate din totalitatea vânzărilor de active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4473AA0D-3689-4497-95A5-2FAC7CFE1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16" y="505017"/>
            <a:ext cx="6043806" cy="830997"/>
          </a:xfrm>
        </p:spPr>
        <p:txBody>
          <a:bodyPr anchor="t">
            <a:normAutofit/>
          </a:bodyPr>
          <a:lstStyle/>
          <a:p>
            <a:r>
              <a:rPr lang="en-US" sz="3600" dirty="0" err="1">
                <a:solidFill>
                  <a:srgbClr val="C00000"/>
                </a:solidFill>
              </a:rPr>
              <a:t>Falimentul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ro-RO" sz="3600" dirty="0" err="1">
                <a:solidFill>
                  <a:srgbClr val="C00000"/>
                </a:solidFill>
              </a:rPr>
              <a:t>Euroins</a:t>
            </a:r>
            <a:r>
              <a:rPr lang="ro-RO" sz="3600" dirty="0">
                <a:solidFill>
                  <a:srgbClr val="C00000"/>
                </a:solidFill>
              </a:rPr>
              <a:t> </a:t>
            </a:r>
            <a:r>
              <a:rPr lang="ro-RO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î</a:t>
            </a:r>
            <a: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 </a:t>
            </a:r>
            <a:r>
              <a:rPr lang="en-US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cifre</a:t>
            </a:r>
            <a:endParaRPr lang="en-US" sz="3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B63F28-07E4-AAFE-A7B8-D2CC0A3DD5B2}"/>
              </a:ext>
            </a:extLst>
          </p:cNvPr>
          <p:cNvSpPr/>
          <p:nvPr/>
        </p:nvSpPr>
        <p:spPr>
          <a:xfrm>
            <a:off x="0" y="6167303"/>
            <a:ext cx="12192000" cy="660400"/>
          </a:xfrm>
          <a:prstGeom prst="rect">
            <a:avLst/>
          </a:prstGeom>
          <a:solidFill>
            <a:srgbClr val="B91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2E8D49-A9FB-C1DE-B579-ACF611476E13}"/>
              </a:ext>
            </a:extLst>
          </p:cNvPr>
          <p:cNvSpPr txBox="1"/>
          <p:nvPr/>
        </p:nvSpPr>
        <p:spPr>
          <a:xfrm>
            <a:off x="6557866" y="3085940"/>
            <a:ext cx="42262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800" dirty="0">
                <a:solidFill>
                  <a:srgbClr val="B9102C"/>
                </a:solidFill>
                <a:latin typeface="+mj-lt"/>
                <a:cs typeface="Times New Roman" panose="02020603050405020304" pitchFamily="18" charset="0"/>
              </a:rPr>
              <a:t>1.194</a:t>
            </a:r>
            <a:r>
              <a:rPr lang="ro-RO" sz="2000" dirty="0">
                <a:solidFill>
                  <a:srgbClr val="DB2C3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chemeClr val="bg1">
                    <a:lumMod val="50000"/>
                  </a:schemeClr>
                </a:solidFill>
                <a:latin typeface="Nunito Sans Light" panose="00000400000000000000" pitchFamily="2" charset="0"/>
                <a:cs typeface="Times New Roman" panose="02020603050405020304" pitchFamily="18" charset="0"/>
              </a:rPr>
              <a:t>creditori înscriși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87C5A-EC5C-8383-4688-EB44CC660168}"/>
              </a:ext>
            </a:extLst>
          </p:cNvPr>
          <p:cNvSpPr txBox="1"/>
          <p:nvPr/>
        </p:nvSpPr>
        <p:spPr>
          <a:xfrm>
            <a:off x="6514724" y="3908144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800" dirty="0">
                <a:solidFill>
                  <a:srgbClr val="B9102C"/>
                </a:solidFill>
                <a:latin typeface="+mj-lt"/>
                <a:cs typeface="Times New Roman" panose="02020603050405020304" pitchFamily="18" charset="0"/>
              </a:rPr>
              <a:t>842 MIL. </a:t>
            </a:r>
            <a:r>
              <a:rPr lang="ro-RO" sz="1600" dirty="0">
                <a:solidFill>
                  <a:schemeClr val="bg1">
                    <a:lumMod val="50000"/>
                  </a:schemeClr>
                </a:solidFill>
                <a:latin typeface="Nunito Sans Light" panose="00000400000000000000" pitchFamily="2" charset="0"/>
                <a:cs typeface="Times New Roman" panose="02020603050405020304" pitchFamily="18" charset="0"/>
              </a:rPr>
              <a:t>creanțe certe</a:t>
            </a:r>
          </a:p>
          <a:p>
            <a:r>
              <a:rPr lang="ro-RO" sz="1600" dirty="0">
                <a:solidFill>
                  <a:schemeClr val="bg1">
                    <a:lumMod val="50000"/>
                  </a:schemeClr>
                </a:solidFill>
                <a:latin typeface="Nunito Sans Light" panose="00000400000000000000" pitchFamily="2" charset="0"/>
                <a:cs typeface="Times New Roman" panose="02020603050405020304" pitchFamily="18" charset="0"/>
              </a:rPr>
              <a:t>Restul sumelor solicitate </a:t>
            </a:r>
            <a:r>
              <a:rPr lang="ro-RO" sz="2800" dirty="0">
                <a:solidFill>
                  <a:srgbClr val="B9102C"/>
                </a:solidFill>
                <a:latin typeface="+mj-lt"/>
                <a:cs typeface="Times New Roman" panose="02020603050405020304" pitchFamily="18" charset="0"/>
              </a:rPr>
              <a:t>3.166 MLD.  </a:t>
            </a:r>
          </a:p>
        </p:txBody>
      </p:sp>
    </p:spTree>
    <p:extLst>
      <p:ext uri="{BB962C8B-B14F-4D97-AF65-F5344CB8AC3E}">
        <p14:creationId xmlns:p14="http://schemas.microsoft.com/office/powerpoint/2010/main" val="1656980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B8802-2C9B-4EF6-ADD7-162A52C8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30" y="154006"/>
            <a:ext cx="7172521" cy="780019"/>
          </a:xfrm>
        </p:spPr>
        <p:txBody>
          <a:bodyPr anchor="t">
            <a:noAutofit/>
          </a:bodyPr>
          <a:lstStyle/>
          <a:p>
            <a:br>
              <a:rPr lang="ro-RO" sz="3600" dirty="0">
                <a:solidFill>
                  <a:srgbClr val="DB2C30"/>
                </a:solidFill>
              </a:rPr>
            </a:br>
            <a:r>
              <a:rPr lang="en-US" sz="36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Următorii</a:t>
            </a:r>
            <a: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dirty="0" err="1">
                <a:solidFill>
                  <a:srgbClr val="DB2C30"/>
                </a:solidFill>
              </a:rPr>
              <a:t>pași</a:t>
            </a:r>
            <a:r>
              <a:rPr lang="ro-RO" sz="3600" dirty="0">
                <a:solidFill>
                  <a:srgbClr val="DB2C30"/>
                </a:solidFill>
              </a:rPr>
              <a:t> în falimentul </a:t>
            </a:r>
            <a:r>
              <a:rPr lang="ro-RO" sz="3600" dirty="0" err="1">
                <a:solidFill>
                  <a:srgbClr val="DB2C30"/>
                </a:solidFill>
              </a:rPr>
              <a:t>Euroins</a:t>
            </a:r>
            <a:endParaRPr lang="en-US" sz="3600" dirty="0">
              <a:solidFill>
                <a:srgbClr val="DB2C30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88F8F12-2FD9-41D7-A989-1B9DA9EA6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5" y="-438437"/>
            <a:ext cx="2219325" cy="22193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D33B9C-0DDF-CF97-1FCE-F6FAE256B866}"/>
              </a:ext>
            </a:extLst>
          </p:cNvPr>
          <p:cNvSpPr/>
          <p:nvPr/>
        </p:nvSpPr>
        <p:spPr>
          <a:xfrm>
            <a:off x="0" y="6197600"/>
            <a:ext cx="12192000" cy="660400"/>
          </a:xfrm>
          <a:prstGeom prst="rect">
            <a:avLst/>
          </a:prstGeom>
          <a:solidFill>
            <a:srgbClr val="B91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1CAFCB-24BF-6CFD-8C8B-E5C080A14C77}"/>
              </a:ext>
            </a:extLst>
          </p:cNvPr>
          <p:cNvSpPr txBox="1"/>
          <p:nvPr/>
        </p:nvSpPr>
        <p:spPr>
          <a:xfrm>
            <a:off x="2238314" y="2032543"/>
            <a:ext cx="3524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3C3C3C"/>
                </a:solidFill>
                <a:latin typeface="Nunito Sans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Investirea instanței cu cererea de atragere a răspunderii persoanelor care se fac vinovate de deschiderea procedurii de faliment</a:t>
            </a:r>
            <a:endParaRPr lang="ro-RO" sz="1800" b="1" dirty="0">
              <a:solidFill>
                <a:srgbClr val="3C3C3C"/>
              </a:solidFill>
              <a:latin typeface="Nunito Sans Light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3C3C3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7AC46C-5B3D-4682-E54B-92DC0E426A41}"/>
              </a:ext>
            </a:extLst>
          </p:cNvPr>
          <p:cNvSpPr txBox="1"/>
          <p:nvPr/>
        </p:nvSpPr>
        <p:spPr>
          <a:xfrm>
            <a:off x="7465889" y="2039963"/>
            <a:ext cx="3524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3C3C3C"/>
                </a:solidFill>
                <a:latin typeface="Nunito Sans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Reprezentarea în instanță a EUROINS în acțiunile în care este parte și susținerea </a:t>
            </a:r>
            <a:r>
              <a:rPr lang="ro-RO" sz="1800" b="1" dirty="0">
                <a:solidFill>
                  <a:srgbClr val="3C3C3C"/>
                </a:solidFill>
                <a:latin typeface="Nunito Sans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acțiunii în anularea contractului de reasigurare încheiat cu EIG 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23C4FF-BE65-8969-5CAA-2D7DC0ECB911}"/>
              </a:ext>
            </a:extLst>
          </p:cNvPr>
          <p:cNvSpPr txBox="1"/>
          <p:nvPr/>
        </p:nvSpPr>
        <p:spPr>
          <a:xfrm>
            <a:off x="2238314" y="4147419"/>
            <a:ext cx="2939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800" b="1" dirty="0">
                <a:solidFill>
                  <a:srgbClr val="3C3C3C"/>
                </a:solidFill>
                <a:latin typeface="Nunito Sans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Continuarea demersurilor de recuperare a creanțelor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6CE06E-FE71-4232-E1BC-62C35D9AAF96}"/>
              </a:ext>
            </a:extLst>
          </p:cNvPr>
          <p:cNvSpPr txBox="1"/>
          <p:nvPr/>
        </p:nvSpPr>
        <p:spPr>
          <a:xfrm>
            <a:off x="7441325" y="3988449"/>
            <a:ext cx="3626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800" b="1" dirty="0">
                <a:solidFill>
                  <a:srgbClr val="3C3C3C"/>
                </a:solidFill>
                <a:latin typeface="Nunito Sans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Publicarea tabelului definitiv după judecarea eventualelor contestații </a:t>
            </a:r>
          </a:p>
        </p:txBody>
      </p:sp>
      <p:pic>
        <p:nvPicPr>
          <p:cNvPr id="10" name="Picture 9" descr="A black and white symbol of a gavel and a bed&#10;&#10;Description automatically generated">
            <a:extLst>
              <a:ext uri="{FF2B5EF4-FFF2-40B4-BE49-F238E27FC236}">
                <a16:creationId xmlns:a16="http://schemas.microsoft.com/office/drawing/2014/main" id="{E302A02C-7561-91D8-4C68-D67C79055A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690" y="1888600"/>
            <a:ext cx="916986" cy="1057231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302C5FD-45BA-C603-6DD1-2862E35288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3" y="1880237"/>
            <a:ext cx="1193665" cy="119366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469CAE0-17D8-74F0-411B-0C2FB84DF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5772" y="3830305"/>
            <a:ext cx="1057106" cy="131337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43E923B-0A22-88CC-FF8F-970E5000AE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18031" y="3979064"/>
            <a:ext cx="1057106" cy="108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23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B8802-2C9B-4EF6-ADD7-162A52C8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077" y="2819215"/>
            <a:ext cx="9128629" cy="780019"/>
          </a:xfrm>
        </p:spPr>
        <p:txBody>
          <a:bodyPr anchor="t">
            <a:noAutofit/>
          </a:bodyPr>
          <a:lstStyle/>
          <a:p>
            <a:pPr algn="ctr"/>
            <a:br>
              <a:rPr lang="ro-RO" sz="3600" dirty="0">
                <a:solidFill>
                  <a:srgbClr val="DB2C30"/>
                </a:solidFill>
              </a:rPr>
            </a:br>
            <a:r>
              <a:rPr lang="ro-RO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Mulțumim</a:t>
            </a:r>
            <a:endParaRPr lang="en-US" sz="3600" dirty="0">
              <a:solidFill>
                <a:srgbClr val="DB2C30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88F8F12-2FD9-41D7-A989-1B9DA9EA6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5" y="-438437"/>
            <a:ext cx="2219325" cy="22193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D33B9C-0DDF-CF97-1FCE-F6FAE256B866}"/>
              </a:ext>
            </a:extLst>
          </p:cNvPr>
          <p:cNvSpPr/>
          <p:nvPr/>
        </p:nvSpPr>
        <p:spPr>
          <a:xfrm>
            <a:off x="0" y="6197600"/>
            <a:ext cx="12192000" cy="660400"/>
          </a:xfrm>
          <a:prstGeom prst="rect">
            <a:avLst/>
          </a:prstGeom>
          <a:solidFill>
            <a:srgbClr val="B91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827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itr">
      <a:dk1>
        <a:srgbClr val="1D1D1B"/>
      </a:dk1>
      <a:lt1>
        <a:srgbClr val="FFFFFF"/>
      </a:lt1>
      <a:dk2>
        <a:srgbClr val="DB2C30"/>
      </a:dk2>
      <a:lt2>
        <a:srgbClr val="FFFFFF"/>
      </a:lt2>
      <a:accent1>
        <a:srgbClr val="DB2C30"/>
      </a:accent1>
      <a:accent2>
        <a:srgbClr val="9A1B27"/>
      </a:accent2>
      <a:accent3>
        <a:srgbClr val="919189"/>
      </a:accent3>
      <a:accent4>
        <a:srgbClr val="BFBFBF"/>
      </a:accent4>
      <a:accent5>
        <a:srgbClr val="D8D8D8"/>
      </a:accent5>
      <a:accent6>
        <a:srgbClr val="BFBFBF"/>
      </a:accent6>
      <a:hlink>
        <a:srgbClr val="DB2C30"/>
      </a:hlink>
      <a:folHlink>
        <a:srgbClr val="7F7F7F"/>
      </a:folHlink>
    </a:clrScheme>
    <a:fontScheme name="Custom 2">
      <a:majorFont>
        <a:latin typeface="Nunito Sans Black"/>
        <a:ea typeface=""/>
        <a:cs typeface=""/>
      </a:majorFont>
      <a:minorFont>
        <a:latin typeface="Nunito Sans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aa391a-a220-470e-ad68-c75aff5cfd07">
      <Terms xmlns="http://schemas.microsoft.com/office/infopath/2007/PartnerControls"/>
    </lcf76f155ced4ddcb4097134ff3c332f>
    <TaxCatchAll xmlns="29434d9d-e8dc-4aa2-b291-afd553456cbf" xsi:nil="true"/>
    <Lastaccessed xmlns="8baa391a-a220-470e-ad68-c75aff5cfd0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58250E28461549A26FEE134CEE7C66" ma:contentTypeVersion="19" ma:contentTypeDescription="Create a new document." ma:contentTypeScope="" ma:versionID="a490876c7c3de6168ceefd5178641a41">
  <xsd:schema xmlns:xsd="http://www.w3.org/2001/XMLSchema" xmlns:xs="http://www.w3.org/2001/XMLSchema" xmlns:p="http://schemas.microsoft.com/office/2006/metadata/properties" xmlns:ns2="8baa391a-a220-470e-ad68-c75aff5cfd07" xmlns:ns3="29434d9d-e8dc-4aa2-b291-afd553456cbf" targetNamespace="http://schemas.microsoft.com/office/2006/metadata/properties" ma:root="true" ma:fieldsID="fb6252d46fa8a544920d0e12f72ec46c" ns2:_="" ns3:_="">
    <xsd:import namespace="8baa391a-a220-470e-ad68-c75aff5cfd07"/>
    <xsd:import namespace="29434d9d-e8dc-4aa2-b291-afd553456c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Lastacces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a391a-a220-470e-ad68-c75aff5cfd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4f86af2-9b22-4453-832f-5e0d4979a4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astaccessed" ma:index="26" nillable="true" ma:displayName="Last accessed" ma:format="DateOnly" ma:internalName="Lastaccess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34d9d-e8dc-4aa2-b291-afd553456cb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3640dcc-a616-43c3-b1e2-93561bf9f078}" ma:internalName="TaxCatchAll" ma:showField="CatchAllData" ma:web="29434d9d-e8dc-4aa2-b291-afd553456c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FDBEF0-0444-4DF1-8434-E087B1782BEB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8baa391a-a220-470e-ad68-c75aff5cfd07"/>
    <ds:schemaRef ds:uri="http://purl.org/dc/terms/"/>
    <ds:schemaRef ds:uri="http://schemas.microsoft.com/office/2006/metadata/properties"/>
    <ds:schemaRef ds:uri="http://schemas.microsoft.com/office/infopath/2007/PartnerControls"/>
    <ds:schemaRef ds:uri="29434d9d-e8dc-4aa2-b291-afd553456cbf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96F00FF-C66E-478C-B740-2ECB7AC8E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aa391a-a220-470e-ad68-c75aff5cfd07"/>
    <ds:schemaRef ds:uri="29434d9d-e8dc-4aa2-b291-afd553456c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2A8EC1-EB76-4F62-8FF5-D6511BA568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1257</TotalTime>
  <Words>549</Words>
  <Application>Microsoft Office PowerPoint</Application>
  <PresentationFormat>Widescreen</PresentationFormat>
  <Paragraphs>61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Malgun Gothic</vt:lpstr>
      <vt:lpstr>Wingdings</vt:lpstr>
      <vt:lpstr>Nunito Sans</vt:lpstr>
      <vt:lpstr>Nunito Sans Black</vt:lpstr>
      <vt:lpstr>Calibri</vt:lpstr>
      <vt:lpstr>Nunito Sans Light</vt:lpstr>
      <vt:lpstr>Retrospect</vt:lpstr>
      <vt:lpstr>Conferință de presă CITR: Cauzele deschiderii procedurii de faliment Euroins 5 aprilie 2024</vt:lpstr>
      <vt:lpstr> Rolul lichidatorului judiciar în procedura falimentului</vt:lpstr>
      <vt:lpstr>Scopul raportului de cauze</vt:lpstr>
      <vt:lpstr> Concluziile Raportului CITR privind Euroins</vt:lpstr>
      <vt:lpstr> Cauzele falimentului EUROINS</vt:lpstr>
      <vt:lpstr>Falimentul Euroins în cifre</vt:lpstr>
      <vt:lpstr> Următorii pași în falimentul Euroins</vt:lpstr>
      <vt:lpstr> Mulțumim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MJ.KIM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Mihaela Kovacs</cp:lastModifiedBy>
  <cp:revision>146</cp:revision>
  <dcterms:created xsi:type="dcterms:W3CDTF">2019-01-29T00:47:38Z</dcterms:created>
  <dcterms:modified xsi:type="dcterms:W3CDTF">2024-04-05T09:42:53Z</dcterms:modified>
  <cp:category>www.slidemembers.com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0x0101004858250E28461549A26FEE134CEE7C66</vt:lpwstr>
  </property>
  <property fmtid="{D5CDD505-2E9C-101B-9397-08002B2CF9AE}" pid="3" name="MediaServiceImageTags">
    <vt:lpwstr/>
  </property>
</Properties>
</file>