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notesSlides/notesSlide1.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2.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4.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charts/chart7.xml" ContentType="application/vnd.openxmlformats-officedocument.drawingml.chart+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5.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charts/chart11.xml" ContentType="application/vnd.openxmlformats-officedocument.drawingml.chart+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notesSlides/notesSlide6.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charts/chart15.xml" ContentType="application/vnd.openxmlformats-officedocument.drawingml.chart+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notesSlides/notesSlide7.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notesSlides/notesSlide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charts/chart22.xml" ContentType="application/vnd.openxmlformats-officedocument.drawingml.chart+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notesSlides/notesSlide9.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notesSlides/notesSlide10.xml" ContentType="application/vnd.openxmlformats-officedocument.presentationml.notesSlide+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notesSlides/notesSlide11.xml" ContentType="application/vnd.openxmlformats-officedocument.presentationml.notesSlide+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5117" r:id="rId4"/>
  </p:sldMasterIdLst>
  <p:notesMasterIdLst>
    <p:notesMasterId r:id="rId27"/>
  </p:notesMasterIdLst>
  <p:handoutMasterIdLst>
    <p:handoutMasterId r:id="rId28"/>
  </p:handoutMasterIdLst>
  <p:sldIdLst>
    <p:sldId id="256" r:id="rId5"/>
    <p:sldId id="1025" r:id="rId6"/>
    <p:sldId id="382" r:id="rId7"/>
    <p:sldId id="1026" r:id="rId8"/>
    <p:sldId id="1014" r:id="rId9"/>
    <p:sldId id="344" r:id="rId10"/>
    <p:sldId id="342" r:id="rId11"/>
    <p:sldId id="2147375231" r:id="rId12"/>
    <p:sldId id="1021" r:id="rId13"/>
    <p:sldId id="2147375232" r:id="rId14"/>
    <p:sldId id="1022" r:id="rId15"/>
    <p:sldId id="1027" r:id="rId16"/>
    <p:sldId id="741" r:id="rId17"/>
    <p:sldId id="352" r:id="rId18"/>
    <p:sldId id="396" r:id="rId19"/>
    <p:sldId id="742" r:id="rId20"/>
    <p:sldId id="2147375233" r:id="rId21"/>
    <p:sldId id="1028" r:id="rId22"/>
    <p:sldId id="1017" r:id="rId23"/>
    <p:sldId id="2142531792" r:id="rId24"/>
    <p:sldId id="1011" r:id="rId25"/>
    <p:sldId id="1012" r:id="rId26"/>
  </p:sldIdLst>
  <p:sldSz cx="12192000" cy="6858000"/>
  <p:notesSz cx="6950075" cy="9236075"/>
  <p:custShowLst>
    <p:custShow name="Format Guide Workshop" id="0">
      <p:sldLst/>
    </p:custShow>
  </p:custShowLst>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F1"/>
    <a:srgbClr val="9A9A9A"/>
    <a:srgbClr val="FFFF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91C8D6-4B57-41E5-B0E5-53CAB8336C07}" v="2944" dt="2024-07-05T08:41:13.4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92" autoAdjust="0"/>
    <p:restoredTop sz="96357" autoAdjust="0"/>
  </p:normalViewPr>
  <p:slideViewPr>
    <p:cSldViewPr snapToGrid="0">
      <p:cViewPr varScale="1">
        <p:scale>
          <a:sx n="67" d="100"/>
          <a:sy n="67" d="100"/>
        </p:scale>
        <p:origin x="688" y="5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p:scale>
          <a:sx n="75" d="100"/>
          <a:sy n="75" d="100"/>
        </p:scale>
        <p:origin x="2574" y="4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457955232909861E-2"/>
          <c:y val="2.5717111770524232E-2"/>
          <c:w val="0.93708408953418032"/>
          <c:h val="0.94856577645895157"/>
        </c:manualLayout>
      </c:layout>
      <c:barChart>
        <c:barDir val="col"/>
        <c:grouping val="stacked"/>
        <c:varyColors val="0"/>
        <c:ser>
          <c:idx val="0"/>
          <c:order val="0"/>
          <c:spPr>
            <a:solidFill>
              <a:srgbClr val="29BA74"/>
            </a:solidFill>
            <a:ln>
              <a:noFill/>
            </a:ln>
          </c:spPr>
          <c:invertIfNegative val="0"/>
          <c:val>
            <c:numRef>
              <c:f>Sheet1!$A$1:$C$1</c:f>
              <c:numCache>
                <c:formatCode>General</c:formatCode>
                <c:ptCount val="3"/>
                <c:pt idx="0">
                  <c:v>196819475344102.72</c:v>
                </c:pt>
                <c:pt idx="1">
                  <c:v>261714449759164.69</c:v>
                </c:pt>
                <c:pt idx="2">
                  <c:v>336013781883280.63</c:v>
                </c:pt>
              </c:numCache>
            </c:numRef>
          </c:val>
          <c:extLst>
            <c:ext xmlns:c16="http://schemas.microsoft.com/office/drawing/2014/chart" uri="{C3380CC4-5D6E-409C-BE32-E72D297353CC}">
              <c16:uniqueId val="{00000000-7DCA-4DF2-BC80-C0F85C065C07}"/>
            </c:ext>
          </c:extLst>
        </c:ser>
        <c:ser>
          <c:idx val="1"/>
          <c:order val="1"/>
          <c:spPr>
            <a:solidFill>
              <a:srgbClr val="A1E26F"/>
            </a:solidFill>
            <a:ln>
              <a:noFill/>
            </a:ln>
          </c:spPr>
          <c:invertIfNegative val="0"/>
          <c:val>
            <c:numRef>
              <c:f>Sheet1!$A$2:$C$2</c:f>
              <c:numCache>
                <c:formatCode>General</c:formatCode>
                <c:ptCount val="3"/>
                <c:pt idx="0">
                  <c:v>196974603932667.78</c:v>
                </c:pt>
                <c:pt idx="1">
                  <c:v>275161020342387.69</c:v>
                </c:pt>
                <c:pt idx="2">
                  <c:v>366941761088109.38</c:v>
                </c:pt>
              </c:numCache>
            </c:numRef>
          </c:val>
          <c:extLst>
            <c:ext xmlns:c16="http://schemas.microsoft.com/office/drawing/2014/chart" uri="{C3380CC4-5D6E-409C-BE32-E72D297353CC}">
              <c16:uniqueId val="{00000001-7DCA-4DF2-BC80-C0F85C065C07}"/>
            </c:ext>
          </c:extLst>
        </c:ser>
        <c:ser>
          <c:idx val="2"/>
          <c:order val="2"/>
          <c:spPr>
            <a:solidFill>
              <a:srgbClr val="197A56"/>
            </a:solidFill>
            <a:ln>
              <a:noFill/>
            </a:ln>
          </c:spPr>
          <c:invertIfNegative val="0"/>
          <c:val>
            <c:numRef>
              <c:f>Sheet1!$A$3:$C$3</c:f>
              <c:numCache>
                <c:formatCode>General</c:formatCode>
                <c:ptCount val="3"/>
                <c:pt idx="0">
                  <c:v>-45308389557639.313</c:v>
                </c:pt>
                <c:pt idx="1">
                  <c:v>-59933309252265.203</c:v>
                </c:pt>
                <c:pt idx="2">
                  <c:v>-75198273504303.938</c:v>
                </c:pt>
              </c:numCache>
            </c:numRef>
          </c:val>
          <c:extLst>
            <c:ext xmlns:c16="http://schemas.microsoft.com/office/drawing/2014/chart" uri="{C3380CC4-5D6E-409C-BE32-E72D297353CC}">
              <c16:uniqueId val="{00000002-7DCA-4DF2-BC80-C0F85C065C07}"/>
            </c:ext>
          </c:extLst>
        </c:ser>
        <c:dLbls>
          <c:showLegendKey val="0"/>
          <c:showVal val="0"/>
          <c:showCatName val="0"/>
          <c:showSerName val="0"/>
          <c:showPercent val="0"/>
          <c:showBubbleSize val="0"/>
        </c:dLbls>
        <c:gapWidth val="60"/>
        <c:overlap val="100"/>
        <c:axId val="1728447775"/>
        <c:axId val="1"/>
      </c:barChart>
      <c:catAx>
        <c:axId val="1728447775"/>
        <c:scaling>
          <c:orientation val="minMax"/>
        </c:scaling>
        <c:delete val="0"/>
        <c:axPos val="b"/>
        <c:majorGridlines>
          <c:spPr>
            <a:ln>
              <a:noFill/>
            </a:ln>
          </c:spPr>
        </c:majorGridlines>
        <c:majorTickMark val="none"/>
        <c:minorTickMark val="none"/>
        <c:tickLblPos val="none"/>
        <c:spPr>
          <a:ln w="9525" cmpd="sng" algn="ctr">
            <a:solidFill>
              <a:srgbClr val="7F7F7F"/>
            </a:solidFill>
            <a:prstDash val="solid"/>
          </a:ln>
        </c:spPr>
        <c:crossAx val="1"/>
        <c:crossesAt val="0"/>
        <c:auto val="0"/>
        <c:lblAlgn val="ctr"/>
        <c:lblOffset val="100"/>
        <c:noMultiLvlLbl val="0"/>
      </c:catAx>
      <c:valAx>
        <c:axId val="1"/>
        <c:scaling>
          <c:orientation val="minMax"/>
          <c:max val="702955542971390"/>
          <c:min val="-75198273504303.938"/>
        </c:scaling>
        <c:delete val="1"/>
        <c:axPos val="l"/>
        <c:numFmt formatCode="General" sourceLinked="1"/>
        <c:majorTickMark val="out"/>
        <c:minorTickMark val="none"/>
        <c:tickLblPos val="nextTo"/>
        <c:crossAx val="1728447775"/>
        <c:crosses val="min"/>
        <c:crossBetween val="between"/>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86053412462908E-2"/>
          <c:y val="0.13307618129218901"/>
          <c:w val="0.93827893175074184"/>
          <c:h val="0.77386692381870781"/>
        </c:manualLayout>
      </c:layout>
      <c:barChart>
        <c:barDir val="col"/>
        <c:grouping val="stacked"/>
        <c:varyColors val="0"/>
        <c:ser>
          <c:idx val="0"/>
          <c:order val="0"/>
          <c:spPr>
            <a:solidFill>
              <a:srgbClr val="29BA74"/>
            </a:solidFill>
            <a:ln>
              <a:noFill/>
            </a:ln>
          </c:spPr>
          <c:invertIfNegative val="0"/>
          <c:dPt>
            <c:idx val="2"/>
            <c:invertIfNegative val="0"/>
            <c:bubble3D val="0"/>
            <c:spPr>
              <a:solidFill>
                <a:srgbClr val="197A56"/>
              </a:solidFill>
              <a:ln>
                <a:noFill/>
              </a:ln>
            </c:spPr>
            <c:extLst>
              <c:ext xmlns:c16="http://schemas.microsoft.com/office/drawing/2014/chart" uri="{C3380CC4-5D6E-409C-BE32-E72D297353CC}">
                <c16:uniqueId val="{00000000-34FA-405B-9648-FD650620B49E}"/>
              </c:ext>
            </c:extLst>
          </c:dPt>
          <c:dPt>
            <c:idx val="3"/>
            <c:invertIfNegative val="0"/>
            <c:bubble3D val="0"/>
            <c:spPr>
              <a:solidFill>
                <a:srgbClr val="C8C8C8"/>
              </a:solidFill>
              <a:ln>
                <a:noFill/>
              </a:ln>
            </c:spPr>
            <c:extLst>
              <c:ext xmlns:c16="http://schemas.microsoft.com/office/drawing/2014/chart" uri="{C3380CC4-5D6E-409C-BE32-E72D297353CC}">
                <c16:uniqueId val="{00000001-34FA-405B-9648-FD650620B49E}"/>
              </c:ext>
            </c:extLst>
          </c:dPt>
          <c:dLbls>
            <c:dLbl>
              <c:idx val="0"/>
              <c:layout>
                <c:manualLayout>
                  <c:x val="0"/>
                  <c:y val="-0.27675988428158149"/>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4FA-405B-9648-FD650620B49E}"/>
                </c:ext>
              </c:extLst>
            </c:dLbl>
            <c:dLbl>
              <c:idx val="1"/>
              <c:layout>
                <c:manualLayout>
                  <c:x val="0"/>
                  <c:y val="-0.30906460945033754"/>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4FA-405B-9648-FD650620B49E}"/>
                </c:ext>
              </c:extLst>
            </c:dLbl>
            <c:dLbl>
              <c:idx val="2"/>
              <c:layout>
                <c:manualLayout>
                  <c:x val="0"/>
                  <c:y val="-0.42719382835101255"/>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4FA-405B-9648-FD650620B49E}"/>
                </c:ext>
              </c:extLst>
            </c:dLbl>
            <c:dLbl>
              <c:idx val="3"/>
              <c:layout>
                <c:manualLayout>
                  <c:x val="0"/>
                  <c:y val="-0.1759884281581485"/>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4FA-405B-9648-FD650620B49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7.2428817648200861</c:v>
                </c:pt>
                <c:pt idx="1">
                  <c:v>8.2288030891634953</c:v>
                </c:pt>
                <c:pt idx="2">
                  <c:v>11.820389204897651</c:v>
                </c:pt>
                <c:pt idx="3">
                  <c:v>4.1552210555220626</c:v>
                </c:pt>
              </c:numCache>
            </c:numRef>
          </c:val>
          <c:extLst>
            <c:ext xmlns:c16="http://schemas.microsoft.com/office/drawing/2014/chart" uri="{C3380CC4-5D6E-409C-BE32-E72D297353CC}">
              <c16:uniqueId val="{00000004-34FA-405B-9648-FD650620B49E}"/>
            </c:ext>
          </c:extLst>
        </c:ser>
        <c:dLbls>
          <c:showLegendKey val="0"/>
          <c:showVal val="0"/>
          <c:showCatName val="0"/>
          <c:showSerName val="0"/>
          <c:showPercent val="0"/>
          <c:showBubbleSize val="0"/>
        </c:dLbls>
        <c:gapWidth val="60"/>
        <c:overlap val="100"/>
        <c:axId val="557392207"/>
        <c:axId val="1"/>
      </c:barChart>
      <c:catAx>
        <c:axId val="557392207"/>
        <c:scaling>
          <c:orientation val="minMax"/>
        </c:scaling>
        <c:delete val="0"/>
        <c:axPos val="b"/>
        <c:majorGridlines>
          <c:spPr>
            <a:ln>
              <a:noFill/>
            </a:ln>
          </c:spPr>
        </c:majorGridlines>
        <c:majorTickMark val="none"/>
        <c:minorTickMark val="none"/>
        <c:tickLblPos val="none"/>
        <c:spPr>
          <a:ln w="9525" cmpd="sng" algn="ctr">
            <a:solidFill>
              <a:srgbClr val="7F7F7F"/>
            </a:solidFill>
            <a:prstDash val="solid"/>
          </a:ln>
        </c:spPr>
        <c:crossAx val="1"/>
        <c:crosses val="min"/>
        <c:auto val="0"/>
        <c:lblAlgn val="ctr"/>
        <c:lblOffset val="100"/>
        <c:noMultiLvlLbl val="0"/>
      </c:catAx>
      <c:valAx>
        <c:axId val="1"/>
        <c:scaling>
          <c:orientation val="minMax"/>
          <c:max val="11.820389204897651"/>
          <c:min val="0"/>
        </c:scaling>
        <c:delete val="1"/>
        <c:axPos val="l"/>
        <c:numFmt formatCode="General" sourceLinked="1"/>
        <c:majorTickMark val="out"/>
        <c:minorTickMark val="none"/>
        <c:tickLblPos val="nextTo"/>
        <c:crossAx val="557392207"/>
        <c:crosses val="min"/>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903743315508022E-2"/>
          <c:y val="4.1368337311058073E-2"/>
          <c:w val="0.97219251336898393"/>
          <c:h val="0.9172633253778838"/>
        </c:manualLayout>
      </c:layout>
      <c:barChart>
        <c:barDir val="col"/>
        <c:grouping val="stacked"/>
        <c:varyColors val="0"/>
        <c:ser>
          <c:idx val="0"/>
          <c:order val="0"/>
          <c:spPr>
            <a:solidFill>
              <a:srgbClr val="29BA74"/>
            </a:solidFill>
            <a:ln>
              <a:noFill/>
            </a:ln>
          </c:spPr>
          <c:invertIfNegative val="0"/>
          <c:dPt>
            <c:idx val="3"/>
            <c:invertIfNegative val="0"/>
            <c:bubble3D val="0"/>
            <c:spPr>
              <a:solidFill>
                <a:srgbClr val="197A56"/>
              </a:solidFill>
              <a:ln>
                <a:noFill/>
              </a:ln>
            </c:spPr>
            <c:extLst>
              <c:ext xmlns:c16="http://schemas.microsoft.com/office/drawing/2014/chart" uri="{C3380CC4-5D6E-409C-BE32-E72D297353CC}">
                <c16:uniqueId val="{00000000-1E44-4090-AF04-AE79B4EE82EC}"/>
              </c:ext>
            </c:extLst>
          </c:dPt>
          <c:dPt>
            <c:idx val="4"/>
            <c:invertIfNegative val="0"/>
            <c:bubble3D val="0"/>
            <c:spPr>
              <a:solidFill>
                <a:srgbClr val="C8C8C8"/>
              </a:solidFill>
              <a:ln>
                <a:noFill/>
              </a:ln>
            </c:spPr>
            <c:extLst>
              <c:ext xmlns:c16="http://schemas.microsoft.com/office/drawing/2014/chart" uri="{C3380CC4-5D6E-409C-BE32-E72D297353CC}">
                <c16:uniqueId val="{00000001-1E44-4090-AF04-AE79B4EE82EC}"/>
              </c:ext>
            </c:extLst>
          </c:dPt>
          <c:val>
            <c:numRef>
              <c:f>Sheet1!$A$1:$E$1</c:f>
              <c:numCache>
                <c:formatCode>General</c:formatCode>
                <c:ptCount val="5"/>
                <c:pt idx="0">
                  <c:v>68044088241.828003</c:v>
                </c:pt>
                <c:pt idx="1">
                  <c:v>185543452073.02148</c:v>
                </c:pt>
                <c:pt idx="2">
                  <c:v>246398982913.30038</c:v>
                </c:pt>
                <c:pt idx="3">
                  <c:v>275524301690.56177</c:v>
                </c:pt>
                <c:pt idx="4">
                  <c:v>337726496912.4364</c:v>
                </c:pt>
              </c:numCache>
            </c:numRef>
          </c:val>
          <c:extLst>
            <c:ext xmlns:c16="http://schemas.microsoft.com/office/drawing/2014/chart" uri="{C3380CC4-5D6E-409C-BE32-E72D297353CC}">
              <c16:uniqueId val="{00000002-1E44-4090-AF04-AE79B4EE82EC}"/>
            </c:ext>
          </c:extLst>
        </c:ser>
        <c:dLbls>
          <c:showLegendKey val="0"/>
          <c:showVal val="0"/>
          <c:showCatName val="0"/>
          <c:showSerName val="0"/>
          <c:showPercent val="0"/>
          <c:showBubbleSize val="0"/>
        </c:dLbls>
        <c:gapWidth val="82"/>
        <c:overlap val="100"/>
        <c:axId val="1218766415"/>
        <c:axId val="1"/>
      </c:barChart>
      <c:catAx>
        <c:axId val="1218766415"/>
        <c:scaling>
          <c:orientation val="minMax"/>
        </c:scaling>
        <c:delete val="0"/>
        <c:axPos val="b"/>
        <c:majorGridlines>
          <c:spPr>
            <a:ln>
              <a:noFill/>
            </a:ln>
          </c:spPr>
        </c:majorGridlines>
        <c:majorTickMark val="none"/>
        <c:minorTickMark val="none"/>
        <c:tickLblPos val="none"/>
        <c:spPr>
          <a:ln w="9525" cmpd="sng" algn="ctr">
            <a:solidFill>
              <a:srgbClr val="7F7F7F"/>
            </a:solidFill>
            <a:prstDash val="solid"/>
          </a:ln>
        </c:spPr>
        <c:crossAx val="1"/>
        <c:crosses val="min"/>
        <c:auto val="0"/>
        <c:lblAlgn val="ctr"/>
        <c:lblOffset val="100"/>
        <c:noMultiLvlLbl val="0"/>
      </c:catAx>
      <c:valAx>
        <c:axId val="1"/>
        <c:scaling>
          <c:orientation val="minMax"/>
          <c:max val="337726496912.4364"/>
          <c:min val="0"/>
        </c:scaling>
        <c:delete val="0"/>
        <c:axPos val="l"/>
        <c:majorGridlines>
          <c:spPr>
            <a:ln>
              <a:noFill/>
            </a:ln>
          </c:spPr>
        </c:majorGridlines>
        <c:numFmt formatCode="General" sourceLinked="1"/>
        <c:majorTickMark val="none"/>
        <c:minorTickMark val="none"/>
        <c:tickLblPos val="none"/>
        <c:spPr>
          <a:ln w="9525" cmpd="sng" algn="ctr">
            <a:solidFill>
              <a:srgbClr val="7F7F7F"/>
            </a:solidFill>
            <a:prstDash val="solid"/>
          </a:ln>
        </c:spPr>
        <c:crossAx val="1218766415"/>
        <c:crosses val="min"/>
        <c:crossBetween val="between"/>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9816513761467892E-2"/>
          <c:y val="0.1174468085106383"/>
          <c:w val="0.94036697247706424"/>
          <c:h val="0.80042553191489363"/>
        </c:manualLayout>
      </c:layout>
      <c:barChart>
        <c:barDir val="col"/>
        <c:grouping val="stacked"/>
        <c:varyColors val="0"/>
        <c:ser>
          <c:idx val="0"/>
          <c:order val="0"/>
          <c:spPr>
            <a:solidFill>
              <a:srgbClr val="29BA74"/>
            </a:solidFill>
            <a:ln>
              <a:noFill/>
            </a:ln>
          </c:spPr>
          <c:invertIfNegative val="0"/>
          <c:dPt>
            <c:idx val="2"/>
            <c:invertIfNegative val="0"/>
            <c:bubble3D val="0"/>
            <c:spPr>
              <a:solidFill>
                <a:srgbClr val="197A56"/>
              </a:solidFill>
              <a:ln>
                <a:noFill/>
              </a:ln>
            </c:spPr>
            <c:extLst>
              <c:ext xmlns:c16="http://schemas.microsoft.com/office/drawing/2014/chart" uri="{C3380CC4-5D6E-409C-BE32-E72D297353CC}">
                <c16:uniqueId val="{00000000-A599-4195-A80F-35F17CF1CB79}"/>
              </c:ext>
            </c:extLst>
          </c:dPt>
          <c:dPt>
            <c:idx val="3"/>
            <c:invertIfNegative val="0"/>
            <c:bubble3D val="0"/>
            <c:spPr>
              <a:solidFill>
                <a:srgbClr val="C8C8C8"/>
              </a:solidFill>
              <a:ln>
                <a:noFill/>
              </a:ln>
            </c:spPr>
            <c:extLst>
              <c:ext xmlns:c16="http://schemas.microsoft.com/office/drawing/2014/chart" uri="{C3380CC4-5D6E-409C-BE32-E72D297353CC}">
                <c16:uniqueId val="{00000001-A599-4195-A80F-35F17CF1CB79}"/>
              </c:ext>
            </c:extLst>
          </c:dPt>
          <c:dLbls>
            <c:dLbl>
              <c:idx val="0"/>
              <c:layout>
                <c:manualLayout>
                  <c:x val="0"/>
                  <c:y val="-0.39191489361702125"/>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599-4195-A80F-35F17CF1CB79}"/>
                </c:ext>
              </c:extLst>
            </c:dLbl>
            <c:dLbl>
              <c:idx val="1"/>
              <c:layout>
                <c:manualLayout>
                  <c:x val="0"/>
                  <c:y val="-0.43574468085106383"/>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599-4195-A80F-35F17CF1CB79}"/>
                </c:ext>
              </c:extLst>
            </c:dLbl>
            <c:dLbl>
              <c:idx val="2"/>
              <c:layout>
                <c:manualLayout>
                  <c:x val="0"/>
                  <c:y val="-0.30042553191489363"/>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599-4195-A80F-35F17CF1CB79}"/>
                </c:ext>
              </c:extLst>
            </c:dLbl>
            <c:dLbl>
              <c:idx val="3"/>
              <c:layout>
                <c:manualLayout>
                  <c:x val="0"/>
                  <c:y val="-0.35829787234042554"/>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599-4195-A80F-35F17CF1CB7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5.1274623430275668</c:v>
                </c:pt>
                <c:pt idx="1">
                  <c:v>5.7542735832451841</c:v>
                </c:pt>
                <c:pt idx="2">
                  <c:v>3.8130665975360856</c:v>
                </c:pt>
                <c:pt idx="3">
                  <c:v>4.6424555486617836</c:v>
                </c:pt>
              </c:numCache>
            </c:numRef>
          </c:val>
          <c:extLst>
            <c:ext xmlns:c16="http://schemas.microsoft.com/office/drawing/2014/chart" uri="{C3380CC4-5D6E-409C-BE32-E72D297353CC}">
              <c16:uniqueId val="{00000004-A599-4195-A80F-35F17CF1CB79}"/>
            </c:ext>
          </c:extLst>
        </c:ser>
        <c:dLbls>
          <c:showLegendKey val="0"/>
          <c:showVal val="0"/>
          <c:showCatName val="0"/>
          <c:showSerName val="0"/>
          <c:showPercent val="0"/>
          <c:showBubbleSize val="0"/>
        </c:dLbls>
        <c:gapWidth val="60"/>
        <c:overlap val="100"/>
        <c:axId val="576132511"/>
        <c:axId val="1"/>
      </c:barChart>
      <c:catAx>
        <c:axId val="576132511"/>
        <c:scaling>
          <c:orientation val="minMax"/>
        </c:scaling>
        <c:delete val="0"/>
        <c:axPos val="b"/>
        <c:majorGridlines>
          <c:spPr>
            <a:ln>
              <a:noFill/>
            </a:ln>
          </c:spPr>
        </c:majorGridlines>
        <c:majorTickMark val="none"/>
        <c:minorTickMark val="none"/>
        <c:tickLblPos val="none"/>
        <c:spPr>
          <a:ln w="9525" cmpd="sng" algn="ctr">
            <a:solidFill>
              <a:srgbClr val="7F7F7F"/>
            </a:solidFill>
            <a:prstDash val="solid"/>
          </a:ln>
        </c:spPr>
        <c:crossAx val="1"/>
        <c:crosses val="min"/>
        <c:auto val="0"/>
        <c:lblAlgn val="ctr"/>
        <c:lblOffset val="100"/>
        <c:noMultiLvlLbl val="0"/>
      </c:catAx>
      <c:valAx>
        <c:axId val="1"/>
        <c:scaling>
          <c:orientation val="minMax"/>
          <c:max val="5.7542735832451841"/>
          <c:min val="0"/>
        </c:scaling>
        <c:delete val="1"/>
        <c:axPos val="l"/>
        <c:numFmt formatCode="General" sourceLinked="1"/>
        <c:majorTickMark val="out"/>
        <c:minorTickMark val="none"/>
        <c:tickLblPos val="nextTo"/>
        <c:crossAx val="576132511"/>
        <c:crosses val="min"/>
        <c:crossBetween val="between"/>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17505995203837E-2"/>
          <c:y val="0.13307618129218901"/>
          <c:w val="0.93764988009592332"/>
          <c:h val="0.77386692381870781"/>
        </c:manualLayout>
      </c:layout>
      <c:barChart>
        <c:barDir val="col"/>
        <c:grouping val="stacked"/>
        <c:varyColors val="0"/>
        <c:ser>
          <c:idx val="0"/>
          <c:order val="0"/>
          <c:spPr>
            <a:solidFill>
              <a:srgbClr val="29BA74"/>
            </a:solidFill>
            <a:ln>
              <a:noFill/>
            </a:ln>
          </c:spPr>
          <c:invertIfNegative val="0"/>
          <c:dPt>
            <c:idx val="2"/>
            <c:invertIfNegative val="0"/>
            <c:bubble3D val="0"/>
            <c:spPr>
              <a:solidFill>
                <a:srgbClr val="197A56"/>
              </a:solidFill>
              <a:ln>
                <a:noFill/>
              </a:ln>
            </c:spPr>
            <c:extLst>
              <c:ext xmlns:c16="http://schemas.microsoft.com/office/drawing/2014/chart" uri="{C3380CC4-5D6E-409C-BE32-E72D297353CC}">
                <c16:uniqueId val="{00000000-E55D-490B-85A3-2296A6FFC2C1}"/>
              </c:ext>
            </c:extLst>
          </c:dPt>
          <c:dPt>
            <c:idx val="3"/>
            <c:invertIfNegative val="0"/>
            <c:bubble3D val="0"/>
            <c:spPr>
              <a:solidFill>
                <a:srgbClr val="C8C8C8"/>
              </a:solidFill>
              <a:ln>
                <a:noFill/>
              </a:ln>
            </c:spPr>
            <c:extLst>
              <c:ext xmlns:c16="http://schemas.microsoft.com/office/drawing/2014/chart" uri="{C3380CC4-5D6E-409C-BE32-E72D297353CC}">
                <c16:uniqueId val="{00000001-E55D-490B-85A3-2296A6FFC2C1}"/>
              </c:ext>
            </c:extLst>
          </c:dPt>
          <c:dLbls>
            <c:dLbl>
              <c:idx val="0"/>
              <c:layout>
                <c:manualLayout>
                  <c:x val="0"/>
                  <c:y val="-0.42719382835101255"/>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55D-490B-85A3-2296A6FFC2C1}"/>
                </c:ext>
              </c:extLst>
            </c:dLbl>
            <c:dLbl>
              <c:idx val="1"/>
              <c:layout>
                <c:manualLayout>
                  <c:x val="0"/>
                  <c:y val="-0.33992285438765668"/>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55D-490B-85A3-2296A6FFC2C1}"/>
                </c:ext>
              </c:extLst>
            </c:dLbl>
            <c:dLbl>
              <c:idx val="2"/>
              <c:layout>
                <c:manualLayout>
                  <c:x val="0"/>
                  <c:y val="-0.28688524590163933"/>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55D-490B-85A3-2296A6FFC2C1}"/>
                </c:ext>
              </c:extLst>
            </c:dLbl>
            <c:dLbl>
              <c:idx val="3"/>
              <c:layout>
                <c:manualLayout>
                  <c:x val="0"/>
                  <c:y val="-0.30279652844744454"/>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55D-490B-85A3-2296A6FFC2C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11.082686126610231</c:v>
                </c:pt>
                <c:pt idx="1">
                  <c:v>8.5921353653118704</c:v>
                </c:pt>
                <c:pt idx="2">
                  <c:v>7.0608013070740938</c:v>
                </c:pt>
                <c:pt idx="3">
                  <c:v>7.5242953380747934</c:v>
                </c:pt>
              </c:numCache>
            </c:numRef>
          </c:val>
          <c:extLst>
            <c:ext xmlns:c16="http://schemas.microsoft.com/office/drawing/2014/chart" uri="{C3380CC4-5D6E-409C-BE32-E72D297353CC}">
              <c16:uniqueId val="{00000004-E55D-490B-85A3-2296A6FFC2C1}"/>
            </c:ext>
          </c:extLst>
        </c:ser>
        <c:dLbls>
          <c:showLegendKey val="0"/>
          <c:showVal val="0"/>
          <c:showCatName val="0"/>
          <c:showSerName val="0"/>
          <c:showPercent val="0"/>
          <c:showBubbleSize val="0"/>
        </c:dLbls>
        <c:gapWidth val="60"/>
        <c:overlap val="100"/>
        <c:axId val="576141151"/>
        <c:axId val="1"/>
      </c:barChart>
      <c:catAx>
        <c:axId val="576141151"/>
        <c:scaling>
          <c:orientation val="minMax"/>
        </c:scaling>
        <c:delete val="0"/>
        <c:axPos val="b"/>
        <c:majorGridlines>
          <c:spPr>
            <a:ln>
              <a:noFill/>
            </a:ln>
          </c:spPr>
        </c:majorGridlines>
        <c:majorTickMark val="none"/>
        <c:minorTickMark val="none"/>
        <c:tickLblPos val="none"/>
        <c:spPr>
          <a:ln w="9525" cmpd="sng" algn="ctr">
            <a:solidFill>
              <a:srgbClr val="7F7F7F"/>
            </a:solidFill>
            <a:prstDash val="solid"/>
          </a:ln>
        </c:spPr>
        <c:crossAx val="1"/>
        <c:crosses val="min"/>
        <c:auto val="0"/>
        <c:lblAlgn val="ctr"/>
        <c:lblOffset val="100"/>
        <c:noMultiLvlLbl val="0"/>
      </c:catAx>
      <c:valAx>
        <c:axId val="1"/>
        <c:scaling>
          <c:orientation val="minMax"/>
          <c:max val="11.082686126610231"/>
          <c:min val="0"/>
        </c:scaling>
        <c:delete val="1"/>
        <c:axPos val="l"/>
        <c:numFmt formatCode="General" sourceLinked="1"/>
        <c:majorTickMark val="out"/>
        <c:minorTickMark val="none"/>
        <c:tickLblPos val="nextTo"/>
        <c:crossAx val="576141151"/>
        <c:crosses val="min"/>
        <c:crossBetween val="between"/>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86053412462908E-2"/>
          <c:y val="0.13307618129218901"/>
          <c:w val="0.93827893175074184"/>
          <c:h val="0.77386692381870781"/>
        </c:manualLayout>
      </c:layout>
      <c:barChart>
        <c:barDir val="col"/>
        <c:grouping val="stacked"/>
        <c:varyColors val="0"/>
        <c:ser>
          <c:idx val="0"/>
          <c:order val="0"/>
          <c:spPr>
            <a:solidFill>
              <a:srgbClr val="29BA74"/>
            </a:solidFill>
            <a:ln>
              <a:noFill/>
            </a:ln>
          </c:spPr>
          <c:invertIfNegative val="0"/>
          <c:dPt>
            <c:idx val="2"/>
            <c:invertIfNegative val="0"/>
            <c:bubble3D val="0"/>
            <c:spPr>
              <a:solidFill>
                <a:srgbClr val="197A56"/>
              </a:solidFill>
              <a:ln>
                <a:noFill/>
              </a:ln>
            </c:spPr>
            <c:extLst>
              <c:ext xmlns:c16="http://schemas.microsoft.com/office/drawing/2014/chart" uri="{C3380CC4-5D6E-409C-BE32-E72D297353CC}">
                <c16:uniqueId val="{00000000-F153-4448-B58C-0EE70B3AEDDB}"/>
              </c:ext>
            </c:extLst>
          </c:dPt>
          <c:dPt>
            <c:idx val="3"/>
            <c:invertIfNegative val="0"/>
            <c:bubble3D val="0"/>
            <c:spPr>
              <a:solidFill>
                <a:srgbClr val="C8C8C8"/>
              </a:solidFill>
              <a:ln>
                <a:noFill/>
              </a:ln>
            </c:spPr>
            <c:extLst>
              <c:ext xmlns:c16="http://schemas.microsoft.com/office/drawing/2014/chart" uri="{C3380CC4-5D6E-409C-BE32-E72D297353CC}">
                <c16:uniqueId val="{00000001-F153-4448-B58C-0EE70B3AEDDB}"/>
              </c:ext>
            </c:extLst>
          </c:dPt>
          <c:dLbls>
            <c:dLbl>
              <c:idx val="0"/>
              <c:layout>
                <c:manualLayout>
                  <c:x val="0"/>
                  <c:y val="-0.42719382835101255"/>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153-4448-B58C-0EE70B3AEDDB}"/>
                </c:ext>
              </c:extLst>
            </c:dLbl>
            <c:dLbl>
              <c:idx val="1"/>
              <c:layout>
                <c:manualLayout>
                  <c:x val="0"/>
                  <c:y val="-0.25072324011571839"/>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153-4448-B58C-0EE70B3AEDDB}"/>
                </c:ext>
              </c:extLst>
            </c:dLbl>
            <c:dLbl>
              <c:idx val="2"/>
              <c:layout>
                <c:manualLayout>
                  <c:x val="0"/>
                  <c:y val="-0.16007714561234329"/>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153-4448-B58C-0EE70B3AEDDB}"/>
                </c:ext>
              </c:extLst>
            </c:dLbl>
            <c:dLbl>
              <c:idx val="3"/>
              <c:layout>
                <c:manualLayout>
                  <c:x val="0"/>
                  <c:y val="-0.26036644165863065"/>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153-4448-B58C-0EE70B3AEDD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11.134089762974607</c:v>
                </c:pt>
                <c:pt idx="1">
                  <c:v>6.0637547332673014</c:v>
                </c:pt>
                <c:pt idx="2">
                  <c:v>3.4450929928957041</c:v>
                </c:pt>
                <c:pt idx="3">
                  <c:v>6.347629835786317</c:v>
                </c:pt>
              </c:numCache>
            </c:numRef>
          </c:val>
          <c:extLst>
            <c:ext xmlns:c16="http://schemas.microsoft.com/office/drawing/2014/chart" uri="{C3380CC4-5D6E-409C-BE32-E72D297353CC}">
              <c16:uniqueId val="{00000004-F153-4448-B58C-0EE70B3AEDDB}"/>
            </c:ext>
          </c:extLst>
        </c:ser>
        <c:dLbls>
          <c:showLegendKey val="0"/>
          <c:showVal val="0"/>
          <c:showCatName val="0"/>
          <c:showSerName val="0"/>
          <c:showPercent val="0"/>
          <c:showBubbleSize val="0"/>
        </c:dLbls>
        <c:gapWidth val="60"/>
        <c:overlap val="100"/>
        <c:axId val="576121471"/>
        <c:axId val="1"/>
      </c:barChart>
      <c:catAx>
        <c:axId val="576121471"/>
        <c:scaling>
          <c:orientation val="minMax"/>
        </c:scaling>
        <c:delete val="0"/>
        <c:axPos val="b"/>
        <c:majorGridlines>
          <c:spPr>
            <a:ln>
              <a:noFill/>
            </a:ln>
          </c:spPr>
        </c:majorGridlines>
        <c:majorTickMark val="none"/>
        <c:minorTickMark val="none"/>
        <c:tickLblPos val="none"/>
        <c:spPr>
          <a:ln w="9525" cmpd="sng" algn="ctr">
            <a:solidFill>
              <a:srgbClr val="7F7F7F"/>
            </a:solidFill>
            <a:prstDash val="solid"/>
          </a:ln>
        </c:spPr>
        <c:crossAx val="1"/>
        <c:crosses val="min"/>
        <c:auto val="0"/>
        <c:lblAlgn val="ctr"/>
        <c:lblOffset val="100"/>
        <c:noMultiLvlLbl val="0"/>
      </c:catAx>
      <c:valAx>
        <c:axId val="1"/>
        <c:scaling>
          <c:orientation val="minMax"/>
          <c:max val="11.134089762974607"/>
          <c:min val="0"/>
        </c:scaling>
        <c:delete val="1"/>
        <c:axPos val="l"/>
        <c:numFmt formatCode="General" sourceLinked="1"/>
        <c:majorTickMark val="out"/>
        <c:minorTickMark val="none"/>
        <c:tickLblPos val="nextTo"/>
        <c:crossAx val="576121471"/>
        <c:crosses val="min"/>
        <c:crossBetween val="between"/>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903743315508022E-2"/>
          <c:y val="4.1368337311058073E-2"/>
          <c:w val="0.97219251336898393"/>
          <c:h val="0.9172633253778838"/>
        </c:manualLayout>
      </c:layout>
      <c:barChart>
        <c:barDir val="col"/>
        <c:grouping val="stacked"/>
        <c:varyColors val="0"/>
        <c:ser>
          <c:idx val="0"/>
          <c:order val="0"/>
          <c:spPr>
            <a:solidFill>
              <a:srgbClr val="29BA74"/>
            </a:solidFill>
            <a:ln>
              <a:noFill/>
            </a:ln>
          </c:spPr>
          <c:invertIfNegative val="0"/>
          <c:dPt>
            <c:idx val="3"/>
            <c:invertIfNegative val="0"/>
            <c:bubble3D val="0"/>
            <c:spPr>
              <a:solidFill>
                <a:srgbClr val="197A56"/>
              </a:solidFill>
              <a:ln>
                <a:noFill/>
              </a:ln>
            </c:spPr>
            <c:extLst>
              <c:ext xmlns:c16="http://schemas.microsoft.com/office/drawing/2014/chart" uri="{C3380CC4-5D6E-409C-BE32-E72D297353CC}">
                <c16:uniqueId val="{00000000-D9E7-49C9-8D4A-C57C569754B5}"/>
              </c:ext>
            </c:extLst>
          </c:dPt>
          <c:dPt>
            <c:idx val="4"/>
            <c:invertIfNegative val="0"/>
            <c:bubble3D val="0"/>
            <c:spPr>
              <a:solidFill>
                <a:srgbClr val="C8C8C8"/>
              </a:solidFill>
              <a:ln>
                <a:noFill/>
              </a:ln>
            </c:spPr>
            <c:extLst>
              <c:ext xmlns:c16="http://schemas.microsoft.com/office/drawing/2014/chart" uri="{C3380CC4-5D6E-409C-BE32-E72D297353CC}">
                <c16:uniqueId val="{00000001-D9E7-49C9-8D4A-C57C569754B5}"/>
              </c:ext>
            </c:extLst>
          </c:dPt>
          <c:val>
            <c:numRef>
              <c:f>Sheet1!$A$1:$E$1</c:f>
              <c:numCache>
                <c:formatCode>General</c:formatCode>
                <c:ptCount val="5"/>
                <c:pt idx="0">
                  <c:v>5441029392.3319788</c:v>
                </c:pt>
                <c:pt idx="1">
                  <c:v>33480506602.980396</c:v>
                </c:pt>
                <c:pt idx="2">
                  <c:v>43442730431.494637</c:v>
                </c:pt>
                <c:pt idx="3">
                  <c:v>44939372893.512627</c:v>
                </c:pt>
                <c:pt idx="4">
                  <c:v>61131645219.986115</c:v>
                </c:pt>
              </c:numCache>
            </c:numRef>
          </c:val>
          <c:extLst>
            <c:ext xmlns:c16="http://schemas.microsoft.com/office/drawing/2014/chart" uri="{C3380CC4-5D6E-409C-BE32-E72D297353CC}">
              <c16:uniqueId val="{00000002-D9E7-49C9-8D4A-C57C569754B5}"/>
            </c:ext>
          </c:extLst>
        </c:ser>
        <c:dLbls>
          <c:showLegendKey val="0"/>
          <c:showVal val="0"/>
          <c:showCatName val="0"/>
          <c:showSerName val="0"/>
          <c:showPercent val="0"/>
          <c:showBubbleSize val="0"/>
        </c:dLbls>
        <c:gapWidth val="82"/>
        <c:overlap val="100"/>
        <c:axId val="1123700863"/>
        <c:axId val="1"/>
      </c:barChart>
      <c:catAx>
        <c:axId val="1123700863"/>
        <c:scaling>
          <c:orientation val="minMax"/>
        </c:scaling>
        <c:delete val="0"/>
        <c:axPos val="b"/>
        <c:majorGridlines>
          <c:spPr>
            <a:ln>
              <a:noFill/>
            </a:ln>
          </c:spPr>
        </c:majorGridlines>
        <c:majorTickMark val="none"/>
        <c:minorTickMark val="none"/>
        <c:tickLblPos val="none"/>
        <c:spPr>
          <a:ln w="9525" cmpd="sng" algn="ctr">
            <a:solidFill>
              <a:srgbClr val="7F7F7F"/>
            </a:solidFill>
            <a:prstDash val="solid"/>
          </a:ln>
        </c:spPr>
        <c:crossAx val="1"/>
        <c:crosses val="min"/>
        <c:auto val="0"/>
        <c:lblAlgn val="ctr"/>
        <c:lblOffset val="100"/>
        <c:noMultiLvlLbl val="0"/>
      </c:catAx>
      <c:valAx>
        <c:axId val="1"/>
        <c:scaling>
          <c:orientation val="minMax"/>
          <c:max val="61131645219.986115"/>
          <c:min val="0"/>
        </c:scaling>
        <c:delete val="0"/>
        <c:axPos val="l"/>
        <c:majorGridlines>
          <c:spPr>
            <a:ln>
              <a:noFill/>
            </a:ln>
          </c:spPr>
        </c:majorGridlines>
        <c:numFmt formatCode="General" sourceLinked="1"/>
        <c:majorTickMark val="none"/>
        <c:minorTickMark val="none"/>
        <c:tickLblPos val="none"/>
        <c:spPr>
          <a:ln w="9525" cmpd="sng" algn="ctr">
            <a:solidFill>
              <a:srgbClr val="7F7F7F"/>
            </a:solidFill>
            <a:prstDash val="solid"/>
          </a:ln>
        </c:spPr>
        <c:crossAx val="1123700863"/>
        <c:crosses val="min"/>
        <c:crossBetween val="between"/>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597471723220224E-2"/>
          <c:y val="2.7987082884822389E-2"/>
          <c:w val="0.9308050565535595"/>
          <c:h val="0.94402583423035524"/>
        </c:manualLayout>
      </c:layout>
      <c:barChart>
        <c:barDir val="col"/>
        <c:grouping val="stacked"/>
        <c:varyColors val="0"/>
        <c:ser>
          <c:idx val="0"/>
          <c:order val="0"/>
          <c:spPr>
            <a:solidFill>
              <a:srgbClr val="29BA74"/>
            </a:solidFill>
            <a:ln>
              <a:noFill/>
            </a:ln>
          </c:spPr>
          <c:invertIfNegative val="0"/>
          <c:val>
            <c:numRef>
              <c:f>Sheet1!$A$1:$E$1</c:f>
              <c:numCache>
                <c:formatCode>General</c:formatCode>
                <c:ptCount val="5"/>
                <c:pt idx="0">
                  <c:v>43.341510274274349</c:v>
                </c:pt>
                <c:pt idx="1">
                  <c:v>41.889047264478677</c:v>
                </c:pt>
                <c:pt idx="2">
                  <c:v>37.895403168431926</c:v>
                </c:pt>
                <c:pt idx="3">
                  <c:v>36.769095066381389</c:v>
                </c:pt>
                <c:pt idx="4">
                  <c:v>34.522297791973351</c:v>
                </c:pt>
              </c:numCache>
            </c:numRef>
          </c:val>
          <c:extLst>
            <c:ext xmlns:c16="http://schemas.microsoft.com/office/drawing/2014/chart" uri="{C3380CC4-5D6E-409C-BE32-E72D297353CC}">
              <c16:uniqueId val="{00000000-7E29-450B-A8E6-C2BA14F9809F}"/>
            </c:ext>
          </c:extLst>
        </c:ser>
        <c:ser>
          <c:idx val="1"/>
          <c:order val="1"/>
          <c:spPr>
            <a:solidFill>
              <a:srgbClr val="D4DF33"/>
            </a:solidFill>
            <a:ln>
              <a:noFill/>
            </a:ln>
          </c:spPr>
          <c:invertIfNegative val="0"/>
          <c:val>
            <c:numRef>
              <c:f>Sheet1!$A$2:$E$2</c:f>
              <c:numCache>
                <c:formatCode>General</c:formatCode>
                <c:ptCount val="5"/>
                <c:pt idx="0">
                  <c:v>56.658489725725644</c:v>
                </c:pt>
                <c:pt idx="1">
                  <c:v>58.110952735521323</c:v>
                </c:pt>
                <c:pt idx="2">
                  <c:v>62.104596831568081</c:v>
                </c:pt>
                <c:pt idx="3">
                  <c:v>63.230904933618604</c:v>
                </c:pt>
                <c:pt idx="4">
                  <c:v>65.477702208026642</c:v>
                </c:pt>
              </c:numCache>
            </c:numRef>
          </c:val>
          <c:extLst>
            <c:ext xmlns:c16="http://schemas.microsoft.com/office/drawing/2014/chart" uri="{C3380CC4-5D6E-409C-BE32-E72D297353CC}">
              <c16:uniqueId val="{00000001-7E29-450B-A8E6-C2BA14F9809F}"/>
            </c:ext>
          </c:extLst>
        </c:ser>
        <c:dLbls>
          <c:showLegendKey val="0"/>
          <c:showVal val="0"/>
          <c:showCatName val="0"/>
          <c:showSerName val="0"/>
          <c:showPercent val="0"/>
          <c:showBubbleSize val="0"/>
        </c:dLbls>
        <c:gapWidth val="60"/>
        <c:overlap val="100"/>
        <c:axId val="1337546927"/>
        <c:axId val="1"/>
      </c:barChart>
      <c:catAx>
        <c:axId val="1337546927"/>
        <c:scaling>
          <c:orientation val="minMax"/>
        </c:scaling>
        <c:delete val="0"/>
        <c:axPos val="b"/>
        <c:majorGridlines>
          <c:spPr>
            <a:ln>
              <a:noFill/>
            </a:ln>
          </c:spPr>
        </c:majorGridlines>
        <c:majorTickMark val="none"/>
        <c:minorTickMark val="none"/>
        <c:tickLblPos val="none"/>
        <c:spPr>
          <a:ln w="9525" cmpd="sng" algn="ctr">
            <a:solidFill>
              <a:srgbClr val="7F7F7F"/>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1337546927"/>
        <c:crosses val="min"/>
        <c:crossBetween val="between"/>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597471723220224E-2"/>
          <c:y val="2.7987082884822389E-2"/>
          <c:w val="0.9308050565535595"/>
          <c:h val="0.94402583423035524"/>
        </c:manualLayout>
      </c:layout>
      <c:barChart>
        <c:barDir val="col"/>
        <c:grouping val="stacked"/>
        <c:varyColors val="0"/>
        <c:ser>
          <c:idx val="0"/>
          <c:order val="0"/>
          <c:spPr>
            <a:solidFill>
              <a:srgbClr val="29BA74"/>
            </a:solidFill>
            <a:ln>
              <a:noFill/>
            </a:ln>
          </c:spPr>
          <c:invertIfNegative val="0"/>
          <c:val>
            <c:numRef>
              <c:f>Sheet1!$A$1:$E$1</c:f>
              <c:numCache>
                <c:formatCode>General</c:formatCode>
                <c:ptCount val="5"/>
                <c:pt idx="0">
                  <c:v>32.391423643550773</c:v>
                </c:pt>
                <c:pt idx="1">
                  <c:v>32.634251740930146</c:v>
                </c:pt>
                <c:pt idx="2">
                  <c:v>31.204918484736861</c:v>
                </c:pt>
                <c:pt idx="3">
                  <c:v>30.961719161942181</c:v>
                </c:pt>
                <c:pt idx="4">
                  <c:v>30.821012495855367</c:v>
                </c:pt>
              </c:numCache>
            </c:numRef>
          </c:val>
          <c:extLst>
            <c:ext xmlns:c16="http://schemas.microsoft.com/office/drawing/2014/chart" uri="{C3380CC4-5D6E-409C-BE32-E72D297353CC}">
              <c16:uniqueId val="{00000000-2C43-4475-BA77-424CF24E4D99}"/>
            </c:ext>
          </c:extLst>
        </c:ser>
        <c:ser>
          <c:idx val="1"/>
          <c:order val="1"/>
          <c:spPr>
            <a:solidFill>
              <a:srgbClr val="D4DF33"/>
            </a:solidFill>
            <a:ln>
              <a:noFill/>
            </a:ln>
          </c:spPr>
          <c:invertIfNegative val="0"/>
          <c:val>
            <c:numRef>
              <c:f>Sheet1!$A$2:$E$2</c:f>
              <c:numCache>
                <c:formatCode>General</c:formatCode>
                <c:ptCount val="5"/>
                <c:pt idx="0">
                  <c:v>67.60857635644922</c:v>
                </c:pt>
                <c:pt idx="1">
                  <c:v>67.365748259069818</c:v>
                </c:pt>
                <c:pt idx="2">
                  <c:v>68.795081515263149</c:v>
                </c:pt>
                <c:pt idx="3">
                  <c:v>69.038280838057815</c:v>
                </c:pt>
                <c:pt idx="4">
                  <c:v>69.178987504144644</c:v>
                </c:pt>
              </c:numCache>
            </c:numRef>
          </c:val>
          <c:extLst>
            <c:ext xmlns:c16="http://schemas.microsoft.com/office/drawing/2014/chart" uri="{C3380CC4-5D6E-409C-BE32-E72D297353CC}">
              <c16:uniqueId val="{00000001-2C43-4475-BA77-424CF24E4D99}"/>
            </c:ext>
          </c:extLst>
        </c:ser>
        <c:dLbls>
          <c:showLegendKey val="0"/>
          <c:showVal val="0"/>
          <c:showCatName val="0"/>
          <c:showSerName val="0"/>
          <c:showPercent val="0"/>
          <c:showBubbleSize val="0"/>
        </c:dLbls>
        <c:gapWidth val="60"/>
        <c:overlap val="100"/>
        <c:axId val="1337565167"/>
        <c:axId val="1"/>
      </c:barChart>
      <c:catAx>
        <c:axId val="1337565167"/>
        <c:scaling>
          <c:orientation val="minMax"/>
        </c:scaling>
        <c:delete val="0"/>
        <c:axPos val="b"/>
        <c:majorGridlines>
          <c:spPr>
            <a:ln>
              <a:noFill/>
            </a:ln>
          </c:spPr>
        </c:majorGridlines>
        <c:majorTickMark val="none"/>
        <c:minorTickMark val="none"/>
        <c:tickLblPos val="none"/>
        <c:spPr>
          <a:ln w="9525" cmpd="sng" algn="ctr">
            <a:solidFill>
              <a:srgbClr val="7F7F7F"/>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1337565167"/>
        <c:crosses val="min"/>
        <c:crossBetween val="between"/>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597471723220224E-2"/>
          <c:y val="2.7987082884822389E-2"/>
          <c:w val="0.9308050565535595"/>
          <c:h val="0.94402583423035524"/>
        </c:manualLayout>
      </c:layout>
      <c:barChart>
        <c:barDir val="col"/>
        <c:grouping val="stacked"/>
        <c:varyColors val="0"/>
        <c:ser>
          <c:idx val="0"/>
          <c:order val="0"/>
          <c:spPr>
            <a:solidFill>
              <a:srgbClr val="29BA74"/>
            </a:solidFill>
            <a:ln>
              <a:noFill/>
            </a:ln>
          </c:spPr>
          <c:invertIfNegative val="0"/>
          <c:val>
            <c:numRef>
              <c:f>Sheet1!$A$1:$E$1</c:f>
              <c:numCache>
                <c:formatCode>General</c:formatCode>
                <c:ptCount val="5"/>
                <c:pt idx="0">
                  <c:v>34.373585106086615</c:v>
                </c:pt>
                <c:pt idx="1">
                  <c:v>32.121978029685692</c:v>
                </c:pt>
                <c:pt idx="2">
                  <c:v>36.901290341306158</c:v>
                </c:pt>
                <c:pt idx="3">
                  <c:v>35.841079608077024</c:v>
                </c:pt>
                <c:pt idx="4">
                  <c:v>39.705982115588277</c:v>
                </c:pt>
              </c:numCache>
            </c:numRef>
          </c:val>
          <c:extLst>
            <c:ext xmlns:c16="http://schemas.microsoft.com/office/drawing/2014/chart" uri="{C3380CC4-5D6E-409C-BE32-E72D297353CC}">
              <c16:uniqueId val="{00000000-F3E3-43F5-AEDE-CCBFDE94D8E5}"/>
            </c:ext>
          </c:extLst>
        </c:ser>
        <c:ser>
          <c:idx val="1"/>
          <c:order val="1"/>
          <c:spPr>
            <a:solidFill>
              <a:srgbClr val="D4DF33"/>
            </a:solidFill>
            <a:ln>
              <a:noFill/>
            </a:ln>
          </c:spPr>
          <c:invertIfNegative val="0"/>
          <c:val>
            <c:numRef>
              <c:f>Sheet1!$A$2:$E$2</c:f>
              <c:numCache>
                <c:formatCode>General</c:formatCode>
                <c:ptCount val="5"/>
                <c:pt idx="0">
                  <c:v>65.626414893913392</c:v>
                </c:pt>
                <c:pt idx="1">
                  <c:v>67.878021970314308</c:v>
                </c:pt>
                <c:pt idx="2">
                  <c:v>63.098709658693842</c:v>
                </c:pt>
                <c:pt idx="3">
                  <c:v>64.158920391922976</c:v>
                </c:pt>
                <c:pt idx="4">
                  <c:v>60.294017884411723</c:v>
                </c:pt>
              </c:numCache>
            </c:numRef>
          </c:val>
          <c:extLst>
            <c:ext xmlns:c16="http://schemas.microsoft.com/office/drawing/2014/chart" uri="{C3380CC4-5D6E-409C-BE32-E72D297353CC}">
              <c16:uniqueId val="{00000001-F3E3-43F5-AEDE-CCBFDE94D8E5}"/>
            </c:ext>
          </c:extLst>
        </c:ser>
        <c:dLbls>
          <c:showLegendKey val="0"/>
          <c:showVal val="0"/>
          <c:showCatName val="0"/>
          <c:showSerName val="0"/>
          <c:showPercent val="0"/>
          <c:showBubbleSize val="0"/>
        </c:dLbls>
        <c:gapWidth val="60"/>
        <c:overlap val="100"/>
        <c:axId val="1068508943"/>
        <c:axId val="1"/>
      </c:barChart>
      <c:catAx>
        <c:axId val="1068508943"/>
        <c:scaling>
          <c:orientation val="minMax"/>
        </c:scaling>
        <c:delete val="0"/>
        <c:axPos val="b"/>
        <c:majorGridlines>
          <c:spPr>
            <a:ln>
              <a:noFill/>
            </a:ln>
          </c:spPr>
        </c:majorGridlines>
        <c:majorTickMark val="none"/>
        <c:minorTickMark val="none"/>
        <c:tickLblPos val="none"/>
        <c:spPr>
          <a:ln w="9525" cmpd="sng" algn="ctr">
            <a:solidFill>
              <a:srgbClr val="7F7F7F"/>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1068508943"/>
        <c:crosses val="min"/>
        <c:crossBetween val="between"/>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597471723220224E-2"/>
          <c:y val="8.5134539038376714E-2"/>
          <c:w val="0.9308050565535595"/>
          <c:h val="0.8297309219232466"/>
        </c:manualLayout>
      </c:layout>
      <c:barChart>
        <c:barDir val="col"/>
        <c:grouping val="stacked"/>
        <c:varyColors val="0"/>
        <c:ser>
          <c:idx val="0"/>
          <c:order val="0"/>
          <c:spPr>
            <a:solidFill>
              <a:srgbClr val="D4DF33"/>
            </a:solidFill>
            <a:ln>
              <a:noFill/>
            </a:ln>
          </c:spPr>
          <c:invertIfNegative val="0"/>
          <c:dLbls>
            <c:dLbl>
              <c:idx val="0"/>
              <c:layout>
                <c:manualLayout>
                  <c:x val="0"/>
                  <c:y val="0"/>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988-4C33-A3EE-BD7D045336E1}"/>
                </c:ext>
              </c:extLst>
            </c:dLbl>
            <c:dLbl>
              <c:idx val="1"/>
              <c:layout>
                <c:manualLayout>
                  <c:x val="0"/>
                  <c:y val="-4.4111160123511248E-4"/>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988-4C33-A3EE-BD7D045336E1}"/>
                </c:ext>
              </c:extLst>
            </c:dLbl>
            <c:dLbl>
              <c:idx val="2"/>
              <c:layout>
                <c:manualLayout>
                  <c:x val="0"/>
                  <c:y val="0"/>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988-4C33-A3EE-BD7D045336E1}"/>
                </c:ext>
              </c:extLst>
            </c:dLbl>
            <c:dLbl>
              <c:idx val="3"/>
              <c:layout>
                <c:manualLayout>
                  <c:x val="0"/>
                  <c:y val="0"/>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988-4C33-A3EE-BD7D045336E1}"/>
                </c:ext>
              </c:extLst>
            </c:dLbl>
            <c:dLbl>
              <c:idx val="4"/>
              <c:layout>
                <c:manualLayout>
                  <c:x val="0"/>
                  <c:y val="0"/>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988-4C33-A3EE-BD7D045336E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5.9296890234355182</c:v>
                </c:pt>
                <c:pt idx="1">
                  <c:v>7.6901298362239894</c:v>
                </c:pt>
                <c:pt idx="2">
                  <c:v>8.1656521950048404</c:v>
                </c:pt>
                <c:pt idx="3">
                  <c:v>7.7869198013707317</c:v>
                </c:pt>
                <c:pt idx="4">
                  <c:v>7.0730144765301874</c:v>
                </c:pt>
              </c:numCache>
            </c:numRef>
          </c:val>
          <c:extLst>
            <c:ext xmlns:c16="http://schemas.microsoft.com/office/drawing/2014/chart" uri="{C3380CC4-5D6E-409C-BE32-E72D297353CC}">
              <c16:uniqueId val="{00000005-F988-4C33-A3EE-BD7D045336E1}"/>
            </c:ext>
          </c:extLst>
        </c:ser>
        <c:ser>
          <c:idx val="1"/>
          <c:order val="1"/>
          <c:spPr>
            <a:solidFill>
              <a:srgbClr val="235930"/>
            </a:solidFill>
            <a:ln>
              <a:noFill/>
            </a:ln>
          </c:spPr>
          <c:invertIfNegative val="0"/>
          <c:dLbls>
            <c:dLbl>
              <c:idx val="0"/>
              <c:layout>
                <c:manualLayout>
                  <c:x val="0"/>
                  <c:y val="0"/>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988-4C33-A3EE-BD7D045336E1}"/>
                </c:ext>
              </c:extLst>
            </c:dLbl>
            <c:dLbl>
              <c:idx val="2"/>
              <c:layout>
                <c:manualLayout>
                  <c:x val="0"/>
                  <c:y val="0"/>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988-4C33-A3EE-BD7D045336E1}"/>
                </c:ext>
              </c:extLst>
            </c:dLbl>
            <c:dLbl>
              <c:idx val="3"/>
              <c:layout>
                <c:manualLayout>
                  <c:x val="0"/>
                  <c:y val="0"/>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988-4C33-A3EE-BD7D045336E1}"/>
                </c:ext>
              </c:extLst>
            </c:dLbl>
            <c:dLbl>
              <c:idx val="4"/>
              <c:layout>
                <c:manualLayout>
                  <c:x val="0"/>
                  <c:y val="0"/>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988-4C33-A3EE-BD7D045336E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8.7527381362039165</c:v>
                </c:pt>
                <c:pt idx="1">
                  <c:v>9.5006630047668974</c:v>
                </c:pt>
                <c:pt idx="2">
                  <c:v>8.3052720430714757</c:v>
                </c:pt>
                <c:pt idx="3">
                  <c:v>8.3267203600885331</c:v>
                </c:pt>
                <c:pt idx="4">
                  <c:v>7.6045986779511301</c:v>
                </c:pt>
              </c:numCache>
            </c:numRef>
          </c:val>
          <c:extLst>
            <c:ext xmlns:c16="http://schemas.microsoft.com/office/drawing/2014/chart" uri="{C3380CC4-5D6E-409C-BE32-E72D297353CC}">
              <c16:uniqueId val="{0000000A-F988-4C33-A3EE-BD7D045336E1}"/>
            </c:ext>
          </c:extLst>
        </c:ser>
        <c:ser>
          <c:idx val="2"/>
          <c:order val="2"/>
          <c:spPr>
            <a:solidFill>
              <a:srgbClr val="2A6B2A"/>
            </a:solidFill>
            <a:ln>
              <a:noFill/>
            </a:ln>
          </c:spPr>
          <c:invertIfNegative val="0"/>
          <c:val>
            <c:numRef>
              <c:f>Sheet1!$A$3:$E$3</c:f>
              <c:numCache>
                <c:formatCode>General</c:formatCode>
                <c:ptCount val="5"/>
                <c:pt idx="0">
                  <c:v>37.81187421078441</c:v>
                </c:pt>
                <c:pt idx="1">
                  <c:v>36.000643960096724</c:v>
                </c:pt>
                <c:pt idx="2">
                  <c:v>36.092760805596527</c:v>
                </c:pt>
                <c:pt idx="3">
                  <c:v>36.57871680503402</c:v>
                </c:pt>
                <c:pt idx="4">
                  <c:v>37.12103588652306</c:v>
                </c:pt>
              </c:numCache>
            </c:numRef>
          </c:val>
          <c:extLst>
            <c:ext xmlns:c16="http://schemas.microsoft.com/office/drawing/2014/chart" uri="{C3380CC4-5D6E-409C-BE32-E72D297353CC}">
              <c16:uniqueId val="{0000000B-F988-4C33-A3EE-BD7D045336E1}"/>
            </c:ext>
          </c:extLst>
        </c:ser>
        <c:ser>
          <c:idx val="3"/>
          <c:order val="3"/>
          <c:spPr>
            <a:solidFill>
              <a:srgbClr val="318C46"/>
            </a:solidFill>
            <a:ln>
              <a:noFill/>
            </a:ln>
          </c:spPr>
          <c:invertIfNegative val="0"/>
          <c:val>
            <c:numRef>
              <c:f>Sheet1!$A$4:$E$4</c:f>
              <c:numCache>
                <c:formatCode>General</c:formatCode>
                <c:ptCount val="5"/>
                <c:pt idx="0">
                  <c:v>1.4012764753396412</c:v>
                </c:pt>
                <c:pt idx="1">
                  <c:v>1.928613201906193</c:v>
                </c:pt>
                <c:pt idx="2">
                  <c:v>2.4104838089036296</c:v>
                </c:pt>
                <c:pt idx="3">
                  <c:v>2.8192553148554511</c:v>
                </c:pt>
                <c:pt idx="4">
                  <c:v>3.3512005163566672</c:v>
                </c:pt>
              </c:numCache>
            </c:numRef>
          </c:val>
          <c:extLst>
            <c:ext xmlns:c16="http://schemas.microsoft.com/office/drawing/2014/chart" uri="{C3380CC4-5D6E-409C-BE32-E72D297353CC}">
              <c16:uniqueId val="{0000000C-F988-4C33-A3EE-BD7D045336E1}"/>
            </c:ext>
          </c:extLst>
        </c:ser>
        <c:ser>
          <c:idx val="4"/>
          <c:order val="4"/>
          <c:spPr>
            <a:solidFill>
              <a:srgbClr val="29BA74"/>
            </a:solidFill>
            <a:ln>
              <a:noFill/>
            </a:ln>
          </c:spPr>
          <c:invertIfNegative val="0"/>
          <c:val>
            <c:numRef>
              <c:f>Sheet1!$A$5:$E$5</c:f>
              <c:numCache>
                <c:formatCode>General</c:formatCode>
                <c:ptCount val="5"/>
                <c:pt idx="0">
                  <c:v>46.104422154236516</c:v>
                </c:pt>
                <c:pt idx="1">
                  <c:v>44.879949997006221</c:v>
                </c:pt>
                <c:pt idx="2">
                  <c:v>45.02583114742351</c:v>
                </c:pt>
                <c:pt idx="3">
                  <c:v>44.488387718651268</c:v>
                </c:pt>
                <c:pt idx="4">
                  <c:v>44.850150442638977</c:v>
                </c:pt>
              </c:numCache>
            </c:numRef>
          </c:val>
          <c:extLst>
            <c:ext xmlns:c16="http://schemas.microsoft.com/office/drawing/2014/chart" uri="{C3380CC4-5D6E-409C-BE32-E72D297353CC}">
              <c16:uniqueId val="{0000000D-F988-4C33-A3EE-BD7D045336E1}"/>
            </c:ext>
          </c:extLst>
        </c:ser>
        <c:dLbls>
          <c:showLegendKey val="0"/>
          <c:showVal val="0"/>
          <c:showCatName val="0"/>
          <c:showSerName val="0"/>
          <c:showPercent val="0"/>
          <c:showBubbleSize val="0"/>
        </c:dLbls>
        <c:gapWidth val="60"/>
        <c:overlap val="100"/>
        <c:axId val="1080092351"/>
        <c:axId val="1"/>
      </c:barChart>
      <c:catAx>
        <c:axId val="1080092351"/>
        <c:scaling>
          <c:orientation val="minMax"/>
        </c:scaling>
        <c:delete val="0"/>
        <c:axPos val="b"/>
        <c:majorGridlines>
          <c:spPr>
            <a:ln>
              <a:noFill/>
            </a:ln>
          </c:spPr>
        </c:majorGridlines>
        <c:majorTickMark val="none"/>
        <c:minorTickMark val="none"/>
        <c:tickLblPos val="none"/>
        <c:spPr>
          <a:ln w="9525" cmpd="sng" algn="ctr">
            <a:solidFill>
              <a:srgbClr val="7F7F7F"/>
            </a:solidFill>
            <a:prstDash val="solid"/>
          </a:ln>
        </c:spPr>
        <c:crossAx val="1"/>
        <c:crosses val="min"/>
        <c:auto val="0"/>
        <c:lblAlgn val="ctr"/>
        <c:lblOffset val="100"/>
        <c:noMultiLvlLbl val="0"/>
      </c:catAx>
      <c:valAx>
        <c:axId val="1"/>
        <c:scaling>
          <c:orientation val="minMax"/>
          <c:max val="100.00000000000003"/>
          <c:min val="0"/>
        </c:scaling>
        <c:delete val="1"/>
        <c:axPos val="l"/>
        <c:numFmt formatCode="General" sourceLinked="1"/>
        <c:majorTickMark val="out"/>
        <c:minorTickMark val="none"/>
        <c:tickLblPos val="nextTo"/>
        <c:crossAx val="1080092351"/>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921424186617559E-2"/>
          <c:y val="2.8322440087145968E-2"/>
          <c:w val="0.93615715162676494"/>
          <c:h val="0.94335511982570808"/>
        </c:manualLayout>
      </c:layout>
      <c:barChart>
        <c:barDir val="col"/>
        <c:grouping val="stacked"/>
        <c:varyColors val="0"/>
        <c:ser>
          <c:idx val="0"/>
          <c:order val="0"/>
          <c:spPr>
            <a:solidFill>
              <a:srgbClr val="29BA74"/>
            </a:solidFill>
            <a:ln>
              <a:noFill/>
            </a:ln>
          </c:spPr>
          <c:invertIfNegative val="0"/>
          <c:val>
            <c:numRef>
              <c:f>Sheet1!$A$1:$C$1</c:f>
              <c:numCache>
                <c:formatCode>General</c:formatCode>
                <c:ptCount val="3"/>
                <c:pt idx="0">
                  <c:v>4568165629804.5479</c:v>
                </c:pt>
                <c:pt idx="1">
                  <c:v>6740184386885.585</c:v>
                </c:pt>
                <c:pt idx="2">
                  <c:v>9353841569981.707</c:v>
                </c:pt>
              </c:numCache>
            </c:numRef>
          </c:val>
          <c:extLst>
            <c:ext xmlns:c16="http://schemas.microsoft.com/office/drawing/2014/chart" uri="{C3380CC4-5D6E-409C-BE32-E72D297353CC}">
              <c16:uniqueId val="{00000000-2469-499E-9FF1-0619E510DE2E}"/>
            </c:ext>
          </c:extLst>
        </c:ser>
        <c:ser>
          <c:idx val="1"/>
          <c:order val="1"/>
          <c:spPr>
            <a:solidFill>
              <a:srgbClr val="A1E26F"/>
            </a:solidFill>
            <a:ln>
              <a:noFill/>
            </a:ln>
          </c:spPr>
          <c:invertIfNegative val="0"/>
          <c:val>
            <c:numRef>
              <c:f>Sheet1!$A$2:$C$2</c:f>
              <c:numCache>
                <c:formatCode>General</c:formatCode>
                <c:ptCount val="3"/>
                <c:pt idx="0">
                  <c:v>3252485036858.8271</c:v>
                </c:pt>
                <c:pt idx="1">
                  <c:v>5055481165255.4385</c:v>
                </c:pt>
                <c:pt idx="2">
                  <c:v>7367534770464.1543</c:v>
                </c:pt>
              </c:numCache>
            </c:numRef>
          </c:val>
          <c:extLst>
            <c:ext xmlns:c16="http://schemas.microsoft.com/office/drawing/2014/chart" uri="{C3380CC4-5D6E-409C-BE32-E72D297353CC}">
              <c16:uniqueId val="{00000001-2469-499E-9FF1-0619E510DE2E}"/>
            </c:ext>
          </c:extLst>
        </c:ser>
        <c:ser>
          <c:idx val="2"/>
          <c:order val="2"/>
          <c:spPr>
            <a:solidFill>
              <a:srgbClr val="197A56"/>
            </a:solidFill>
            <a:ln>
              <a:noFill/>
            </a:ln>
          </c:spPr>
          <c:invertIfNegative val="0"/>
          <c:val>
            <c:numRef>
              <c:f>Sheet1!$A$3:$C$3</c:f>
              <c:numCache>
                <c:formatCode>General</c:formatCode>
                <c:ptCount val="3"/>
                <c:pt idx="0">
                  <c:v>-671583545934.44214</c:v>
                </c:pt>
                <c:pt idx="1">
                  <c:v>-1014125990799.371</c:v>
                </c:pt>
                <c:pt idx="2">
                  <c:v>-1457554956711.3538</c:v>
                </c:pt>
              </c:numCache>
            </c:numRef>
          </c:val>
          <c:extLst>
            <c:ext xmlns:c16="http://schemas.microsoft.com/office/drawing/2014/chart" uri="{C3380CC4-5D6E-409C-BE32-E72D297353CC}">
              <c16:uniqueId val="{00000002-2469-499E-9FF1-0619E510DE2E}"/>
            </c:ext>
          </c:extLst>
        </c:ser>
        <c:dLbls>
          <c:showLegendKey val="0"/>
          <c:showVal val="0"/>
          <c:showCatName val="0"/>
          <c:showSerName val="0"/>
          <c:showPercent val="0"/>
          <c:showBubbleSize val="0"/>
        </c:dLbls>
        <c:gapWidth val="60"/>
        <c:overlap val="100"/>
        <c:axId val="1428090127"/>
        <c:axId val="1"/>
      </c:barChart>
      <c:catAx>
        <c:axId val="1428090127"/>
        <c:scaling>
          <c:orientation val="minMax"/>
        </c:scaling>
        <c:delete val="0"/>
        <c:axPos val="b"/>
        <c:majorGridlines>
          <c:spPr>
            <a:ln>
              <a:noFill/>
            </a:ln>
          </c:spPr>
        </c:majorGridlines>
        <c:majorTickMark val="none"/>
        <c:minorTickMark val="none"/>
        <c:tickLblPos val="none"/>
        <c:spPr>
          <a:ln w="9525" cmpd="sng" algn="ctr">
            <a:solidFill>
              <a:srgbClr val="7F7F7F"/>
            </a:solidFill>
            <a:prstDash val="solid"/>
          </a:ln>
        </c:spPr>
        <c:crossAx val="1"/>
        <c:crossesAt val="0"/>
        <c:auto val="0"/>
        <c:lblAlgn val="ctr"/>
        <c:lblOffset val="100"/>
        <c:noMultiLvlLbl val="0"/>
      </c:catAx>
      <c:valAx>
        <c:axId val="1"/>
        <c:scaling>
          <c:orientation val="minMax"/>
          <c:max val="16721376340445.861"/>
          <c:min val="-1457554956711.3538"/>
        </c:scaling>
        <c:delete val="1"/>
        <c:axPos val="l"/>
        <c:numFmt formatCode="General" sourceLinked="1"/>
        <c:majorTickMark val="out"/>
        <c:minorTickMark val="none"/>
        <c:tickLblPos val="nextTo"/>
        <c:crossAx val="1428090127"/>
        <c:crosses val="min"/>
        <c:crossBetween val="between"/>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597471723220224E-2"/>
          <c:y val="2.6196473551637279E-2"/>
          <c:w val="0.9308050565535595"/>
          <c:h val="0.94760705289672542"/>
        </c:manualLayout>
      </c:layout>
      <c:barChart>
        <c:barDir val="col"/>
        <c:grouping val="stacked"/>
        <c:varyColors val="0"/>
        <c:ser>
          <c:idx val="0"/>
          <c:order val="0"/>
          <c:spPr>
            <a:solidFill>
              <a:srgbClr val="D4DF33"/>
            </a:solidFill>
            <a:ln>
              <a:noFill/>
            </a:ln>
          </c:spPr>
          <c:invertIfNegative val="0"/>
          <c:val>
            <c:numRef>
              <c:f>Sheet1!$A$1:$E$1</c:f>
              <c:numCache>
                <c:formatCode>General</c:formatCode>
                <c:ptCount val="5"/>
                <c:pt idx="0">
                  <c:v>22.489959504470161</c:v>
                </c:pt>
                <c:pt idx="1">
                  <c:v>13.22750257834354</c:v>
                </c:pt>
                <c:pt idx="2">
                  <c:v>18.724335073020995</c:v>
                </c:pt>
                <c:pt idx="3">
                  <c:v>19.771049181446241</c:v>
                </c:pt>
                <c:pt idx="4">
                  <c:v>17.490002909624756</c:v>
                </c:pt>
              </c:numCache>
            </c:numRef>
          </c:val>
          <c:extLst>
            <c:ext xmlns:c16="http://schemas.microsoft.com/office/drawing/2014/chart" uri="{C3380CC4-5D6E-409C-BE32-E72D297353CC}">
              <c16:uniqueId val="{00000000-3845-4F10-AB7C-608EB16DDA4A}"/>
            </c:ext>
          </c:extLst>
        </c:ser>
        <c:ser>
          <c:idx val="1"/>
          <c:order val="1"/>
          <c:spPr>
            <a:solidFill>
              <a:srgbClr val="235930"/>
            </a:solidFill>
            <a:ln>
              <a:noFill/>
            </a:ln>
          </c:spPr>
          <c:invertIfNegative val="0"/>
          <c:val>
            <c:numRef>
              <c:f>Sheet1!$A$2:$E$2</c:f>
              <c:numCache>
                <c:formatCode>General</c:formatCode>
                <c:ptCount val="5"/>
                <c:pt idx="0">
                  <c:v>1.2391355280425898</c:v>
                </c:pt>
                <c:pt idx="1">
                  <c:v>11.159724565256743</c:v>
                </c:pt>
                <c:pt idx="2">
                  <c:v>11.03612449817237</c:v>
                </c:pt>
                <c:pt idx="3">
                  <c:v>12.779402029569306</c:v>
                </c:pt>
                <c:pt idx="4">
                  <c:v>12.778158148564067</c:v>
                </c:pt>
              </c:numCache>
            </c:numRef>
          </c:val>
          <c:extLst>
            <c:ext xmlns:c16="http://schemas.microsoft.com/office/drawing/2014/chart" uri="{C3380CC4-5D6E-409C-BE32-E72D297353CC}">
              <c16:uniqueId val="{00000001-3845-4F10-AB7C-608EB16DDA4A}"/>
            </c:ext>
          </c:extLst>
        </c:ser>
        <c:ser>
          <c:idx val="2"/>
          <c:order val="2"/>
          <c:spPr>
            <a:solidFill>
              <a:srgbClr val="2A6B2A"/>
            </a:solidFill>
            <a:ln>
              <a:noFill/>
            </a:ln>
          </c:spPr>
          <c:invertIfNegative val="0"/>
          <c:val>
            <c:numRef>
              <c:f>Sheet1!$A$3:$E$3</c:f>
              <c:numCache>
                <c:formatCode>General</c:formatCode>
                <c:ptCount val="5"/>
                <c:pt idx="0">
                  <c:v>55.771760956922215</c:v>
                </c:pt>
                <c:pt idx="1">
                  <c:v>30.994042045487642</c:v>
                </c:pt>
                <c:pt idx="2">
                  <c:v>34.650044710399541</c:v>
                </c:pt>
                <c:pt idx="3">
                  <c:v>31.73767956315789</c:v>
                </c:pt>
                <c:pt idx="4">
                  <c:v>34.534138864053311</c:v>
                </c:pt>
              </c:numCache>
            </c:numRef>
          </c:val>
          <c:extLst>
            <c:ext xmlns:c16="http://schemas.microsoft.com/office/drawing/2014/chart" uri="{C3380CC4-5D6E-409C-BE32-E72D297353CC}">
              <c16:uniqueId val="{00000002-3845-4F10-AB7C-608EB16DDA4A}"/>
            </c:ext>
          </c:extLst>
        </c:ser>
        <c:ser>
          <c:idx val="3"/>
          <c:order val="3"/>
          <c:spPr>
            <a:solidFill>
              <a:srgbClr val="318C46"/>
            </a:solidFill>
            <a:ln>
              <a:noFill/>
            </a:ln>
          </c:spPr>
          <c:invertIfNegative val="0"/>
          <c:val>
            <c:numRef>
              <c:f>Sheet1!$A$4:$E$4</c:f>
              <c:numCache>
                <c:formatCode>General</c:formatCode>
                <c:ptCount val="5"/>
                <c:pt idx="0">
                  <c:v>0.10824743825104122</c:v>
                </c:pt>
                <c:pt idx="1">
                  <c:v>1.5153364383013068</c:v>
                </c:pt>
                <c:pt idx="2">
                  <c:v>1.4894009688868115</c:v>
                </c:pt>
                <c:pt idx="3">
                  <c:v>1.7748779018810112</c:v>
                </c:pt>
                <c:pt idx="4">
                  <c:v>1.5566973479348212</c:v>
                </c:pt>
              </c:numCache>
            </c:numRef>
          </c:val>
          <c:extLst>
            <c:ext xmlns:c16="http://schemas.microsoft.com/office/drawing/2014/chart" uri="{C3380CC4-5D6E-409C-BE32-E72D297353CC}">
              <c16:uniqueId val="{00000003-3845-4F10-AB7C-608EB16DDA4A}"/>
            </c:ext>
          </c:extLst>
        </c:ser>
        <c:ser>
          <c:idx val="4"/>
          <c:order val="4"/>
          <c:spPr>
            <a:solidFill>
              <a:srgbClr val="29BA74"/>
            </a:solidFill>
            <a:ln>
              <a:noFill/>
            </a:ln>
          </c:spPr>
          <c:invertIfNegative val="0"/>
          <c:val>
            <c:numRef>
              <c:f>Sheet1!$A$5:$E$5</c:f>
              <c:numCache>
                <c:formatCode>General</c:formatCode>
                <c:ptCount val="5"/>
                <c:pt idx="0">
                  <c:v>20.390896572313999</c:v>
                </c:pt>
                <c:pt idx="1">
                  <c:v>43.103394372610772</c:v>
                </c:pt>
                <c:pt idx="2">
                  <c:v>34.100094749520281</c:v>
                </c:pt>
                <c:pt idx="3">
                  <c:v>33.936991323945577</c:v>
                </c:pt>
                <c:pt idx="4">
                  <c:v>33.641002729823036</c:v>
                </c:pt>
              </c:numCache>
            </c:numRef>
          </c:val>
          <c:extLst>
            <c:ext xmlns:c16="http://schemas.microsoft.com/office/drawing/2014/chart" uri="{C3380CC4-5D6E-409C-BE32-E72D297353CC}">
              <c16:uniqueId val="{00000004-3845-4F10-AB7C-608EB16DDA4A}"/>
            </c:ext>
          </c:extLst>
        </c:ser>
        <c:dLbls>
          <c:showLegendKey val="0"/>
          <c:showVal val="0"/>
          <c:showCatName val="0"/>
          <c:showSerName val="0"/>
          <c:showPercent val="0"/>
          <c:showBubbleSize val="0"/>
        </c:dLbls>
        <c:gapWidth val="60"/>
        <c:overlap val="100"/>
        <c:axId val="1080103871"/>
        <c:axId val="1"/>
      </c:barChart>
      <c:catAx>
        <c:axId val="1080103871"/>
        <c:scaling>
          <c:orientation val="minMax"/>
        </c:scaling>
        <c:delete val="0"/>
        <c:axPos val="b"/>
        <c:majorGridlines>
          <c:spPr>
            <a:ln>
              <a:noFill/>
            </a:ln>
          </c:spPr>
        </c:majorGridlines>
        <c:majorTickMark val="none"/>
        <c:minorTickMark val="none"/>
        <c:tickLblPos val="none"/>
        <c:spPr>
          <a:ln w="9525" cmpd="sng" algn="ctr">
            <a:solidFill>
              <a:srgbClr val="7F7F7F"/>
            </a:solidFill>
            <a:prstDash val="solid"/>
          </a:ln>
        </c:spPr>
        <c:crossAx val="1"/>
        <c:crosses val="min"/>
        <c:auto val="0"/>
        <c:lblAlgn val="ctr"/>
        <c:lblOffset val="100"/>
        <c:noMultiLvlLbl val="0"/>
      </c:catAx>
      <c:valAx>
        <c:axId val="1"/>
        <c:scaling>
          <c:orientation val="minMax"/>
          <c:max val="100.00000000000003"/>
          <c:min val="0"/>
        </c:scaling>
        <c:delete val="1"/>
        <c:axPos val="l"/>
        <c:numFmt formatCode="General" sourceLinked="1"/>
        <c:majorTickMark val="out"/>
        <c:minorTickMark val="none"/>
        <c:tickLblPos val="nextTo"/>
        <c:crossAx val="1080103871"/>
        <c:crosses val="min"/>
        <c:crossBetween val="between"/>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597471723220224E-2"/>
          <c:y val="2.6196473551637279E-2"/>
          <c:w val="0.9308050565535595"/>
          <c:h val="0.94760705289672542"/>
        </c:manualLayout>
      </c:layout>
      <c:barChart>
        <c:barDir val="col"/>
        <c:grouping val="stacked"/>
        <c:varyColors val="0"/>
        <c:ser>
          <c:idx val="0"/>
          <c:order val="0"/>
          <c:spPr>
            <a:solidFill>
              <a:srgbClr val="D4DF33"/>
            </a:solidFill>
            <a:ln>
              <a:noFill/>
            </a:ln>
          </c:spPr>
          <c:invertIfNegative val="0"/>
          <c:val>
            <c:numRef>
              <c:f>Sheet1!$A$1:$E$1</c:f>
              <c:numCache>
                <c:formatCode>General</c:formatCode>
                <c:ptCount val="5"/>
                <c:pt idx="0">
                  <c:v>3.5974345857493026</c:v>
                </c:pt>
                <c:pt idx="1">
                  <c:v>2.5273578439669797</c:v>
                </c:pt>
                <c:pt idx="2">
                  <c:v>2.3548844939748044</c:v>
                </c:pt>
                <c:pt idx="3">
                  <c:v>2.2842305420913132</c:v>
                </c:pt>
                <c:pt idx="4">
                  <c:v>2.0781003798330215</c:v>
                </c:pt>
              </c:numCache>
            </c:numRef>
          </c:val>
          <c:extLst>
            <c:ext xmlns:c16="http://schemas.microsoft.com/office/drawing/2014/chart" uri="{C3380CC4-5D6E-409C-BE32-E72D297353CC}">
              <c16:uniqueId val="{00000000-8F2B-4D34-A7F7-5C05FB4B475C}"/>
            </c:ext>
          </c:extLst>
        </c:ser>
        <c:ser>
          <c:idx val="1"/>
          <c:order val="1"/>
          <c:spPr>
            <a:solidFill>
              <a:srgbClr val="235930"/>
            </a:solidFill>
            <a:ln>
              <a:noFill/>
            </a:ln>
          </c:spPr>
          <c:invertIfNegative val="0"/>
          <c:val>
            <c:numRef>
              <c:f>Sheet1!$A$2:$E$2</c:f>
              <c:numCache>
                <c:formatCode>General</c:formatCode>
                <c:ptCount val="5"/>
                <c:pt idx="0">
                  <c:v>32.558393425894522</c:v>
                </c:pt>
                <c:pt idx="1">
                  <c:v>31.523965325092963</c:v>
                </c:pt>
                <c:pt idx="2">
                  <c:v>26.444471267065538</c:v>
                </c:pt>
                <c:pt idx="3">
                  <c:v>25.613630845480255</c:v>
                </c:pt>
                <c:pt idx="4">
                  <c:v>22.57360299293175</c:v>
                </c:pt>
              </c:numCache>
            </c:numRef>
          </c:val>
          <c:extLst>
            <c:ext xmlns:c16="http://schemas.microsoft.com/office/drawing/2014/chart" uri="{C3380CC4-5D6E-409C-BE32-E72D297353CC}">
              <c16:uniqueId val="{00000001-8F2B-4D34-A7F7-5C05FB4B475C}"/>
            </c:ext>
          </c:extLst>
        </c:ser>
        <c:ser>
          <c:idx val="2"/>
          <c:order val="2"/>
          <c:spPr>
            <a:solidFill>
              <a:srgbClr val="2A6B2A"/>
            </a:solidFill>
            <a:ln>
              <a:noFill/>
            </a:ln>
          </c:spPr>
          <c:invertIfNegative val="0"/>
          <c:val>
            <c:numRef>
              <c:f>Sheet1!$A$3:$E$3</c:f>
              <c:numCache>
                <c:formatCode>General</c:formatCode>
                <c:ptCount val="5"/>
                <c:pt idx="0">
                  <c:v>33.014604707835431</c:v>
                </c:pt>
                <c:pt idx="1">
                  <c:v>35.155823270711437</c:v>
                </c:pt>
                <c:pt idx="2">
                  <c:v>38.949924350639641</c:v>
                </c:pt>
                <c:pt idx="3">
                  <c:v>40.672845378927427</c:v>
                </c:pt>
                <c:pt idx="4">
                  <c:v>44.170650319209251</c:v>
                </c:pt>
              </c:numCache>
            </c:numRef>
          </c:val>
          <c:extLst>
            <c:ext xmlns:c16="http://schemas.microsoft.com/office/drawing/2014/chart" uri="{C3380CC4-5D6E-409C-BE32-E72D297353CC}">
              <c16:uniqueId val="{00000002-8F2B-4D34-A7F7-5C05FB4B475C}"/>
            </c:ext>
          </c:extLst>
        </c:ser>
        <c:ser>
          <c:idx val="3"/>
          <c:order val="3"/>
          <c:spPr>
            <a:solidFill>
              <a:srgbClr val="318C46"/>
            </a:solidFill>
            <a:ln>
              <a:noFill/>
            </a:ln>
          </c:spPr>
          <c:invertIfNegative val="0"/>
          <c:val>
            <c:numRef>
              <c:f>Sheet1!$A$4:$E$4</c:f>
              <c:numCache>
                <c:formatCode>General</c:formatCode>
                <c:ptCount val="5"/>
                <c:pt idx="0">
                  <c:v>4.9698977134587707</c:v>
                </c:pt>
                <c:pt idx="1">
                  <c:v>3.2263211682348025</c:v>
                </c:pt>
                <c:pt idx="2">
                  <c:v>2.6912622738494374</c:v>
                </c:pt>
                <c:pt idx="3">
                  <c:v>3.0321752184728545</c:v>
                </c:pt>
                <c:pt idx="4">
                  <c:v>2.9793741312683086</c:v>
                </c:pt>
              </c:numCache>
            </c:numRef>
          </c:val>
          <c:extLst>
            <c:ext xmlns:c16="http://schemas.microsoft.com/office/drawing/2014/chart" uri="{C3380CC4-5D6E-409C-BE32-E72D297353CC}">
              <c16:uniqueId val="{00000003-8F2B-4D34-A7F7-5C05FB4B475C}"/>
            </c:ext>
          </c:extLst>
        </c:ser>
        <c:ser>
          <c:idx val="4"/>
          <c:order val="4"/>
          <c:spPr>
            <a:solidFill>
              <a:srgbClr val="29BA74"/>
            </a:solidFill>
            <a:ln>
              <a:noFill/>
            </a:ln>
          </c:spPr>
          <c:invertIfNegative val="0"/>
          <c:val>
            <c:numRef>
              <c:f>Sheet1!$A$5:$E$5</c:f>
              <c:numCache>
                <c:formatCode>General</c:formatCode>
                <c:ptCount val="5"/>
                <c:pt idx="0">
                  <c:v>25.859669567061971</c:v>
                </c:pt>
                <c:pt idx="1">
                  <c:v>27.566532391993814</c:v>
                </c:pt>
                <c:pt idx="2">
                  <c:v>29.559457614470595</c:v>
                </c:pt>
                <c:pt idx="3">
                  <c:v>28.397118015028145</c:v>
                </c:pt>
                <c:pt idx="4">
                  <c:v>28.198272176757666</c:v>
                </c:pt>
              </c:numCache>
            </c:numRef>
          </c:val>
          <c:extLst>
            <c:ext xmlns:c16="http://schemas.microsoft.com/office/drawing/2014/chart" uri="{C3380CC4-5D6E-409C-BE32-E72D297353CC}">
              <c16:uniqueId val="{00000004-8F2B-4D34-A7F7-5C05FB4B475C}"/>
            </c:ext>
          </c:extLst>
        </c:ser>
        <c:dLbls>
          <c:showLegendKey val="0"/>
          <c:showVal val="0"/>
          <c:showCatName val="0"/>
          <c:showSerName val="0"/>
          <c:showPercent val="0"/>
          <c:showBubbleSize val="0"/>
        </c:dLbls>
        <c:gapWidth val="60"/>
        <c:overlap val="100"/>
        <c:axId val="1337571407"/>
        <c:axId val="1"/>
      </c:barChart>
      <c:catAx>
        <c:axId val="1337571407"/>
        <c:scaling>
          <c:orientation val="minMax"/>
        </c:scaling>
        <c:delete val="0"/>
        <c:axPos val="b"/>
        <c:majorGridlines>
          <c:spPr>
            <a:ln>
              <a:noFill/>
            </a:ln>
          </c:spPr>
        </c:majorGridlines>
        <c:majorTickMark val="none"/>
        <c:minorTickMark val="none"/>
        <c:tickLblPos val="none"/>
        <c:spPr>
          <a:ln w="9525" cmpd="sng" algn="ctr">
            <a:solidFill>
              <a:srgbClr val="7F7F7F"/>
            </a:solidFill>
            <a:prstDash val="solid"/>
          </a:ln>
        </c:spPr>
        <c:crossAx val="1"/>
        <c:crosses val="min"/>
        <c:auto val="0"/>
        <c:lblAlgn val="ctr"/>
        <c:lblOffset val="100"/>
        <c:noMultiLvlLbl val="0"/>
      </c:catAx>
      <c:valAx>
        <c:axId val="1"/>
        <c:scaling>
          <c:orientation val="minMax"/>
          <c:max val="100.00000000000003"/>
          <c:min val="0"/>
        </c:scaling>
        <c:delete val="1"/>
        <c:axPos val="l"/>
        <c:numFmt formatCode="General" sourceLinked="1"/>
        <c:majorTickMark val="out"/>
        <c:minorTickMark val="none"/>
        <c:tickLblPos val="nextTo"/>
        <c:crossAx val="1337571407"/>
        <c:crosses val="min"/>
        <c:crossBetween val="between"/>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578076815250911E-2"/>
          <c:y val="0.12387676508344031"/>
          <c:w val="0.97084384636949816"/>
          <c:h val="0.75224646983311938"/>
        </c:manualLayout>
      </c:layout>
      <c:barChart>
        <c:barDir val="col"/>
        <c:grouping val="stacked"/>
        <c:varyColors val="0"/>
        <c:ser>
          <c:idx val="0"/>
          <c:order val="0"/>
          <c:spPr>
            <a:solidFill>
              <a:srgbClr val="D4DF33"/>
            </a:solidFill>
            <a:ln>
              <a:noFill/>
            </a:ln>
          </c:spPr>
          <c:invertIfNegative val="0"/>
          <c:dLbls>
            <c:dLbl>
              <c:idx val="0"/>
              <c:layout>
                <c:manualLayout>
                  <c:x val="0"/>
                  <c:y val="0"/>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EA4-4C8A-9495-EAE5146739B1}"/>
                </c:ext>
              </c:extLst>
            </c:dLbl>
            <c:dLbl>
              <c:idx val="1"/>
              <c:layout>
                <c:manualLayout>
                  <c:x val="0"/>
                  <c:y val="0"/>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EA4-4C8A-9495-EAE5146739B1}"/>
                </c:ext>
              </c:extLst>
            </c:dLbl>
            <c:dLbl>
              <c:idx val="2"/>
              <c:layout>
                <c:manualLayout>
                  <c:x val="0"/>
                  <c:y val="0"/>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EA4-4C8A-9495-EAE5146739B1}"/>
                </c:ext>
              </c:extLst>
            </c:dLbl>
            <c:dLbl>
              <c:idx val="3"/>
              <c:layout>
                <c:manualLayout>
                  <c:x val="0"/>
                  <c:y val="0"/>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EA4-4C8A-9495-EAE5146739B1}"/>
                </c:ext>
              </c:extLst>
            </c:dLbl>
            <c:dLbl>
              <c:idx val="4"/>
              <c:layout>
                <c:manualLayout>
                  <c:x val="0"/>
                  <c:y val="-6.4184852374839533E-4"/>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EA4-4C8A-9495-EAE5146739B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22.489959504470161</c:v>
                </c:pt>
                <c:pt idx="1">
                  <c:v>13.22750257834354</c:v>
                </c:pt>
                <c:pt idx="2">
                  <c:v>18.724335073020995</c:v>
                </c:pt>
                <c:pt idx="3">
                  <c:v>19.771049181446241</c:v>
                </c:pt>
                <c:pt idx="4">
                  <c:v>17.490002909624756</c:v>
                </c:pt>
              </c:numCache>
            </c:numRef>
          </c:val>
          <c:extLst>
            <c:ext xmlns:c16="http://schemas.microsoft.com/office/drawing/2014/chart" uri="{C3380CC4-5D6E-409C-BE32-E72D297353CC}">
              <c16:uniqueId val="{00000005-0EA4-4C8A-9495-EAE5146739B1}"/>
            </c:ext>
          </c:extLst>
        </c:ser>
        <c:ser>
          <c:idx val="1"/>
          <c:order val="1"/>
          <c:spPr>
            <a:solidFill>
              <a:srgbClr val="235930"/>
            </a:solidFill>
            <a:ln>
              <a:noFill/>
            </a:ln>
          </c:spPr>
          <c:invertIfNegative val="0"/>
          <c:dLbls>
            <c:dLbl>
              <c:idx val="1"/>
              <c:layout>
                <c:manualLayout>
                  <c:x val="0"/>
                  <c:y val="-6.4184852374839533E-4"/>
                </c:manualLayout>
              </c:layout>
              <c:numFmt formatCode="#,##0&quot;%&quot;;&quot;-&quot;#,##0&quot;%&quot;" sourceLinked="0"/>
              <c:spPr>
                <a:noFill/>
                <a:ln>
                  <a:noFill/>
                </a:ln>
              </c:spPr>
              <c:txPr>
                <a:bodyPr wrap="none"/>
                <a:lstStyle/>
                <a:p>
                  <a:pPr>
                    <a:defRPr sz="14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EA4-4C8A-9495-EAE5146739B1}"/>
                </c:ext>
              </c:extLst>
            </c:dLbl>
            <c:dLbl>
              <c:idx val="2"/>
              <c:layout>
                <c:manualLayout>
                  <c:x val="0"/>
                  <c:y val="0"/>
                </c:manualLayout>
              </c:layout>
              <c:numFmt formatCode="#,##0&quot;%&quot;;&quot;-&quot;#,##0&quot;%&quot;" sourceLinked="0"/>
              <c:spPr>
                <a:noFill/>
                <a:ln>
                  <a:noFill/>
                </a:ln>
              </c:spPr>
              <c:txPr>
                <a:bodyPr wrap="none"/>
                <a:lstStyle/>
                <a:p>
                  <a:pPr>
                    <a:defRPr sz="14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EA4-4C8A-9495-EAE5146739B1}"/>
                </c:ext>
              </c:extLst>
            </c:dLbl>
            <c:dLbl>
              <c:idx val="3"/>
              <c:layout>
                <c:manualLayout>
                  <c:x val="0"/>
                  <c:y val="0"/>
                </c:manualLayout>
              </c:layout>
              <c:numFmt formatCode="#,##0&quot;%&quot;;&quot;-&quot;#,##0&quot;%&quot;" sourceLinked="0"/>
              <c:spPr>
                <a:noFill/>
                <a:ln>
                  <a:noFill/>
                </a:ln>
              </c:spPr>
              <c:txPr>
                <a:bodyPr wrap="none"/>
                <a:lstStyle/>
                <a:p>
                  <a:pPr>
                    <a:defRPr sz="14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EA4-4C8A-9495-EAE5146739B1}"/>
                </c:ext>
              </c:extLst>
            </c:dLbl>
            <c:dLbl>
              <c:idx val="4"/>
              <c:layout>
                <c:manualLayout>
                  <c:x val="0"/>
                  <c:y val="0"/>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EA4-4C8A-9495-EAE5146739B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1.2391355280425898</c:v>
                </c:pt>
                <c:pt idx="1">
                  <c:v>11.159724565256743</c:v>
                </c:pt>
                <c:pt idx="2">
                  <c:v>11.03612449817237</c:v>
                </c:pt>
                <c:pt idx="3">
                  <c:v>12.779402029569306</c:v>
                </c:pt>
                <c:pt idx="4">
                  <c:v>12.778158148564067</c:v>
                </c:pt>
              </c:numCache>
            </c:numRef>
          </c:val>
          <c:extLst>
            <c:ext xmlns:c16="http://schemas.microsoft.com/office/drawing/2014/chart" uri="{C3380CC4-5D6E-409C-BE32-E72D297353CC}">
              <c16:uniqueId val="{0000000A-0EA4-4C8A-9495-EAE5146739B1}"/>
            </c:ext>
          </c:extLst>
        </c:ser>
        <c:ser>
          <c:idx val="2"/>
          <c:order val="2"/>
          <c:spPr>
            <a:solidFill>
              <a:srgbClr val="2A6B2A"/>
            </a:solidFill>
            <a:ln>
              <a:noFill/>
            </a:ln>
          </c:spPr>
          <c:invertIfNegative val="0"/>
          <c:dLbls>
            <c:dLbl>
              <c:idx val="0"/>
              <c:layout>
                <c:manualLayout>
                  <c:x val="0"/>
                  <c:y val="0"/>
                </c:manualLayout>
              </c:layout>
              <c:numFmt formatCode="#,##0&quot;%&quot;;&quot;-&quot;#,##0&quot;%&quot;" sourceLinked="0"/>
              <c:spPr>
                <a:noFill/>
                <a:ln>
                  <a:noFill/>
                </a:ln>
              </c:spPr>
              <c:txPr>
                <a:bodyPr wrap="none"/>
                <a:lstStyle/>
                <a:p>
                  <a:pPr>
                    <a:defRPr sz="14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EA4-4C8A-9495-EAE5146739B1}"/>
                </c:ext>
              </c:extLst>
            </c:dLbl>
            <c:dLbl>
              <c:idx val="1"/>
              <c:layout>
                <c:manualLayout>
                  <c:x val="0"/>
                  <c:y val="-6.4184852374839533E-4"/>
                </c:manualLayout>
              </c:layout>
              <c:numFmt formatCode="#,##0&quot;%&quot;;&quot;-&quot;#,##0&quot;%&quot;" sourceLinked="0"/>
              <c:spPr>
                <a:noFill/>
                <a:ln>
                  <a:noFill/>
                </a:ln>
              </c:spPr>
              <c:txPr>
                <a:bodyPr wrap="none"/>
                <a:lstStyle/>
                <a:p>
                  <a:pPr>
                    <a:defRPr sz="14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EA4-4C8A-9495-EAE5146739B1}"/>
                </c:ext>
              </c:extLst>
            </c:dLbl>
            <c:dLbl>
              <c:idx val="2"/>
              <c:layout>
                <c:manualLayout>
                  <c:x val="0"/>
                  <c:y val="0"/>
                </c:manualLayout>
              </c:layout>
              <c:numFmt formatCode="#,##0&quot;%&quot;;&quot;-&quot;#,##0&quot;%&quot;" sourceLinked="0"/>
              <c:spPr>
                <a:noFill/>
                <a:ln>
                  <a:noFill/>
                </a:ln>
              </c:spPr>
              <c:txPr>
                <a:bodyPr wrap="none"/>
                <a:lstStyle/>
                <a:p>
                  <a:pPr>
                    <a:defRPr sz="14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0EA4-4C8A-9495-EAE5146739B1}"/>
                </c:ext>
              </c:extLst>
            </c:dLbl>
            <c:dLbl>
              <c:idx val="3"/>
              <c:layout>
                <c:manualLayout>
                  <c:x val="0"/>
                  <c:y val="0"/>
                </c:manualLayout>
              </c:layout>
              <c:numFmt formatCode="#,##0&quot;%&quot;;&quot;-&quot;#,##0&quot;%&quot;" sourceLinked="0"/>
              <c:spPr>
                <a:noFill/>
                <a:ln>
                  <a:noFill/>
                </a:ln>
              </c:spPr>
              <c:txPr>
                <a:bodyPr wrap="none"/>
                <a:lstStyle/>
                <a:p>
                  <a:pPr>
                    <a:defRPr sz="14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0EA4-4C8A-9495-EAE5146739B1}"/>
                </c:ext>
              </c:extLst>
            </c:dLbl>
            <c:dLbl>
              <c:idx val="4"/>
              <c:layout>
                <c:manualLayout>
                  <c:x val="0"/>
                  <c:y val="0"/>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0EA4-4C8A-9495-EAE5146739B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Sheet1!$A$3:$E$3</c:f>
              <c:numCache>
                <c:formatCode>General</c:formatCode>
                <c:ptCount val="5"/>
                <c:pt idx="0">
                  <c:v>55.771760956922215</c:v>
                </c:pt>
                <c:pt idx="1">
                  <c:v>30.994042045487642</c:v>
                </c:pt>
                <c:pt idx="2">
                  <c:v>34.650044710399541</c:v>
                </c:pt>
                <c:pt idx="3">
                  <c:v>31.73767956315789</c:v>
                </c:pt>
                <c:pt idx="4">
                  <c:v>34.534138864053311</c:v>
                </c:pt>
              </c:numCache>
            </c:numRef>
          </c:val>
          <c:extLst>
            <c:ext xmlns:c16="http://schemas.microsoft.com/office/drawing/2014/chart" uri="{C3380CC4-5D6E-409C-BE32-E72D297353CC}">
              <c16:uniqueId val="{00000010-0EA4-4C8A-9495-EAE5146739B1}"/>
            </c:ext>
          </c:extLst>
        </c:ser>
        <c:ser>
          <c:idx val="3"/>
          <c:order val="3"/>
          <c:spPr>
            <a:solidFill>
              <a:srgbClr val="318C46"/>
            </a:solidFill>
            <a:ln>
              <a:noFill/>
            </a:ln>
          </c:spPr>
          <c:invertIfNegative val="0"/>
          <c:val>
            <c:numRef>
              <c:f>Sheet1!$A$4:$E$4</c:f>
              <c:numCache>
                <c:formatCode>General</c:formatCode>
                <c:ptCount val="5"/>
                <c:pt idx="0">
                  <c:v>0.10824743825104122</c:v>
                </c:pt>
                <c:pt idx="1">
                  <c:v>1.5153364383013068</c:v>
                </c:pt>
                <c:pt idx="2">
                  <c:v>1.4894009688868115</c:v>
                </c:pt>
                <c:pt idx="3">
                  <c:v>1.7748779018810112</c:v>
                </c:pt>
                <c:pt idx="4">
                  <c:v>1.5566973479348212</c:v>
                </c:pt>
              </c:numCache>
            </c:numRef>
          </c:val>
          <c:extLst>
            <c:ext xmlns:c16="http://schemas.microsoft.com/office/drawing/2014/chart" uri="{C3380CC4-5D6E-409C-BE32-E72D297353CC}">
              <c16:uniqueId val="{00000011-0EA4-4C8A-9495-EAE5146739B1}"/>
            </c:ext>
          </c:extLst>
        </c:ser>
        <c:ser>
          <c:idx val="4"/>
          <c:order val="4"/>
          <c:spPr>
            <a:solidFill>
              <a:srgbClr val="29BA74"/>
            </a:solidFill>
            <a:ln>
              <a:noFill/>
            </a:ln>
          </c:spPr>
          <c:invertIfNegative val="0"/>
          <c:dLbls>
            <c:dLbl>
              <c:idx val="0"/>
              <c:layout>
                <c:manualLayout>
                  <c:x val="0"/>
                  <c:y val="0"/>
                </c:manualLayout>
              </c:layout>
              <c:numFmt formatCode="#,##0&quot;%&quot;;&quot;-&quot;#,##0&quot;%&quot;" sourceLinked="0"/>
              <c:spPr>
                <a:noFill/>
                <a:ln>
                  <a:noFill/>
                </a:ln>
              </c:spPr>
              <c:txPr>
                <a:bodyPr wrap="none"/>
                <a:lstStyle/>
                <a:p>
                  <a:pPr>
                    <a:defRPr sz="14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0EA4-4C8A-9495-EAE5146739B1}"/>
                </c:ext>
              </c:extLst>
            </c:dLbl>
            <c:dLbl>
              <c:idx val="1"/>
              <c:layout>
                <c:manualLayout>
                  <c:x val="0"/>
                  <c:y val="-6.4184852374839533E-4"/>
                </c:manualLayout>
              </c:layout>
              <c:numFmt formatCode="#,##0&quot;%&quot;;&quot;-&quot;#,##0&quot;%&quot;" sourceLinked="0"/>
              <c:spPr>
                <a:noFill/>
                <a:ln>
                  <a:noFill/>
                </a:ln>
              </c:spPr>
              <c:txPr>
                <a:bodyPr wrap="none"/>
                <a:lstStyle/>
                <a:p>
                  <a:pPr>
                    <a:defRPr sz="14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0EA4-4C8A-9495-EAE5146739B1}"/>
                </c:ext>
              </c:extLst>
            </c:dLbl>
            <c:dLbl>
              <c:idx val="2"/>
              <c:layout>
                <c:manualLayout>
                  <c:x val="0"/>
                  <c:y val="0"/>
                </c:manualLayout>
              </c:layout>
              <c:numFmt formatCode="#,##0&quot;%&quot;;&quot;-&quot;#,##0&quot;%&quot;" sourceLinked="0"/>
              <c:spPr>
                <a:noFill/>
                <a:ln>
                  <a:noFill/>
                </a:ln>
              </c:spPr>
              <c:txPr>
                <a:bodyPr wrap="none"/>
                <a:lstStyle/>
                <a:p>
                  <a:pPr>
                    <a:defRPr sz="14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0EA4-4C8A-9495-EAE5146739B1}"/>
                </c:ext>
              </c:extLst>
            </c:dLbl>
            <c:dLbl>
              <c:idx val="3"/>
              <c:layout>
                <c:manualLayout>
                  <c:x val="0"/>
                  <c:y val="0"/>
                </c:manualLayout>
              </c:layout>
              <c:numFmt formatCode="#,##0&quot;%&quot;;&quot;-&quot;#,##0&quot;%&quot;" sourceLinked="0"/>
              <c:spPr>
                <a:noFill/>
                <a:ln>
                  <a:noFill/>
                </a:ln>
              </c:spPr>
              <c:txPr>
                <a:bodyPr wrap="none"/>
                <a:lstStyle/>
                <a:p>
                  <a:pPr>
                    <a:defRPr sz="14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0EA4-4C8A-9495-EAE5146739B1}"/>
                </c:ext>
              </c:extLst>
            </c:dLbl>
            <c:dLbl>
              <c:idx val="4"/>
              <c:layout>
                <c:manualLayout>
                  <c:x val="0"/>
                  <c:y val="0"/>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0EA4-4C8A-9495-EAE5146739B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Sheet1!$A$5:$E$5</c:f>
              <c:numCache>
                <c:formatCode>General</c:formatCode>
                <c:ptCount val="5"/>
                <c:pt idx="0">
                  <c:v>20.390896572313999</c:v>
                </c:pt>
                <c:pt idx="1">
                  <c:v>43.103394372610772</c:v>
                </c:pt>
                <c:pt idx="2">
                  <c:v>34.100094749520281</c:v>
                </c:pt>
                <c:pt idx="3">
                  <c:v>33.936991323945577</c:v>
                </c:pt>
                <c:pt idx="4">
                  <c:v>33.641002729823036</c:v>
                </c:pt>
              </c:numCache>
            </c:numRef>
          </c:val>
          <c:extLst>
            <c:ext xmlns:c16="http://schemas.microsoft.com/office/drawing/2014/chart" uri="{C3380CC4-5D6E-409C-BE32-E72D297353CC}">
              <c16:uniqueId val="{00000017-0EA4-4C8A-9495-EAE5146739B1}"/>
            </c:ext>
          </c:extLst>
        </c:ser>
        <c:dLbls>
          <c:showLegendKey val="0"/>
          <c:showVal val="0"/>
          <c:showCatName val="0"/>
          <c:showSerName val="0"/>
          <c:showPercent val="0"/>
          <c:showBubbleSize val="0"/>
        </c:dLbls>
        <c:gapWidth val="60"/>
        <c:overlap val="100"/>
        <c:axId val="1068502223"/>
        <c:axId val="1"/>
      </c:barChart>
      <c:catAx>
        <c:axId val="1068502223"/>
        <c:scaling>
          <c:orientation val="minMax"/>
        </c:scaling>
        <c:delete val="0"/>
        <c:axPos val="b"/>
        <c:majorGridlines>
          <c:spPr>
            <a:ln>
              <a:noFill/>
            </a:ln>
          </c:spPr>
        </c:majorGridlines>
        <c:majorTickMark val="none"/>
        <c:minorTickMark val="none"/>
        <c:tickLblPos val="none"/>
        <c:spPr>
          <a:ln w="9525" cmpd="sng" algn="ctr">
            <a:solidFill>
              <a:srgbClr val="7F7F7F"/>
            </a:solidFill>
            <a:prstDash val="solid"/>
          </a:ln>
        </c:spPr>
        <c:crossAx val="1"/>
        <c:crosses val="min"/>
        <c:auto val="0"/>
        <c:lblAlgn val="ctr"/>
        <c:lblOffset val="100"/>
        <c:noMultiLvlLbl val="0"/>
      </c:catAx>
      <c:valAx>
        <c:axId val="1"/>
        <c:scaling>
          <c:orientation val="minMax"/>
          <c:max val="100.00000000000003"/>
          <c:min val="0"/>
        </c:scaling>
        <c:delete val="1"/>
        <c:axPos val="l"/>
        <c:numFmt formatCode="General" sourceLinked="1"/>
        <c:majorTickMark val="out"/>
        <c:minorTickMark val="none"/>
        <c:tickLblPos val="nextTo"/>
        <c:crossAx val="1068502223"/>
        <c:crosses val="min"/>
        <c:crossBetween val="between"/>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201438848920864"/>
          <c:y val="7.6314748912613681E-2"/>
          <c:w val="0.63669064748201443"/>
          <c:h val="0.84737050217477261"/>
        </c:manualLayout>
      </c:layout>
      <c:barChart>
        <c:barDir val="bar"/>
        <c:grouping val="stacked"/>
        <c:varyColors val="0"/>
        <c:ser>
          <c:idx val="0"/>
          <c:order val="0"/>
          <c:spPr>
            <a:solidFill>
              <a:srgbClr val="29BA74"/>
            </a:solidFill>
            <a:ln w="19050" cmpd="sng" algn="ctr">
              <a:solidFill>
                <a:schemeClr val="bg1"/>
              </a:solidFill>
              <a:prstDash val="solid"/>
            </a:ln>
          </c:spPr>
          <c:invertIfNegative val="0"/>
          <c:dLbls>
            <c:dLbl>
              <c:idx val="0"/>
              <c:layout>
                <c:manualLayout>
                  <c:x val="0.32877697841726616"/>
                  <c:y val="0"/>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50D-4678-BE6F-B309EE10842C}"/>
                </c:ext>
              </c:extLst>
            </c:dLbl>
            <c:dLbl>
              <c:idx val="1"/>
              <c:layout>
                <c:manualLayout>
                  <c:x val="0.20359712230215826"/>
                  <c:y val="0"/>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50D-4678-BE6F-B309EE10842C}"/>
                </c:ext>
              </c:extLst>
            </c:dLbl>
            <c:dLbl>
              <c:idx val="2"/>
              <c:layout>
                <c:manualLayout>
                  <c:x val="0.23237410071942446"/>
                  <c:y val="0"/>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50D-4678-BE6F-B309EE10842C}"/>
                </c:ext>
              </c:extLst>
            </c:dLbl>
            <c:dLbl>
              <c:idx val="3"/>
              <c:layout>
                <c:manualLayout>
                  <c:x val="0.20215827338129497"/>
                  <c:y val="0"/>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50D-4678-BE6F-B309EE10842C}"/>
                </c:ext>
              </c:extLst>
            </c:dLbl>
            <c:dLbl>
              <c:idx val="4"/>
              <c:layout>
                <c:manualLayout>
                  <c:x val="0.1366906474820144"/>
                  <c:y val="0"/>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50D-4678-BE6F-B309EE10842C}"/>
                </c:ext>
              </c:extLst>
            </c:dLbl>
            <c:dLbl>
              <c:idx val="5"/>
              <c:layout>
                <c:manualLayout>
                  <c:x val="0.19928057553956835"/>
                  <c:y val="0"/>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50D-4678-BE6F-B309EE10842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30.278661263549647</c:v>
                </c:pt>
                <c:pt idx="1">
                  <c:v>14.50617410489116</c:v>
                </c:pt>
                <c:pt idx="2">
                  <c:v>18.184833089372873</c:v>
                </c:pt>
                <c:pt idx="3">
                  <c:v>14.31953209176225</c:v>
                </c:pt>
                <c:pt idx="4">
                  <c:v>8.750971274780678</c:v>
                </c:pt>
                <c:pt idx="5">
                  <c:v>13.959828175643315</c:v>
                </c:pt>
              </c:numCache>
            </c:numRef>
          </c:val>
          <c:extLst>
            <c:ext xmlns:c16="http://schemas.microsoft.com/office/drawing/2014/chart" uri="{C3380CC4-5D6E-409C-BE32-E72D297353CC}">
              <c16:uniqueId val="{00000006-650D-4678-BE6F-B309EE10842C}"/>
            </c:ext>
          </c:extLst>
        </c:ser>
        <c:dLbls>
          <c:showLegendKey val="0"/>
          <c:showVal val="0"/>
          <c:showCatName val="0"/>
          <c:showSerName val="0"/>
          <c:showPercent val="0"/>
          <c:showBubbleSize val="0"/>
        </c:dLbls>
        <c:gapWidth val="60"/>
        <c:overlap val="100"/>
        <c:axId val="576145951"/>
        <c:axId val="1"/>
      </c:barChart>
      <c:catAx>
        <c:axId val="576145951"/>
        <c:scaling>
          <c:orientation val="maxMin"/>
        </c:scaling>
        <c:delete val="0"/>
        <c:axPos val="l"/>
        <c:majorGridlines>
          <c:spPr>
            <a:ln>
              <a:noFill/>
            </a:ln>
          </c:spPr>
        </c:majorGridlines>
        <c:majorTickMark val="none"/>
        <c:minorTickMark val="none"/>
        <c:tickLblPos val="none"/>
        <c:spPr>
          <a:ln w="9525" cmpd="sng" algn="ctr">
            <a:solidFill>
              <a:srgbClr val="7F7F7F"/>
            </a:solidFill>
            <a:prstDash val="solid"/>
          </a:ln>
        </c:spPr>
        <c:crossAx val="1"/>
        <c:crosses val="min"/>
        <c:auto val="0"/>
        <c:lblAlgn val="ctr"/>
        <c:lblOffset val="100"/>
        <c:noMultiLvlLbl val="0"/>
      </c:catAx>
      <c:valAx>
        <c:axId val="1"/>
        <c:scaling>
          <c:orientation val="minMax"/>
          <c:max val="40"/>
          <c:min val="0"/>
        </c:scaling>
        <c:delete val="1"/>
        <c:axPos val="b"/>
        <c:numFmt formatCode="General" sourceLinked="1"/>
        <c:majorTickMark val="out"/>
        <c:minorTickMark val="none"/>
        <c:tickLblPos val="nextTo"/>
        <c:crossAx val="576145951"/>
        <c:crosses val="max"/>
        <c:crossBetween val="between"/>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94964028776978"/>
          <c:y val="7.6314748912613681E-2"/>
          <c:w val="0.63669064748201443"/>
          <c:h val="0.84737050217477261"/>
        </c:manualLayout>
      </c:layout>
      <c:barChart>
        <c:barDir val="bar"/>
        <c:grouping val="stacked"/>
        <c:varyColors val="0"/>
        <c:ser>
          <c:idx val="0"/>
          <c:order val="0"/>
          <c:spPr>
            <a:solidFill>
              <a:srgbClr val="29BA74"/>
            </a:solidFill>
            <a:ln w="19050" cmpd="sng" algn="ctr">
              <a:solidFill>
                <a:schemeClr val="bg1"/>
              </a:solidFill>
              <a:prstDash val="solid"/>
            </a:ln>
          </c:spPr>
          <c:invertIfNegative val="0"/>
          <c:dLbls>
            <c:dLbl>
              <c:idx val="0"/>
              <c:layout>
                <c:manualLayout>
                  <c:x val="0.40575539568345326"/>
                  <c:y val="0"/>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835-41B5-9232-93897374F56C}"/>
                </c:ext>
              </c:extLst>
            </c:dLbl>
            <c:dLbl>
              <c:idx val="1"/>
              <c:layout>
                <c:manualLayout>
                  <c:x val="0.11438848920863309"/>
                  <c:y val="0"/>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835-41B5-9232-93897374F56C}"/>
                </c:ext>
              </c:extLst>
            </c:dLbl>
            <c:dLbl>
              <c:idx val="2"/>
              <c:layout>
                <c:manualLayout>
                  <c:x val="0.1158273381294964"/>
                  <c:y val="0"/>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835-41B5-9232-93897374F56C}"/>
                </c:ext>
              </c:extLst>
            </c:dLbl>
            <c:dLbl>
              <c:idx val="3"/>
              <c:layout>
                <c:manualLayout>
                  <c:x val="0.10431654676258993"/>
                  <c:y val="0"/>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835-41B5-9232-93897374F56C}"/>
                </c:ext>
              </c:extLst>
            </c:dLbl>
            <c:dLbl>
              <c:idx val="4"/>
              <c:layout>
                <c:manualLayout>
                  <c:x val="0.10575539568345324"/>
                  <c:y val="0"/>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835-41B5-9232-93897374F56C}"/>
                </c:ext>
              </c:extLst>
            </c:dLbl>
            <c:dLbl>
              <c:idx val="5"/>
              <c:layout>
                <c:manualLayout>
                  <c:x val="0.2316546762589928"/>
                  <c:y val="0"/>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835-41B5-9232-93897374F56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50.078048773805293</c:v>
                </c:pt>
                <c:pt idx="1">
                  <c:v>7.4513169772137573</c:v>
                </c:pt>
                <c:pt idx="2">
                  <c:v>7.6891488368301175</c:v>
                </c:pt>
                <c:pt idx="3">
                  <c:v>5.9525222771430064</c:v>
                </c:pt>
                <c:pt idx="4">
                  <c:v>6.1135743047233415</c:v>
                </c:pt>
                <c:pt idx="5">
                  <c:v>22.715388830284478</c:v>
                </c:pt>
              </c:numCache>
            </c:numRef>
          </c:val>
          <c:extLst>
            <c:ext xmlns:c16="http://schemas.microsoft.com/office/drawing/2014/chart" uri="{C3380CC4-5D6E-409C-BE32-E72D297353CC}">
              <c16:uniqueId val="{00000006-A835-41B5-9232-93897374F56C}"/>
            </c:ext>
          </c:extLst>
        </c:ser>
        <c:dLbls>
          <c:showLegendKey val="0"/>
          <c:showVal val="0"/>
          <c:showCatName val="0"/>
          <c:showSerName val="0"/>
          <c:showPercent val="0"/>
          <c:showBubbleSize val="0"/>
        </c:dLbls>
        <c:gapWidth val="60"/>
        <c:overlap val="100"/>
        <c:axId val="576156511"/>
        <c:axId val="1"/>
      </c:barChart>
      <c:catAx>
        <c:axId val="576156511"/>
        <c:scaling>
          <c:orientation val="maxMin"/>
        </c:scaling>
        <c:delete val="0"/>
        <c:axPos val="l"/>
        <c:majorGridlines>
          <c:spPr>
            <a:ln>
              <a:noFill/>
            </a:ln>
          </c:spPr>
        </c:majorGridlines>
        <c:majorTickMark val="none"/>
        <c:minorTickMark val="none"/>
        <c:tickLblPos val="none"/>
        <c:spPr>
          <a:ln w="9525" cmpd="sng" algn="ctr">
            <a:solidFill>
              <a:srgbClr val="7F7F7F"/>
            </a:solidFill>
            <a:prstDash val="solid"/>
          </a:ln>
        </c:spPr>
        <c:crossAx val="1"/>
        <c:crosses val="min"/>
        <c:auto val="0"/>
        <c:lblAlgn val="ctr"/>
        <c:lblOffset val="100"/>
        <c:noMultiLvlLbl val="0"/>
      </c:catAx>
      <c:valAx>
        <c:axId val="1"/>
        <c:scaling>
          <c:orientation val="minMax"/>
          <c:max val="50.078048773805293"/>
          <c:min val="0"/>
        </c:scaling>
        <c:delete val="1"/>
        <c:axPos val="b"/>
        <c:numFmt formatCode="General" sourceLinked="1"/>
        <c:majorTickMark val="out"/>
        <c:minorTickMark val="none"/>
        <c:tickLblPos val="nextTo"/>
        <c:crossAx val="576156511"/>
        <c:crosses val="max"/>
        <c:crossBetween val="between"/>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94964028776978"/>
          <c:y val="7.6314748912613681E-2"/>
          <c:w val="0.63669064748201443"/>
          <c:h val="0.84737050217477261"/>
        </c:manualLayout>
      </c:layout>
      <c:barChart>
        <c:barDir val="bar"/>
        <c:grouping val="stacked"/>
        <c:varyColors val="0"/>
        <c:ser>
          <c:idx val="0"/>
          <c:order val="0"/>
          <c:spPr>
            <a:solidFill>
              <a:srgbClr val="29BA74"/>
            </a:solidFill>
            <a:ln w="19050" cmpd="sng" algn="ctr">
              <a:solidFill>
                <a:schemeClr val="bg1"/>
              </a:solidFill>
              <a:prstDash val="solid"/>
            </a:ln>
          </c:spPr>
          <c:invertIfNegative val="0"/>
          <c:dLbls>
            <c:dLbl>
              <c:idx val="0"/>
              <c:layout>
                <c:manualLayout>
                  <c:x val="0.40575539568345326"/>
                  <c:y val="0"/>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177-435D-8607-78339F1BE307}"/>
                </c:ext>
              </c:extLst>
            </c:dLbl>
            <c:dLbl>
              <c:idx val="1"/>
              <c:layout>
                <c:manualLayout>
                  <c:x val="0.12086330935251799"/>
                  <c:y val="0"/>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177-435D-8607-78339F1BE307}"/>
                </c:ext>
              </c:extLst>
            </c:dLbl>
            <c:dLbl>
              <c:idx val="2"/>
              <c:layout>
                <c:manualLayout>
                  <c:x val="0.1223021582733813"/>
                  <c:y val="0"/>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177-435D-8607-78339F1BE307}"/>
                </c:ext>
              </c:extLst>
            </c:dLbl>
            <c:dLbl>
              <c:idx val="3"/>
              <c:layout>
                <c:manualLayout>
                  <c:x val="0.10935251798561151"/>
                  <c:y val="0"/>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177-435D-8607-78339F1BE307}"/>
                </c:ext>
              </c:extLst>
            </c:dLbl>
            <c:dLbl>
              <c:idx val="4"/>
              <c:layout>
                <c:manualLayout>
                  <c:x val="0.11151079136690648"/>
                  <c:y val="0"/>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177-435D-8607-78339F1BE307}"/>
                </c:ext>
              </c:extLst>
            </c:dLbl>
            <c:dLbl>
              <c:idx val="5"/>
              <c:layout>
                <c:manualLayout>
                  <c:x val="0.33525179856115106"/>
                  <c:y val="0"/>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177-435D-8607-78339F1BE30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41.784073264623295</c:v>
                </c:pt>
                <c:pt idx="1">
                  <c:v>7.0293860411123301</c:v>
                </c:pt>
                <c:pt idx="2">
                  <c:v>7.2678650105984923</c:v>
                </c:pt>
                <c:pt idx="3">
                  <c:v>5.6226151026457929</c:v>
                </c:pt>
                <c:pt idx="4">
                  <c:v>5.7984942297613848</c:v>
                </c:pt>
                <c:pt idx="5">
                  <c:v>32.497566351258705</c:v>
                </c:pt>
              </c:numCache>
            </c:numRef>
          </c:val>
          <c:extLst>
            <c:ext xmlns:c16="http://schemas.microsoft.com/office/drawing/2014/chart" uri="{C3380CC4-5D6E-409C-BE32-E72D297353CC}">
              <c16:uniqueId val="{00000006-2177-435D-8607-78339F1BE307}"/>
            </c:ext>
          </c:extLst>
        </c:ser>
        <c:dLbls>
          <c:showLegendKey val="0"/>
          <c:showVal val="0"/>
          <c:showCatName val="0"/>
          <c:showSerName val="0"/>
          <c:showPercent val="0"/>
          <c:showBubbleSize val="0"/>
        </c:dLbls>
        <c:gapWidth val="60"/>
        <c:overlap val="100"/>
        <c:axId val="1242281487"/>
        <c:axId val="1"/>
      </c:barChart>
      <c:catAx>
        <c:axId val="1242281487"/>
        <c:scaling>
          <c:orientation val="maxMin"/>
        </c:scaling>
        <c:delete val="0"/>
        <c:axPos val="l"/>
        <c:majorGridlines>
          <c:spPr>
            <a:ln>
              <a:noFill/>
            </a:ln>
          </c:spPr>
        </c:majorGridlines>
        <c:majorTickMark val="none"/>
        <c:minorTickMark val="none"/>
        <c:tickLblPos val="none"/>
        <c:spPr>
          <a:ln w="9525" cmpd="sng" algn="ctr">
            <a:solidFill>
              <a:srgbClr val="7F7F7F"/>
            </a:solidFill>
            <a:prstDash val="solid"/>
          </a:ln>
        </c:spPr>
        <c:crossAx val="1"/>
        <c:crosses val="min"/>
        <c:auto val="0"/>
        <c:lblAlgn val="ctr"/>
        <c:lblOffset val="100"/>
        <c:noMultiLvlLbl val="0"/>
      </c:catAx>
      <c:valAx>
        <c:axId val="1"/>
        <c:scaling>
          <c:orientation val="minMax"/>
          <c:max val="41.784073264623295"/>
          <c:min val="0"/>
        </c:scaling>
        <c:delete val="1"/>
        <c:axPos val="b"/>
        <c:numFmt formatCode="General" sourceLinked="1"/>
        <c:majorTickMark val="out"/>
        <c:minorTickMark val="none"/>
        <c:tickLblPos val="nextTo"/>
        <c:crossAx val="1242281487"/>
        <c:crosses val="max"/>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610942249240125E-2"/>
          <c:y val="3.4188034188034191E-2"/>
          <c:w val="0.93677811550151979"/>
          <c:h val="0.93162393162393164"/>
        </c:manualLayout>
      </c:layout>
      <c:barChart>
        <c:barDir val="col"/>
        <c:grouping val="stacked"/>
        <c:varyColors val="0"/>
        <c:ser>
          <c:idx val="0"/>
          <c:order val="0"/>
          <c:spPr>
            <a:solidFill>
              <a:srgbClr val="29BA74"/>
            </a:solidFill>
            <a:ln>
              <a:noFill/>
            </a:ln>
          </c:spPr>
          <c:invertIfNegative val="0"/>
          <c:val>
            <c:numRef>
              <c:f>Sheet1!$A$1:$C$1</c:f>
              <c:numCache>
                <c:formatCode>General</c:formatCode>
                <c:ptCount val="3"/>
                <c:pt idx="0">
                  <c:v>185543452073.02148</c:v>
                </c:pt>
                <c:pt idx="1">
                  <c:v>275524301690.56177</c:v>
                </c:pt>
                <c:pt idx="2">
                  <c:v>337726496912.4364</c:v>
                </c:pt>
              </c:numCache>
            </c:numRef>
          </c:val>
          <c:extLst>
            <c:ext xmlns:c16="http://schemas.microsoft.com/office/drawing/2014/chart" uri="{C3380CC4-5D6E-409C-BE32-E72D297353CC}">
              <c16:uniqueId val="{00000000-A17D-4950-BC20-99CA3384E582}"/>
            </c:ext>
          </c:extLst>
        </c:ser>
        <c:ser>
          <c:idx val="1"/>
          <c:order val="1"/>
          <c:spPr>
            <a:solidFill>
              <a:srgbClr val="A1E26F"/>
            </a:solidFill>
            <a:ln>
              <a:noFill/>
            </a:ln>
          </c:spPr>
          <c:invertIfNegative val="0"/>
          <c:val>
            <c:numRef>
              <c:f>Sheet1!$A$2:$C$2</c:f>
              <c:numCache>
                <c:formatCode>General</c:formatCode>
                <c:ptCount val="3"/>
                <c:pt idx="0">
                  <c:v>139528333705.83899</c:v>
                </c:pt>
                <c:pt idx="1">
                  <c:v>287146089493.6687</c:v>
                </c:pt>
                <c:pt idx="2">
                  <c:v>433680498909.77478</c:v>
                </c:pt>
              </c:numCache>
            </c:numRef>
          </c:val>
          <c:extLst>
            <c:ext xmlns:c16="http://schemas.microsoft.com/office/drawing/2014/chart" uri="{C3380CC4-5D6E-409C-BE32-E72D297353CC}">
              <c16:uniqueId val="{00000001-A17D-4950-BC20-99CA3384E582}"/>
            </c:ext>
          </c:extLst>
        </c:ser>
        <c:ser>
          <c:idx val="2"/>
          <c:order val="2"/>
          <c:spPr>
            <a:solidFill>
              <a:srgbClr val="197A56"/>
            </a:solidFill>
            <a:ln>
              <a:noFill/>
            </a:ln>
          </c:spPr>
          <c:invertIfNegative val="0"/>
          <c:val>
            <c:numRef>
              <c:f>Sheet1!$A$3:$C$3</c:f>
              <c:numCache>
                <c:formatCode>General</c:formatCode>
                <c:ptCount val="3"/>
                <c:pt idx="0">
                  <c:v>-33480506602.980396</c:v>
                </c:pt>
                <c:pt idx="1">
                  <c:v>-44939372893.512627</c:v>
                </c:pt>
                <c:pt idx="2">
                  <c:v>-61131645219.986115</c:v>
                </c:pt>
              </c:numCache>
            </c:numRef>
          </c:val>
          <c:extLst>
            <c:ext xmlns:c16="http://schemas.microsoft.com/office/drawing/2014/chart" uri="{C3380CC4-5D6E-409C-BE32-E72D297353CC}">
              <c16:uniqueId val="{00000002-A17D-4950-BC20-99CA3384E582}"/>
            </c:ext>
          </c:extLst>
        </c:ser>
        <c:dLbls>
          <c:showLegendKey val="0"/>
          <c:showVal val="0"/>
          <c:showCatName val="0"/>
          <c:showSerName val="0"/>
          <c:showPercent val="0"/>
          <c:showBubbleSize val="0"/>
        </c:dLbls>
        <c:gapWidth val="60"/>
        <c:overlap val="100"/>
        <c:axId val="1080104831"/>
        <c:axId val="1"/>
      </c:barChart>
      <c:catAx>
        <c:axId val="1080104831"/>
        <c:scaling>
          <c:orientation val="minMax"/>
        </c:scaling>
        <c:delete val="0"/>
        <c:axPos val="b"/>
        <c:majorGridlines>
          <c:spPr>
            <a:ln>
              <a:noFill/>
            </a:ln>
          </c:spPr>
        </c:majorGridlines>
        <c:majorTickMark val="none"/>
        <c:minorTickMark val="none"/>
        <c:tickLblPos val="none"/>
        <c:spPr>
          <a:ln w="9525" cmpd="sng" algn="ctr">
            <a:solidFill>
              <a:srgbClr val="7F7F7F"/>
            </a:solidFill>
            <a:prstDash val="solid"/>
          </a:ln>
        </c:spPr>
        <c:crossAx val="1"/>
        <c:crossesAt val="0"/>
        <c:auto val="0"/>
        <c:lblAlgn val="ctr"/>
        <c:lblOffset val="100"/>
        <c:noMultiLvlLbl val="0"/>
      </c:catAx>
      <c:valAx>
        <c:axId val="1"/>
        <c:scaling>
          <c:orientation val="minMax"/>
          <c:max val="771406995822.21118"/>
          <c:min val="-61131645219.986115"/>
        </c:scaling>
        <c:delete val="1"/>
        <c:axPos val="l"/>
        <c:numFmt formatCode="General" sourceLinked="1"/>
        <c:majorTickMark val="out"/>
        <c:minorTickMark val="none"/>
        <c:tickLblPos val="nextTo"/>
        <c:crossAx val="1080104831"/>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9816513761467892E-2"/>
          <c:y val="0.1174468085106383"/>
          <c:w val="0.94036697247706424"/>
          <c:h val="0.80042553191489363"/>
        </c:manualLayout>
      </c:layout>
      <c:barChart>
        <c:barDir val="col"/>
        <c:grouping val="stacked"/>
        <c:varyColors val="0"/>
        <c:ser>
          <c:idx val="0"/>
          <c:order val="0"/>
          <c:spPr>
            <a:solidFill>
              <a:srgbClr val="29BA74"/>
            </a:solidFill>
            <a:ln>
              <a:noFill/>
            </a:ln>
          </c:spPr>
          <c:invertIfNegative val="0"/>
          <c:dPt>
            <c:idx val="2"/>
            <c:invertIfNegative val="0"/>
            <c:bubble3D val="0"/>
            <c:spPr>
              <a:solidFill>
                <a:srgbClr val="197A56"/>
              </a:solidFill>
              <a:ln>
                <a:noFill/>
              </a:ln>
            </c:spPr>
            <c:extLst>
              <c:ext xmlns:c16="http://schemas.microsoft.com/office/drawing/2014/chart" uri="{C3380CC4-5D6E-409C-BE32-E72D297353CC}">
                <c16:uniqueId val="{00000000-EB6B-4FCC-9308-FB75D8561873}"/>
              </c:ext>
            </c:extLst>
          </c:dPt>
          <c:dPt>
            <c:idx val="3"/>
            <c:invertIfNegative val="0"/>
            <c:bubble3D val="0"/>
            <c:spPr>
              <a:solidFill>
                <a:srgbClr val="C8C8C8"/>
              </a:solidFill>
              <a:ln>
                <a:noFill/>
              </a:ln>
            </c:spPr>
            <c:extLst>
              <c:ext xmlns:c16="http://schemas.microsoft.com/office/drawing/2014/chart" uri="{C3380CC4-5D6E-409C-BE32-E72D297353CC}">
                <c16:uniqueId val="{00000001-EB6B-4FCC-9308-FB75D8561873}"/>
              </c:ext>
            </c:extLst>
          </c:dPt>
          <c:dLbls>
            <c:dLbl>
              <c:idx val="0"/>
              <c:layout>
                <c:manualLayout>
                  <c:x val="0"/>
                  <c:y val="-0.37617021276595747"/>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B6B-4FCC-9308-FB75D8561873}"/>
                </c:ext>
              </c:extLst>
            </c:dLbl>
            <c:dLbl>
              <c:idx val="1"/>
              <c:layout>
                <c:manualLayout>
                  <c:x val="0"/>
                  <c:y val="-0.43574468085106383"/>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B6B-4FCC-9308-FB75D8561873}"/>
                </c:ext>
              </c:extLst>
            </c:dLbl>
            <c:dLbl>
              <c:idx val="2"/>
              <c:layout>
                <c:manualLayout>
                  <c:x val="0"/>
                  <c:y val="-0.43361702127659574"/>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B6B-4FCC-9308-FB75D8561873}"/>
                </c:ext>
              </c:extLst>
            </c:dLbl>
            <c:dLbl>
              <c:idx val="3"/>
              <c:layout>
                <c:manualLayout>
                  <c:x val="0"/>
                  <c:y val="-0.37829787234042556"/>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B6B-4FCC-9308-FB75D856187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5.890399693502224</c:v>
                </c:pt>
                <c:pt idx="1">
                  <c:v>6.9141863196758413</c:v>
                </c:pt>
                <c:pt idx="2">
                  <c:v>6.8762133863473185</c:v>
                </c:pt>
                <c:pt idx="3">
                  <c:v>5.9258715306911292</c:v>
                </c:pt>
              </c:numCache>
            </c:numRef>
          </c:val>
          <c:extLst>
            <c:ext xmlns:c16="http://schemas.microsoft.com/office/drawing/2014/chart" uri="{C3380CC4-5D6E-409C-BE32-E72D297353CC}">
              <c16:uniqueId val="{00000004-EB6B-4FCC-9308-FB75D8561873}"/>
            </c:ext>
          </c:extLst>
        </c:ser>
        <c:dLbls>
          <c:showLegendKey val="0"/>
          <c:showVal val="0"/>
          <c:showCatName val="0"/>
          <c:showSerName val="0"/>
          <c:showPercent val="0"/>
          <c:showBubbleSize val="0"/>
        </c:dLbls>
        <c:gapWidth val="60"/>
        <c:overlap val="100"/>
        <c:axId val="561361583"/>
        <c:axId val="1"/>
      </c:barChart>
      <c:catAx>
        <c:axId val="561361583"/>
        <c:scaling>
          <c:orientation val="minMax"/>
        </c:scaling>
        <c:delete val="0"/>
        <c:axPos val="b"/>
        <c:majorGridlines>
          <c:spPr>
            <a:ln>
              <a:noFill/>
            </a:ln>
          </c:spPr>
        </c:majorGridlines>
        <c:majorTickMark val="none"/>
        <c:minorTickMark val="none"/>
        <c:tickLblPos val="none"/>
        <c:spPr>
          <a:ln w="9525" cmpd="sng" algn="ctr">
            <a:solidFill>
              <a:srgbClr val="7F7F7F"/>
            </a:solidFill>
            <a:prstDash val="solid"/>
          </a:ln>
        </c:spPr>
        <c:crossAx val="1"/>
        <c:crosses val="min"/>
        <c:auto val="0"/>
        <c:lblAlgn val="ctr"/>
        <c:lblOffset val="100"/>
        <c:noMultiLvlLbl val="0"/>
      </c:catAx>
      <c:valAx>
        <c:axId val="1"/>
        <c:scaling>
          <c:orientation val="minMax"/>
          <c:max val="6.9141863196758413"/>
          <c:min val="0"/>
        </c:scaling>
        <c:delete val="1"/>
        <c:axPos val="l"/>
        <c:numFmt formatCode="General" sourceLinked="1"/>
        <c:majorTickMark val="out"/>
        <c:minorTickMark val="none"/>
        <c:tickLblPos val="nextTo"/>
        <c:crossAx val="561361583"/>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17505995203837E-2"/>
          <c:y val="0.13307618129218901"/>
          <c:w val="0.93764988009592332"/>
          <c:h val="0.77386692381870781"/>
        </c:manualLayout>
      </c:layout>
      <c:barChart>
        <c:barDir val="col"/>
        <c:grouping val="stacked"/>
        <c:varyColors val="0"/>
        <c:ser>
          <c:idx val="0"/>
          <c:order val="0"/>
          <c:spPr>
            <a:solidFill>
              <a:srgbClr val="29BA74"/>
            </a:solidFill>
            <a:ln>
              <a:noFill/>
            </a:ln>
          </c:spPr>
          <c:invertIfNegative val="0"/>
          <c:dPt>
            <c:idx val="2"/>
            <c:invertIfNegative val="0"/>
            <c:bubble3D val="0"/>
            <c:spPr>
              <a:solidFill>
                <a:srgbClr val="197A56"/>
              </a:solidFill>
              <a:ln>
                <a:noFill/>
              </a:ln>
            </c:spPr>
            <c:extLst>
              <c:ext xmlns:c16="http://schemas.microsoft.com/office/drawing/2014/chart" uri="{C3380CC4-5D6E-409C-BE32-E72D297353CC}">
                <c16:uniqueId val="{00000000-A050-44C8-ADC6-460EFD7A9E3C}"/>
              </c:ext>
            </c:extLst>
          </c:dPt>
          <c:dPt>
            <c:idx val="3"/>
            <c:invertIfNegative val="0"/>
            <c:bubble3D val="0"/>
            <c:spPr>
              <a:solidFill>
                <a:srgbClr val="C8C8C8"/>
              </a:solidFill>
              <a:ln>
                <a:noFill/>
              </a:ln>
            </c:spPr>
            <c:extLst>
              <c:ext xmlns:c16="http://schemas.microsoft.com/office/drawing/2014/chart" uri="{C3380CC4-5D6E-409C-BE32-E72D297353CC}">
                <c16:uniqueId val="{00000001-A050-44C8-ADC6-460EFD7A9E3C}"/>
              </c:ext>
            </c:extLst>
          </c:dPt>
          <c:dLbls>
            <c:dLbl>
              <c:idx val="0"/>
              <c:layout>
                <c:manualLayout>
                  <c:x val="0"/>
                  <c:y val="-0.42719382835101255"/>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050-44C8-ADC6-460EFD7A9E3C}"/>
                </c:ext>
              </c:extLst>
            </c:dLbl>
            <c:dLbl>
              <c:idx val="1"/>
              <c:layout>
                <c:manualLayout>
                  <c:x val="0"/>
                  <c:y val="-0.39681774349083898"/>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050-44C8-ADC6-460EFD7A9E3C}"/>
                </c:ext>
              </c:extLst>
            </c:dLbl>
            <c:dLbl>
              <c:idx val="2"/>
              <c:layout>
                <c:manualLayout>
                  <c:x val="0"/>
                  <c:y val="-0.36547733847637415"/>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050-44C8-ADC6-460EFD7A9E3C}"/>
                </c:ext>
              </c:extLst>
            </c:dLbl>
            <c:dLbl>
              <c:idx val="3"/>
              <c:layout>
                <c:manualLayout>
                  <c:x val="0"/>
                  <c:y val="-0.343297974927676"/>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050-44C8-ADC6-460EFD7A9E3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9.9908714744423079</c:v>
                </c:pt>
                <c:pt idx="1">
                  <c:v>9.221827252311666</c:v>
                </c:pt>
                <c:pt idx="2">
                  <c:v>8.4036917645221578</c:v>
                </c:pt>
                <c:pt idx="3">
                  <c:v>7.8231311583726981</c:v>
                </c:pt>
              </c:numCache>
            </c:numRef>
          </c:val>
          <c:extLst>
            <c:ext xmlns:c16="http://schemas.microsoft.com/office/drawing/2014/chart" uri="{C3380CC4-5D6E-409C-BE32-E72D297353CC}">
              <c16:uniqueId val="{00000004-A050-44C8-ADC6-460EFD7A9E3C}"/>
            </c:ext>
          </c:extLst>
        </c:ser>
        <c:dLbls>
          <c:showLegendKey val="0"/>
          <c:showVal val="0"/>
          <c:showCatName val="0"/>
          <c:showSerName val="0"/>
          <c:showPercent val="0"/>
          <c:showBubbleSize val="0"/>
        </c:dLbls>
        <c:gapWidth val="60"/>
        <c:overlap val="100"/>
        <c:axId val="561382223"/>
        <c:axId val="1"/>
      </c:barChart>
      <c:catAx>
        <c:axId val="561382223"/>
        <c:scaling>
          <c:orientation val="minMax"/>
        </c:scaling>
        <c:delete val="0"/>
        <c:axPos val="b"/>
        <c:majorGridlines>
          <c:spPr>
            <a:ln>
              <a:noFill/>
            </a:ln>
          </c:spPr>
        </c:majorGridlines>
        <c:majorTickMark val="none"/>
        <c:minorTickMark val="none"/>
        <c:tickLblPos val="none"/>
        <c:spPr>
          <a:ln w="9525" cmpd="sng" algn="ctr">
            <a:solidFill>
              <a:srgbClr val="7F7F7F"/>
            </a:solidFill>
            <a:prstDash val="solid"/>
          </a:ln>
        </c:spPr>
        <c:crossAx val="1"/>
        <c:crosses val="min"/>
        <c:auto val="0"/>
        <c:lblAlgn val="ctr"/>
        <c:lblOffset val="100"/>
        <c:noMultiLvlLbl val="0"/>
      </c:catAx>
      <c:valAx>
        <c:axId val="1"/>
        <c:scaling>
          <c:orientation val="minMax"/>
          <c:max val="9.9908714744423079"/>
          <c:min val="0"/>
        </c:scaling>
        <c:delete val="1"/>
        <c:axPos val="l"/>
        <c:numFmt formatCode="General" sourceLinked="1"/>
        <c:majorTickMark val="out"/>
        <c:minorTickMark val="none"/>
        <c:tickLblPos val="nextTo"/>
        <c:crossAx val="561382223"/>
        <c:crosses val="min"/>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86053412462908E-2"/>
          <c:y val="0.13307618129218901"/>
          <c:w val="0.93827893175074184"/>
          <c:h val="0.77386692381870781"/>
        </c:manualLayout>
      </c:layout>
      <c:barChart>
        <c:barDir val="col"/>
        <c:grouping val="stacked"/>
        <c:varyColors val="0"/>
        <c:ser>
          <c:idx val="0"/>
          <c:order val="0"/>
          <c:spPr>
            <a:solidFill>
              <a:srgbClr val="29BA74"/>
            </a:solidFill>
            <a:ln>
              <a:noFill/>
            </a:ln>
          </c:spPr>
          <c:invertIfNegative val="0"/>
          <c:dPt>
            <c:idx val="2"/>
            <c:invertIfNegative val="0"/>
            <c:bubble3D val="0"/>
            <c:spPr>
              <a:solidFill>
                <a:srgbClr val="197A56"/>
              </a:solidFill>
              <a:ln>
                <a:noFill/>
              </a:ln>
            </c:spPr>
            <c:extLst>
              <c:ext xmlns:c16="http://schemas.microsoft.com/office/drawing/2014/chart" uri="{C3380CC4-5D6E-409C-BE32-E72D297353CC}">
                <c16:uniqueId val="{00000000-B667-4D3C-B56D-1B70D75E6C86}"/>
              </c:ext>
            </c:extLst>
          </c:dPt>
          <c:dPt>
            <c:idx val="3"/>
            <c:invertIfNegative val="0"/>
            <c:bubble3D val="0"/>
            <c:spPr>
              <a:solidFill>
                <a:srgbClr val="C8C8C8"/>
              </a:solidFill>
              <a:ln>
                <a:noFill/>
              </a:ln>
            </c:spPr>
            <c:extLst>
              <c:ext xmlns:c16="http://schemas.microsoft.com/office/drawing/2014/chart" uri="{C3380CC4-5D6E-409C-BE32-E72D297353CC}">
                <c16:uniqueId val="{00000001-B667-4D3C-B56D-1B70D75E6C86}"/>
              </c:ext>
            </c:extLst>
          </c:dPt>
          <c:dLbls>
            <c:dLbl>
              <c:idx val="0"/>
              <c:layout>
                <c:manualLayout>
                  <c:x val="0"/>
                  <c:y val="-0.28158148505303759"/>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667-4D3C-B56D-1B70D75E6C86}"/>
                </c:ext>
              </c:extLst>
            </c:dLbl>
            <c:dLbl>
              <c:idx val="1"/>
              <c:layout>
                <c:manualLayout>
                  <c:x val="0"/>
                  <c:y val="-0.42719382835101255"/>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667-4D3C-B56D-1B70D75E6C86}"/>
                </c:ext>
              </c:extLst>
            </c:dLbl>
            <c:dLbl>
              <c:idx val="2"/>
              <c:layout>
                <c:manualLayout>
                  <c:x val="0"/>
                  <c:y val="-0.2420443587270974"/>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667-4D3C-B56D-1B70D75E6C86}"/>
                </c:ext>
              </c:extLst>
            </c:dLbl>
            <c:dLbl>
              <c:idx val="3"/>
              <c:layout>
                <c:manualLayout>
                  <c:x val="0"/>
                  <c:y val="-0.25409836065573771"/>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667-4D3C-B56D-1B70D75E6C8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9.6902015264196617</c:v>
                </c:pt>
                <c:pt idx="1">
                  <c:v>15.528224703488647</c:v>
                </c:pt>
                <c:pt idx="2">
                  <c:v>8.0956460188371224</c:v>
                </c:pt>
                <c:pt idx="3">
                  <c:v>8.595892150744767</c:v>
                </c:pt>
              </c:numCache>
            </c:numRef>
          </c:val>
          <c:extLst>
            <c:ext xmlns:c16="http://schemas.microsoft.com/office/drawing/2014/chart" uri="{C3380CC4-5D6E-409C-BE32-E72D297353CC}">
              <c16:uniqueId val="{00000004-B667-4D3C-B56D-1B70D75E6C86}"/>
            </c:ext>
          </c:extLst>
        </c:ser>
        <c:dLbls>
          <c:showLegendKey val="0"/>
          <c:showVal val="0"/>
          <c:showCatName val="0"/>
          <c:showSerName val="0"/>
          <c:showPercent val="0"/>
          <c:showBubbleSize val="0"/>
        </c:dLbls>
        <c:gapWidth val="60"/>
        <c:overlap val="100"/>
        <c:axId val="561384623"/>
        <c:axId val="1"/>
      </c:barChart>
      <c:catAx>
        <c:axId val="561384623"/>
        <c:scaling>
          <c:orientation val="minMax"/>
        </c:scaling>
        <c:delete val="0"/>
        <c:axPos val="b"/>
        <c:majorGridlines>
          <c:spPr>
            <a:ln>
              <a:noFill/>
            </a:ln>
          </c:spPr>
        </c:majorGridlines>
        <c:majorTickMark val="none"/>
        <c:minorTickMark val="none"/>
        <c:tickLblPos val="none"/>
        <c:spPr>
          <a:ln w="9525" cmpd="sng" algn="ctr">
            <a:solidFill>
              <a:srgbClr val="7F7F7F"/>
            </a:solidFill>
            <a:prstDash val="solid"/>
          </a:ln>
        </c:spPr>
        <c:crossAx val="1"/>
        <c:crosses val="min"/>
        <c:auto val="0"/>
        <c:lblAlgn val="ctr"/>
        <c:lblOffset val="100"/>
        <c:noMultiLvlLbl val="0"/>
      </c:catAx>
      <c:valAx>
        <c:axId val="1"/>
        <c:scaling>
          <c:orientation val="minMax"/>
          <c:max val="15.528224703488647"/>
          <c:min val="0"/>
        </c:scaling>
        <c:delete val="1"/>
        <c:axPos val="l"/>
        <c:numFmt formatCode="General" sourceLinked="1"/>
        <c:majorTickMark val="out"/>
        <c:minorTickMark val="none"/>
        <c:tickLblPos val="nextTo"/>
        <c:crossAx val="561384623"/>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903743315508022E-2"/>
          <c:y val="4.1368337311058073E-2"/>
          <c:w val="0.97219251336898393"/>
          <c:h val="0.9172633253778838"/>
        </c:manualLayout>
      </c:layout>
      <c:barChart>
        <c:barDir val="col"/>
        <c:grouping val="stacked"/>
        <c:varyColors val="0"/>
        <c:ser>
          <c:idx val="0"/>
          <c:order val="0"/>
          <c:spPr>
            <a:solidFill>
              <a:srgbClr val="29BA74"/>
            </a:solidFill>
            <a:ln>
              <a:noFill/>
            </a:ln>
          </c:spPr>
          <c:invertIfNegative val="0"/>
          <c:dPt>
            <c:idx val="3"/>
            <c:invertIfNegative val="0"/>
            <c:bubble3D val="0"/>
            <c:spPr>
              <a:solidFill>
                <a:srgbClr val="197A56"/>
              </a:solidFill>
              <a:ln>
                <a:noFill/>
              </a:ln>
            </c:spPr>
            <c:extLst>
              <c:ext xmlns:c16="http://schemas.microsoft.com/office/drawing/2014/chart" uri="{C3380CC4-5D6E-409C-BE32-E72D297353CC}">
                <c16:uniqueId val="{00000000-984B-480C-A1C0-901DAA2BA918}"/>
              </c:ext>
            </c:extLst>
          </c:dPt>
          <c:dPt>
            <c:idx val="4"/>
            <c:invertIfNegative val="0"/>
            <c:bubble3D val="0"/>
            <c:spPr>
              <a:solidFill>
                <a:srgbClr val="C8C8C8"/>
              </a:solidFill>
              <a:ln>
                <a:noFill/>
              </a:ln>
            </c:spPr>
            <c:extLst>
              <c:ext xmlns:c16="http://schemas.microsoft.com/office/drawing/2014/chart" uri="{C3380CC4-5D6E-409C-BE32-E72D297353CC}">
                <c16:uniqueId val="{00000001-984B-480C-A1C0-901DAA2BA918}"/>
              </c:ext>
            </c:extLst>
          </c:dPt>
          <c:val>
            <c:numRef>
              <c:f>Sheet1!$A$1:$E$1</c:f>
              <c:numCache>
                <c:formatCode>General</c:formatCode>
                <c:ptCount val="5"/>
                <c:pt idx="0">
                  <c:v>45159197794.202698</c:v>
                </c:pt>
                <c:pt idx="1">
                  <c:v>139528333705.83902</c:v>
                </c:pt>
                <c:pt idx="2">
                  <c:v>265640754340.49356</c:v>
                </c:pt>
                <c:pt idx="3">
                  <c:v>287146089493.66864</c:v>
                </c:pt>
                <c:pt idx="4">
                  <c:v>433680498909.77472</c:v>
                </c:pt>
              </c:numCache>
            </c:numRef>
          </c:val>
          <c:extLst>
            <c:ext xmlns:c16="http://schemas.microsoft.com/office/drawing/2014/chart" uri="{C3380CC4-5D6E-409C-BE32-E72D297353CC}">
              <c16:uniqueId val="{00000002-984B-480C-A1C0-901DAA2BA918}"/>
            </c:ext>
          </c:extLst>
        </c:ser>
        <c:dLbls>
          <c:showLegendKey val="0"/>
          <c:showVal val="0"/>
          <c:showCatName val="0"/>
          <c:showSerName val="0"/>
          <c:showPercent val="0"/>
          <c:showBubbleSize val="0"/>
        </c:dLbls>
        <c:gapWidth val="82"/>
        <c:overlap val="100"/>
        <c:axId val="1661722767"/>
        <c:axId val="1"/>
      </c:barChart>
      <c:catAx>
        <c:axId val="1661722767"/>
        <c:scaling>
          <c:orientation val="minMax"/>
        </c:scaling>
        <c:delete val="0"/>
        <c:axPos val="b"/>
        <c:majorGridlines>
          <c:spPr>
            <a:ln>
              <a:noFill/>
            </a:ln>
          </c:spPr>
        </c:majorGridlines>
        <c:majorTickMark val="none"/>
        <c:minorTickMark val="none"/>
        <c:tickLblPos val="none"/>
        <c:spPr>
          <a:ln w="9525" cmpd="sng" algn="ctr">
            <a:solidFill>
              <a:srgbClr val="7F7F7F"/>
            </a:solidFill>
            <a:prstDash val="solid"/>
          </a:ln>
        </c:spPr>
        <c:crossAx val="1"/>
        <c:crosses val="min"/>
        <c:auto val="0"/>
        <c:lblAlgn val="ctr"/>
        <c:lblOffset val="100"/>
        <c:noMultiLvlLbl val="0"/>
      </c:catAx>
      <c:valAx>
        <c:axId val="1"/>
        <c:scaling>
          <c:orientation val="minMax"/>
          <c:max val="433680498909.77472"/>
          <c:min val="0"/>
        </c:scaling>
        <c:delete val="0"/>
        <c:axPos val="l"/>
        <c:majorGridlines>
          <c:spPr>
            <a:ln>
              <a:noFill/>
            </a:ln>
          </c:spPr>
        </c:majorGridlines>
        <c:numFmt formatCode="General" sourceLinked="1"/>
        <c:majorTickMark val="none"/>
        <c:minorTickMark val="none"/>
        <c:tickLblPos val="none"/>
        <c:spPr>
          <a:ln w="9525" cmpd="sng" algn="ctr">
            <a:solidFill>
              <a:srgbClr val="7F7F7F"/>
            </a:solidFill>
            <a:prstDash val="solid"/>
          </a:ln>
        </c:spPr>
        <c:crossAx val="1661722767"/>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9816513761467892E-2"/>
          <c:y val="0.1174468085106383"/>
          <c:w val="0.94036697247706424"/>
          <c:h val="0.80042553191489363"/>
        </c:manualLayout>
      </c:layout>
      <c:barChart>
        <c:barDir val="col"/>
        <c:grouping val="stacked"/>
        <c:varyColors val="0"/>
        <c:ser>
          <c:idx val="0"/>
          <c:order val="0"/>
          <c:spPr>
            <a:solidFill>
              <a:srgbClr val="29BA74"/>
            </a:solidFill>
            <a:ln>
              <a:noFill/>
            </a:ln>
          </c:spPr>
          <c:invertIfNegative val="0"/>
          <c:dPt>
            <c:idx val="2"/>
            <c:invertIfNegative val="0"/>
            <c:bubble3D val="0"/>
            <c:spPr>
              <a:solidFill>
                <a:srgbClr val="197A56"/>
              </a:solidFill>
              <a:ln>
                <a:noFill/>
              </a:ln>
            </c:spPr>
            <c:extLst>
              <c:ext xmlns:c16="http://schemas.microsoft.com/office/drawing/2014/chart" uri="{C3380CC4-5D6E-409C-BE32-E72D297353CC}">
                <c16:uniqueId val="{00000000-46E0-4958-94BD-EE4E1C5EF33B}"/>
              </c:ext>
            </c:extLst>
          </c:dPt>
          <c:dPt>
            <c:idx val="3"/>
            <c:invertIfNegative val="0"/>
            <c:bubble3D val="0"/>
            <c:spPr>
              <a:solidFill>
                <a:srgbClr val="C8C8C8"/>
              </a:solidFill>
              <a:ln>
                <a:noFill/>
              </a:ln>
            </c:spPr>
            <c:extLst>
              <c:ext xmlns:c16="http://schemas.microsoft.com/office/drawing/2014/chart" uri="{C3380CC4-5D6E-409C-BE32-E72D297353CC}">
                <c16:uniqueId val="{00000001-46E0-4958-94BD-EE4E1C5EF33B}"/>
              </c:ext>
            </c:extLst>
          </c:dPt>
          <c:dLbls>
            <c:dLbl>
              <c:idx val="0"/>
              <c:layout>
                <c:manualLayout>
                  <c:x val="0"/>
                  <c:y val="-0.40808510638297874"/>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6E0-4958-94BD-EE4E1C5EF33B}"/>
                </c:ext>
              </c:extLst>
            </c:dLbl>
            <c:dLbl>
              <c:idx val="1"/>
              <c:layout>
                <c:manualLayout>
                  <c:x val="0"/>
                  <c:y val="-0.43574468085106383"/>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6E0-4958-94BD-EE4E1C5EF33B}"/>
                </c:ext>
              </c:extLst>
            </c:dLbl>
            <c:dLbl>
              <c:idx val="2"/>
              <c:layout>
                <c:manualLayout>
                  <c:x val="0"/>
                  <c:y val="-0.14170212765957446"/>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6E0-4958-94BD-EE4E1C5EF33B}"/>
                </c:ext>
              </c:extLst>
            </c:dLbl>
            <c:dLbl>
              <c:idx val="3"/>
              <c:layout>
                <c:manualLayout>
                  <c:x val="0"/>
                  <c:y val="-0.3851063829787234"/>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6E0-4958-94BD-EE4E1C5EF33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5.4622416816820119</c:v>
                </c:pt>
                <c:pt idx="1">
                  <c:v>5.8648840902706389</c:v>
                </c:pt>
                <c:pt idx="2">
                  <c:v>1.5634466885501075</c:v>
                </c:pt>
                <c:pt idx="3">
                  <c:v>5.1249682968081745</c:v>
                </c:pt>
              </c:numCache>
            </c:numRef>
          </c:val>
          <c:extLst>
            <c:ext xmlns:c16="http://schemas.microsoft.com/office/drawing/2014/chart" uri="{C3380CC4-5D6E-409C-BE32-E72D297353CC}">
              <c16:uniqueId val="{00000004-46E0-4958-94BD-EE4E1C5EF33B}"/>
            </c:ext>
          </c:extLst>
        </c:ser>
        <c:dLbls>
          <c:showLegendKey val="0"/>
          <c:showVal val="0"/>
          <c:showCatName val="0"/>
          <c:showSerName val="0"/>
          <c:showPercent val="0"/>
          <c:showBubbleSize val="0"/>
        </c:dLbls>
        <c:gapWidth val="60"/>
        <c:overlap val="100"/>
        <c:axId val="549763839"/>
        <c:axId val="1"/>
      </c:barChart>
      <c:catAx>
        <c:axId val="549763839"/>
        <c:scaling>
          <c:orientation val="minMax"/>
        </c:scaling>
        <c:delete val="0"/>
        <c:axPos val="b"/>
        <c:majorGridlines>
          <c:spPr>
            <a:ln>
              <a:noFill/>
            </a:ln>
          </c:spPr>
        </c:majorGridlines>
        <c:majorTickMark val="none"/>
        <c:minorTickMark val="none"/>
        <c:tickLblPos val="none"/>
        <c:spPr>
          <a:ln w="9525" cmpd="sng" algn="ctr">
            <a:solidFill>
              <a:srgbClr val="7F7F7F"/>
            </a:solidFill>
            <a:prstDash val="solid"/>
          </a:ln>
        </c:spPr>
        <c:crossAx val="1"/>
        <c:crosses val="min"/>
        <c:auto val="0"/>
        <c:lblAlgn val="ctr"/>
        <c:lblOffset val="100"/>
        <c:noMultiLvlLbl val="0"/>
      </c:catAx>
      <c:valAx>
        <c:axId val="1"/>
        <c:scaling>
          <c:orientation val="minMax"/>
          <c:max val="5.8648840902706389"/>
          <c:min val="0"/>
        </c:scaling>
        <c:delete val="1"/>
        <c:axPos val="l"/>
        <c:numFmt formatCode="General" sourceLinked="1"/>
        <c:majorTickMark val="out"/>
        <c:minorTickMark val="none"/>
        <c:tickLblPos val="nextTo"/>
        <c:crossAx val="549763839"/>
        <c:crosses val="min"/>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17505995203837E-2"/>
          <c:y val="0.13307618129218901"/>
          <c:w val="0.93764988009592332"/>
          <c:h val="0.77386692381870781"/>
        </c:manualLayout>
      </c:layout>
      <c:barChart>
        <c:barDir val="col"/>
        <c:grouping val="stacked"/>
        <c:varyColors val="0"/>
        <c:ser>
          <c:idx val="0"/>
          <c:order val="0"/>
          <c:spPr>
            <a:solidFill>
              <a:srgbClr val="29BA74"/>
            </a:solidFill>
            <a:ln>
              <a:noFill/>
            </a:ln>
          </c:spPr>
          <c:invertIfNegative val="0"/>
          <c:dPt>
            <c:idx val="2"/>
            <c:invertIfNegative val="0"/>
            <c:bubble3D val="0"/>
            <c:spPr>
              <a:solidFill>
                <a:srgbClr val="197A56"/>
              </a:solidFill>
              <a:ln>
                <a:noFill/>
              </a:ln>
            </c:spPr>
            <c:extLst>
              <c:ext xmlns:c16="http://schemas.microsoft.com/office/drawing/2014/chart" uri="{C3380CC4-5D6E-409C-BE32-E72D297353CC}">
                <c16:uniqueId val="{00000000-7DB4-46E0-B762-A7BC9583992F}"/>
              </c:ext>
            </c:extLst>
          </c:dPt>
          <c:dPt>
            <c:idx val="3"/>
            <c:invertIfNegative val="0"/>
            <c:bubble3D val="0"/>
            <c:spPr>
              <a:solidFill>
                <a:srgbClr val="C8C8C8"/>
              </a:solidFill>
              <a:ln>
                <a:noFill/>
              </a:ln>
            </c:spPr>
            <c:extLst>
              <c:ext xmlns:c16="http://schemas.microsoft.com/office/drawing/2014/chart" uri="{C3380CC4-5D6E-409C-BE32-E72D297353CC}">
                <c16:uniqueId val="{00000001-7DB4-46E0-B762-A7BC9583992F}"/>
              </c:ext>
            </c:extLst>
          </c:dPt>
          <c:dLbls>
            <c:dLbl>
              <c:idx val="0"/>
              <c:layout>
                <c:manualLayout>
                  <c:x val="0"/>
                  <c:y val="-0.42719382835101255"/>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DB4-46E0-B762-A7BC9583992F}"/>
                </c:ext>
              </c:extLst>
            </c:dLbl>
            <c:dLbl>
              <c:idx val="1"/>
              <c:layout>
                <c:manualLayout>
                  <c:x val="0"/>
                  <c:y val="-0.41899710703953713"/>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DB4-46E0-B762-A7BC9583992F}"/>
                </c:ext>
              </c:extLst>
            </c:dLbl>
            <c:dLbl>
              <c:idx val="2"/>
              <c:layout>
                <c:manualLayout>
                  <c:x val="0"/>
                  <c:y val="-0.12150433944069432"/>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DB4-46E0-B762-A7BC9583992F}"/>
                </c:ext>
              </c:extLst>
            </c:dLbl>
            <c:dLbl>
              <c:idx val="3"/>
              <c:layout>
                <c:manualLayout>
                  <c:x val="0"/>
                  <c:y val="-0.35728061716489873"/>
                </c:manualLayout>
              </c:layout>
              <c:numFmt formatCode="#,##0&quot;%&quot;;&quot;-&quot;#,##0&quot;%&quot;" sourceLinked="0"/>
              <c:spPr>
                <a:noFill/>
                <a:ln>
                  <a:noFill/>
                </a:ln>
              </c:spPr>
              <c:txPr>
                <a:bodyPr wrap="none"/>
                <a:lstStyle/>
                <a:p>
                  <a:pPr>
                    <a:defRPr sz="14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DB4-46E0-B762-A7BC9583992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8.2593593017582734</c:v>
                </c:pt>
                <c:pt idx="1">
                  <c:v>8.0901170408761658</c:v>
                </c:pt>
                <c:pt idx="2">
                  <c:v>1.7418251616990954</c:v>
                </c:pt>
                <c:pt idx="3">
                  <c:v>6.7735411787440913</c:v>
                </c:pt>
              </c:numCache>
            </c:numRef>
          </c:val>
          <c:extLst>
            <c:ext xmlns:c16="http://schemas.microsoft.com/office/drawing/2014/chart" uri="{C3380CC4-5D6E-409C-BE32-E72D297353CC}">
              <c16:uniqueId val="{00000004-7DB4-46E0-B762-A7BC9583992F}"/>
            </c:ext>
          </c:extLst>
        </c:ser>
        <c:dLbls>
          <c:showLegendKey val="0"/>
          <c:showVal val="0"/>
          <c:showCatName val="0"/>
          <c:showSerName val="0"/>
          <c:showPercent val="0"/>
          <c:showBubbleSize val="0"/>
        </c:dLbls>
        <c:gapWidth val="60"/>
        <c:overlap val="100"/>
        <c:axId val="561380303"/>
        <c:axId val="1"/>
      </c:barChart>
      <c:catAx>
        <c:axId val="561380303"/>
        <c:scaling>
          <c:orientation val="minMax"/>
        </c:scaling>
        <c:delete val="0"/>
        <c:axPos val="b"/>
        <c:majorGridlines>
          <c:spPr>
            <a:ln>
              <a:noFill/>
            </a:ln>
          </c:spPr>
        </c:majorGridlines>
        <c:majorTickMark val="none"/>
        <c:minorTickMark val="none"/>
        <c:tickLblPos val="none"/>
        <c:spPr>
          <a:ln w="9525" cmpd="sng" algn="ctr">
            <a:solidFill>
              <a:srgbClr val="7F7F7F"/>
            </a:solidFill>
            <a:prstDash val="solid"/>
          </a:ln>
        </c:spPr>
        <c:crossAx val="1"/>
        <c:crosses val="min"/>
        <c:auto val="0"/>
        <c:lblAlgn val="ctr"/>
        <c:lblOffset val="100"/>
        <c:noMultiLvlLbl val="0"/>
      </c:catAx>
      <c:valAx>
        <c:axId val="1"/>
        <c:scaling>
          <c:orientation val="minMax"/>
          <c:max val="8.2593593017582734"/>
          <c:min val="0"/>
        </c:scaling>
        <c:delete val="1"/>
        <c:axPos val="l"/>
        <c:numFmt formatCode="General" sourceLinked="1"/>
        <c:majorTickMark val="out"/>
        <c:minorTickMark val="none"/>
        <c:tickLblPos val="nextTo"/>
        <c:crossAx val="561380303"/>
        <c:crosses val="min"/>
        <c:crossBetween val="between"/>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11699" cy="463408"/>
          </a:xfrm>
          <a:prstGeom prst="rect">
            <a:avLst/>
          </a:prstGeom>
        </p:spPr>
        <p:txBody>
          <a:bodyPr vert="horz" lIns="92492" tIns="46246" rIns="92492" bIns="46246" rtlCol="0"/>
          <a:lstStyle>
            <a:lvl1pPr algn="l">
              <a:defRPr sz="1200"/>
            </a:lvl1pPr>
          </a:lstStyle>
          <a:p>
            <a:endParaRPr lang="en-US" sz="800" dirty="0"/>
          </a:p>
        </p:txBody>
      </p:sp>
      <p:sp>
        <p:nvSpPr>
          <p:cNvPr id="3" name="Date Placeholder 2"/>
          <p:cNvSpPr>
            <a:spLocks noGrp="1"/>
          </p:cNvSpPr>
          <p:nvPr>
            <p:ph type="dt" sz="quarter" idx="1"/>
          </p:nvPr>
        </p:nvSpPr>
        <p:spPr>
          <a:xfrm>
            <a:off x="3936770" y="3"/>
            <a:ext cx="3011699" cy="463408"/>
          </a:xfrm>
          <a:prstGeom prst="rect">
            <a:avLst/>
          </a:prstGeom>
        </p:spPr>
        <p:txBody>
          <a:bodyPr vert="horz" lIns="92492" tIns="46246" rIns="92492" bIns="46246" rtlCol="0"/>
          <a:lstStyle>
            <a:lvl1pPr algn="r">
              <a:defRPr sz="1200"/>
            </a:lvl1pPr>
          </a:lstStyle>
          <a:p>
            <a:fld id="{57691E93-EF64-46CC-85E2-BBB5BEDB9501}" type="datetimeFigureOut">
              <a:rPr lang="en-US" sz="800"/>
              <a:t>7/26/2024</a:t>
            </a:fld>
            <a:endParaRPr lang="en-US" sz="800" dirty="0"/>
          </a:p>
        </p:txBody>
      </p:sp>
      <p:sp>
        <p:nvSpPr>
          <p:cNvPr id="4" name="Footer Placeholder 3"/>
          <p:cNvSpPr>
            <a:spLocks noGrp="1"/>
          </p:cNvSpPr>
          <p:nvPr>
            <p:ph type="ftr" sz="quarter" idx="2"/>
          </p:nvPr>
        </p:nvSpPr>
        <p:spPr>
          <a:xfrm>
            <a:off x="2" y="8772671"/>
            <a:ext cx="3011699" cy="463407"/>
          </a:xfrm>
          <a:prstGeom prst="rect">
            <a:avLst/>
          </a:prstGeom>
        </p:spPr>
        <p:txBody>
          <a:bodyPr vert="horz" lIns="92492" tIns="46246" rIns="92492" bIns="46246" rtlCol="0" anchor="b"/>
          <a:lstStyle>
            <a:lvl1pPr algn="l">
              <a:defRPr sz="1200"/>
            </a:lvl1pPr>
          </a:lstStyle>
          <a:p>
            <a:endParaRPr lang="en-US" sz="800" dirty="0"/>
          </a:p>
        </p:txBody>
      </p:sp>
      <p:sp>
        <p:nvSpPr>
          <p:cNvPr id="5" name="Slide Number Placeholder 4"/>
          <p:cNvSpPr>
            <a:spLocks noGrp="1"/>
          </p:cNvSpPr>
          <p:nvPr>
            <p:ph type="sldNum" sz="quarter" idx="3"/>
          </p:nvPr>
        </p:nvSpPr>
        <p:spPr>
          <a:xfrm>
            <a:off x="3936770" y="8772671"/>
            <a:ext cx="3011699" cy="463407"/>
          </a:xfrm>
          <a:prstGeom prst="rect">
            <a:avLst/>
          </a:prstGeom>
        </p:spPr>
        <p:txBody>
          <a:bodyPr vert="horz" lIns="92492" tIns="46246" rIns="92492" bIns="46246" rtlCol="0" anchor="b"/>
          <a:lstStyle>
            <a:lvl1pPr algn="r">
              <a:defRPr sz="1200"/>
            </a:lvl1pPr>
          </a:lstStyle>
          <a:p>
            <a:fld id="{3DCECA85-2A7A-423F-89EA-6868CB52DF19}" type="slidenum">
              <a:rPr lang="en-US" sz="800"/>
              <a:t>‹#›</a:t>
            </a:fld>
            <a:endParaRPr lang="en-US" sz="800" dirty="0"/>
          </a:p>
        </p:txBody>
      </p:sp>
    </p:spTree>
    <p:extLst>
      <p:ext uri="{BB962C8B-B14F-4D97-AF65-F5344CB8AC3E}">
        <p14:creationId xmlns:p14="http://schemas.microsoft.com/office/powerpoint/2010/main" val="1709377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Rectangle 54"/>
          <p:cNvSpPr/>
          <p:nvPr/>
        </p:nvSpPr>
        <p:spPr>
          <a:xfrm>
            <a:off x="0" y="4410720"/>
            <a:ext cx="6948467" cy="48253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492" tIns="46246" rIns="92492" bIns="46246" rtlCol="0" anchor="ctr"/>
          <a:lstStyle/>
          <a:p>
            <a:pPr algn="ctr"/>
            <a:endParaRPr lang="en-US" dirty="0"/>
          </a:p>
        </p:txBody>
      </p:sp>
      <p:sp>
        <p:nvSpPr>
          <p:cNvPr id="2" name="Header Placeholder 1"/>
          <p:cNvSpPr>
            <a:spLocks noGrp="1"/>
          </p:cNvSpPr>
          <p:nvPr>
            <p:ph type="hdr" sz="quarter"/>
          </p:nvPr>
        </p:nvSpPr>
        <p:spPr>
          <a:xfrm>
            <a:off x="82427" y="3"/>
            <a:ext cx="2929274" cy="463408"/>
          </a:xfrm>
          <a:prstGeom prst="rect">
            <a:avLst/>
          </a:prstGeom>
        </p:spPr>
        <p:txBody>
          <a:bodyPr vert="horz" lIns="92492" tIns="46246" rIns="92492" bIns="46246" rtlCol="0"/>
          <a:lstStyle>
            <a:lvl1pPr algn="l">
              <a:defRPr sz="1400"/>
            </a:lvl1pPr>
          </a:lstStyle>
          <a:p>
            <a:endParaRPr lang="en-US" dirty="0"/>
          </a:p>
        </p:txBody>
      </p:sp>
      <p:sp>
        <p:nvSpPr>
          <p:cNvPr id="4" name="Slide Image Placeholder 3"/>
          <p:cNvSpPr>
            <a:spLocks noGrp="1" noRot="1" noChangeAspect="1"/>
          </p:cNvSpPr>
          <p:nvPr>
            <p:ph type="sldImg" idx="2"/>
          </p:nvPr>
        </p:nvSpPr>
        <p:spPr>
          <a:xfrm>
            <a:off x="156103" y="575009"/>
            <a:ext cx="6620256" cy="3724113"/>
          </a:xfrm>
          <a:prstGeom prst="rect">
            <a:avLst/>
          </a:prstGeom>
          <a:noFill/>
          <a:ln w="9525">
            <a:solidFill>
              <a:schemeClr val="bg2"/>
            </a:solidFill>
          </a:ln>
        </p:spPr>
        <p:txBody>
          <a:bodyPr vert="horz" lIns="92492" tIns="46246" rIns="92492" bIns="46246" rtlCol="0" anchor="ctr"/>
          <a:lstStyle/>
          <a:p>
            <a:endParaRPr lang="en-US" dirty="0"/>
          </a:p>
        </p:txBody>
      </p:sp>
      <p:sp>
        <p:nvSpPr>
          <p:cNvPr id="6" name="Footer Placeholder 5"/>
          <p:cNvSpPr>
            <a:spLocks noGrp="1"/>
          </p:cNvSpPr>
          <p:nvPr>
            <p:ph type="ftr" sz="quarter" idx="4"/>
          </p:nvPr>
        </p:nvSpPr>
        <p:spPr>
          <a:xfrm>
            <a:off x="82427" y="8744096"/>
            <a:ext cx="2929274" cy="463407"/>
          </a:xfrm>
          <a:prstGeom prst="rect">
            <a:avLst/>
          </a:prstGeom>
        </p:spPr>
        <p:txBody>
          <a:bodyPr vert="horz" lIns="92492" tIns="46246" rIns="92492" bIns="46246" rtlCol="0" anchor="b"/>
          <a:lstStyle>
            <a:lvl1pPr algn="l">
              <a:defRPr sz="1400"/>
            </a:lvl1pPr>
          </a:lstStyle>
          <a:p>
            <a:endParaRPr lang="en-US" dirty="0"/>
          </a:p>
        </p:txBody>
      </p:sp>
      <p:sp>
        <p:nvSpPr>
          <p:cNvPr id="7" name="Slide Number Placeholder 6"/>
          <p:cNvSpPr>
            <a:spLocks noGrp="1"/>
          </p:cNvSpPr>
          <p:nvPr>
            <p:ph type="sldNum" sz="quarter" idx="5"/>
          </p:nvPr>
        </p:nvSpPr>
        <p:spPr>
          <a:xfrm>
            <a:off x="3936770" y="8744096"/>
            <a:ext cx="2919957" cy="463407"/>
          </a:xfrm>
          <a:prstGeom prst="rect">
            <a:avLst/>
          </a:prstGeom>
        </p:spPr>
        <p:txBody>
          <a:bodyPr vert="horz" lIns="92492" tIns="46246" rIns="92492" bIns="46246" rtlCol="0" anchor="b"/>
          <a:lstStyle>
            <a:lvl1pPr algn="r">
              <a:defRPr sz="1400"/>
            </a:lvl1pPr>
          </a:lstStyle>
          <a:p>
            <a:r>
              <a:rPr lang="en-US" dirty="0"/>
              <a:t>Notes view: </a:t>
            </a:r>
            <a:fld id="{128CEAFE-FA94-43E5-B0FF-D47E1CCDD1B4}" type="slidenum">
              <a:rPr lang="en-US" smtClean="0"/>
              <a:pPr/>
              <a:t>‹#›</a:t>
            </a:fld>
            <a:endParaRPr lang="en-US" dirty="0"/>
          </a:p>
        </p:txBody>
      </p:sp>
      <p:sp>
        <p:nvSpPr>
          <p:cNvPr id="5" name="Notes Placeholder 4"/>
          <p:cNvSpPr>
            <a:spLocks noGrp="1"/>
          </p:cNvSpPr>
          <p:nvPr>
            <p:ph type="body" sz="quarter" idx="3"/>
          </p:nvPr>
        </p:nvSpPr>
        <p:spPr>
          <a:xfrm>
            <a:off x="259519" y="4714653"/>
            <a:ext cx="6413424" cy="3768947"/>
          </a:xfrm>
          <a:prstGeom prst="rect">
            <a:avLst/>
          </a:prstGeom>
        </p:spPr>
        <p:txBody>
          <a:bodyPr vert="horz" lIns="92492" tIns="46246" rIns="92492" bIns="46246"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F2C7CF5F-7CF3-4DF3-838A-EE34544862CC}" type="datetimeFigureOut">
              <a:rPr lang="en-US" smtClean="0"/>
              <a:t>7/26/2024</a:t>
            </a:fld>
            <a:endParaRPr lang="en-US"/>
          </a:p>
        </p:txBody>
      </p:sp>
    </p:spTree>
    <p:extLst>
      <p:ext uri="{BB962C8B-B14F-4D97-AF65-F5344CB8AC3E}">
        <p14:creationId xmlns:p14="http://schemas.microsoft.com/office/powerpoint/2010/main" val="4173362221"/>
      </p:ext>
    </p:extLst>
  </p:cSld>
  <p:clrMap bg1="lt1" tx1="dk1" bg2="lt2" tx2="dk2" accent1="accent1" accent2="accent2" accent3="accent3" accent4="accent4" accent5="accent5" accent6="accent6" hlink="hlink" folHlink="folHlink"/>
  <p:notesStyle>
    <a:lvl1pPr marL="0" indent="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1pPr>
    <a:lvl2pPr marL="114300" indent="-11430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2pPr>
    <a:lvl3pPr marL="228600" indent="-114300" algn="l" defTabSz="914400" rtl="0" eaLnBrk="1" latinLnBrk="0" hangingPunct="1">
      <a:spcAft>
        <a:spcPts val="600"/>
      </a:spcAft>
      <a:buClr>
        <a:schemeClr val="tx2"/>
      </a:buClr>
      <a:buFont typeface="Arial" panose="020B0604020202020204" pitchFamily="34" charset="0"/>
      <a:buChar char="•"/>
      <a:defRPr sz="1200" kern="1200">
        <a:solidFill>
          <a:schemeClr val="tx1"/>
        </a:solidFill>
        <a:latin typeface="+mn-lt"/>
        <a:ea typeface="+mn-ea"/>
        <a:cs typeface="+mn-cs"/>
      </a:defRPr>
    </a:lvl3pPr>
    <a:lvl4pPr marL="514350" indent="-114300" algn="l" defTabSz="914400" rtl="0" eaLnBrk="1" latinLnBrk="0" hangingPunct="1">
      <a:spcAft>
        <a:spcPts val="600"/>
      </a:spcAft>
      <a:buFont typeface="Arial" panose="020B0604020202020204" pitchFamily="34" charset="0"/>
      <a:buChar char="•"/>
      <a:defRPr sz="1000" kern="1200">
        <a:solidFill>
          <a:schemeClr val="tx1"/>
        </a:solidFill>
        <a:latin typeface="+mn-lt"/>
        <a:ea typeface="+mn-ea"/>
        <a:cs typeface="+mn-cs"/>
      </a:defRPr>
    </a:lvl4pPr>
    <a:lvl5pPr marL="685800" indent="-114300" algn="l" defTabSz="914400" rtl="0" eaLnBrk="1" latinLnBrk="0" hangingPunct="1">
      <a:spcAft>
        <a:spcPts val="600"/>
      </a:spcAft>
      <a:buClr>
        <a:schemeClr val="tx2"/>
      </a:buClr>
      <a:buFont typeface="Arial" panose="020B0604020202020204" pitchFamily="34" charset="0"/>
      <a:buChar char="•"/>
      <a:defRPr sz="1000" i="1"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10" userDrawn="1">
          <p15:clr>
            <a:srgbClr val="F26B43"/>
          </p15:clr>
        </p15:guide>
        <p15:guide id="2" pos="2189"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E6F73"/>
                </a:solidFill>
                <a:effectLst/>
                <a:uLnTx/>
                <a:uFillTx/>
                <a:latin typeface="Trebuchet MS"/>
                <a:ea typeface="+mn-ea"/>
                <a:cs typeface="+mn-cs"/>
              </a:rPr>
              <a:t>Notes view: </a:t>
            </a:r>
            <a:fld id="{128CEAFE-FA94-43E5-B0FF-D47E1CCDD1B4}"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0" lang="en-US" sz="1400" b="0" i="0" u="none" strike="noStrike" kern="1200" cap="none" spc="0" normalizeH="0" baseline="0" noProof="0" dirty="0">
              <a:ln>
                <a:noFill/>
              </a:ln>
              <a:solidFill>
                <a:srgbClr val="6E6F73"/>
              </a:solidFill>
              <a:effectLst/>
              <a:uLnTx/>
              <a:uFillTx/>
              <a:latin typeface="Trebuchet MS"/>
              <a:ea typeface="+mn-ea"/>
              <a:cs typeface="+mn-cs"/>
            </a:endParaRPr>
          </a:p>
        </p:txBody>
      </p:sp>
    </p:spTree>
    <p:extLst>
      <p:ext uri="{BB962C8B-B14F-4D97-AF65-F5344CB8AC3E}">
        <p14:creationId xmlns:p14="http://schemas.microsoft.com/office/powerpoint/2010/main" val="2851818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275" y="617538"/>
            <a:ext cx="7116763" cy="4003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16</a:t>
            </a:fld>
            <a:endParaRPr lang="en-US" dirty="0"/>
          </a:p>
        </p:txBody>
      </p:sp>
    </p:spTree>
    <p:extLst>
      <p:ext uri="{BB962C8B-B14F-4D97-AF65-F5344CB8AC3E}">
        <p14:creationId xmlns:p14="http://schemas.microsoft.com/office/powerpoint/2010/main" val="2303063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18</a:t>
            </a:fld>
            <a:endParaRPr lang="en-US" dirty="0"/>
          </a:p>
        </p:txBody>
      </p:sp>
      <p:sp>
        <p:nvSpPr>
          <p:cNvPr id="5" name="Footer Placeholder 4">
            <a:extLst>
              <a:ext uri="{FF2B5EF4-FFF2-40B4-BE49-F238E27FC236}">
                <a16:creationId xmlns:a16="http://schemas.microsoft.com/office/drawing/2014/main" id="{327286A2-70A5-4070-B716-1EEB35E58E0F}"/>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901897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E6F73"/>
                </a:solidFill>
                <a:effectLst/>
                <a:uLnTx/>
                <a:uFillTx/>
                <a:latin typeface="Trebuchet MS"/>
                <a:ea typeface="+mn-ea"/>
                <a:cs typeface="+mn-cs"/>
              </a:rPr>
              <a:t>Notes view: </a:t>
            </a:r>
            <a:fld id="{128CEAFE-FA94-43E5-B0FF-D47E1CCDD1B4}"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400" b="0" i="0" u="none" strike="noStrike" kern="1200" cap="none" spc="0" normalizeH="0" baseline="0" noProof="0" dirty="0">
              <a:ln>
                <a:noFill/>
              </a:ln>
              <a:solidFill>
                <a:srgbClr val="6E6F73"/>
              </a:solidFill>
              <a:effectLst/>
              <a:uLnTx/>
              <a:uFillTx/>
              <a:latin typeface="Trebuchet MS"/>
              <a:ea typeface="+mn-ea"/>
              <a:cs typeface="+mn-cs"/>
            </a:endParaRPr>
          </a:p>
        </p:txBody>
      </p:sp>
    </p:spTree>
    <p:extLst>
      <p:ext uri="{BB962C8B-B14F-4D97-AF65-F5344CB8AC3E}">
        <p14:creationId xmlns:p14="http://schemas.microsoft.com/office/powerpoint/2010/main" val="3392545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2</a:t>
            </a:fld>
            <a:endParaRPr lang="en-US" dirty="0"/>
          </a:p>
        </p:txBody>
      </p:sp>
    </p:spTree>
    <p:extLst>
      <p:ext uri="{BB962C8B-B14F-4D97-AF65-F5344CB8AC3E}">
        <p14:creationId xmlns:p14="http://schemas.microsoft.com/office/powerpoint/2010/main" val="3762006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4</a:t>
            </a:fld>
            <a:endParaRPr lang="en-US" dirty="0"/>
          </a:p>
        </p:txBody>
      </p:sp>
    </p:spTree>
    <p:extLst>
      <p:ext uri="{BB962C8B-B14F-4D97-AF65-F5344CB8AC3E}">
        <p14:creationId xmlns:p14="http://schemas.microsoft.com/office/powerpoint/2010/main" val="3415944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5</a:t>
            </a:fld>
            <a:endParaRPr lang="en-US" dirty="0"/>
          </a:p>
        </p:txBody>
      </p:sp>
    </p:spTree>
    <p:extLst>
      <p:ext uri="{BB962C8B-B14F-4D97-AF65-F5344CB8AC3E}">
        <p14:creationId xmlns:p14="http://schemas.microsoft.com/office/powerpoint/2010/main" val="1339477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7</a:t>
            </a:fld>
            <a:endParaRPr lang="en-US" dirty="0"/>
          </a:p>
        </p:txBody>
      </p:sp>
    </p:spTree>
    <p:extLst>
      <p:ext uri="{BB962C8B-B14F-4D97-AF65-F5344CB8AC3E}">
        <p14:creationId xmlns:p14="http://schemas.microsoft.com/office/powerpoint/2010/main" val="344021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9</a:t>
            </a:fld>
            <a:endParaRPr lang="en-US" dirty="0"/>
          </a:p>
        </p:txBody>
      </p:sp>
    </p:spTree>
    <p:extLst>
      <p:ext uri="{BB962C8B-B14F-4D97-AF65-F5344CB8AC3E}">
        <p14:creationId xmlns:p14="http://schemas.microsoft.com/office/powerpoint/2010/main" val="1850732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12</a:t>
            </a:fld>
            <a:endParaRPr lang="en-US" dirty="0"/>
          </a:p>
        </p:txBody>
      </p:sp>
    </p:spTree>
    <p:extLst>
      <p:ext uri="{BB962C8B-B14F-4D97-AF65-F5344CB8AC3E}">
        <p14:creationId xmlns:p14="http://schemas.microsoft.com/office/powerpoint/2010/main" val="3920983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13</a:t>
            </a:fld>
            <a:endParaRPr lang="en-US" dirty="0"/>
          </a:p>
        </p:txBody>
      </p:sp>
    </p:spTree>
    <p:extLst>
      <p:ext uri="{BB962C8B-B14F-4D97-AF65-F5344CB8AC3E}">
        <p14:creationId xmlns:p14="http://schemas.microsoft.com/office/powerpoint/2010/main" val="1229480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15</a:t>
            </a:fld>
            <a:endParaRPr lang="en-US" dirty="0"/>
          </a:p>
        </p:txBody>
      </p:sp>
    </p:spTree>
    <p:extLst>
      <p:ext uri="{BB962C8B-B14F-4D97-AF65-F5344CB8AC3E}">
        <p14:creationId xmlns:p14="http://schemas.microsoft.com/office/powerpoint/2010/main" val="302322939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5.xml"/><Relationship Id="rId7" Type="http://schemas.openxmlformats.org/officeDocument/2006/relationships/image" Target="../media/image3.jp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8.png"/><Relationship Id="rId4" Type="http://schemas.openxmlformats.org/officeDocument/2006/relationships/image" Target="../media/image7.emf"/></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9.png"/><Relationship Id="rId4" Type="http://schemas.openxmlformats.org/officeDocument/2006/relationships/image" Target="../media/image7.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10.jp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3.xml"/><Relationship Id="rId7" Type="http://schemas.openxmlformats.org/officeDocument/2006/relationships/image" Target="../media/image2.emf"/><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oleObject" Target="../embeddings/oleObject6.bin"/><Relationship Id="rId5" Type="http://schemas.openxmlformats.org/officeDocument/2006/relationships/slideMaster" Target="../slideMasters/slideMaster1.xml"/><Relationship Id="rId4" Type="http://schemas.openxmlformats.org/officeDocument/2006/relationships/tags" Target="../tags/tag14.xml"/><Relationship Id="rId9" Type="http://schemas.openxmlformats.org/officeDocument/2006/relationships/image" Target="../media/image10.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5.png"/><Relationship Id="rId4" Type="http://schemas.openxmlformats.org/officeDocument/2006/relationships/image" Target="../media/image7.emf"/></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9.png"/><Relationship Id="rId4" Type="http://schemas.openxmlformats.org/officeDocument/2006/relationships/image" Target="../media/image2.emf"/></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10.jp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1.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1.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24.xml"/><Relationship Id="rId5" Type="http://schemas.openxmlformats.org/officeDocument/2006/relationships/image" Target="../media/image4.png"/><Relationship Id="rId4" Type="http://schemas.openxmlformats.org/officeDocument/2006/relationships/image" Target="../media/image1.emf"/></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1.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1.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29.xml"/><Relationship Id="rId5" Type="http://schemas.openxmlformats.org/officeDocument/2006/relationships/image" Target="../media/image4.png"/><Relationship Id="rId4" Type="http://schemas.openxmlformats.org/officeDocument/2006/relationships/image" Target="../media/image1.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30.xml"/><Relationship Id="rId5" Type="http://schemas.openxmlformats.org/officeDocument/2006/relationships/image" Target="../media/image5.pn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41907828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3" name="Picture 12" descr="Low angle view of modern skyscrapers rising straight up against a dramatic sky">
            <a:extLst>
              <a:ext uri="{FF2B5EF4-FFF2-40B4-BE49-F238E27FC236}">
                <a16:creationId xmlns:a16="http://schemas.microsoft.com/office/drawing/2014/main" id="{884BD7F5-D30D-428A-803A-67564444DFCD}"/>
              </a:ext>
            </a:extLst>
          </p:cNvPr>
          <p:cNvPicPr>
            <a:picLocks noChangeAspect="1"/>
          </p:cNvPicPr>
          <p:nvPr userDrawn="1"/>
        </p:nvPicPr>
        <p:blipFill>
          <a:blip r:embed="rId7"/>
          <a:srcRect t="17837" b="17837"/>
          <a:stretch/>
        </p:blipFill>
        <p:spPr>
          <a:xfrm>
            <a:off x="0" y="0"/>
            <a:ext cx="12192000" cy="5227141"/>
          </a:xfrm>
          <a:prstGeom prst="rect">
            <a:avLst/>
          </a:prstGeom>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8">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Logo</a:t>
            </a:r>
          </a:p>
        </p:txBody>
      </p:sp>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868800" cy="3138423"/>
          </a:xfrm>
          <a:prstGeom prst="rect">
            <a:avLst/>
          </a:prstGeom>
        </p:spPr>
        <p:txBody>
          <a:bodyPr vert="horz"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Title in Title Case</a:t>
            </a:r>
          </a:p>
        </p:txBody>
      </p:sp>
      <p:sp>
        <p:nvSpPr>
          <p:cNvPr id="33" name="Freeform 32"/>
          <p:cNvSpPr>
            <a:spLocks noChangeAspect="1"/>
          </p:cNvSpPr>
          <p:nvPr userDrawn="1">
            <p:custDataLst>
              <p:tags r:id="rId3"/>
            </p:custDataLst>
          </p:nvPr>
        </p:nvSpPr>
        <p:spPr bwMode="auto">
          <a:xfrm>
            <a:off x="1117415" y="1112679"/>
            <a:ext cx="2327644" cy="486479"/>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1515183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923524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Copyright"/>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632809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chemeClr val="tx2"/>
                </a:solidFill>
                <a:latin typeface="+mj-lt"/>
                <a:sym typeface="Trebuchet MS" panose="020B0603020202020204" pitchFamily="34" charset="0"/>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2577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679174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3252687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208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974192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871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2438078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280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3698657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2023 by Boston Consulting Group. All rights reserved.</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1657312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270558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3379662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426197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1202179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830073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014252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902310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dirty="0">
                <a:latin typeface="+mn-lt"/>
                <a:sym typeface="Trebuchet MS" panose="020B0603020202020204" pitchFamily="34" charset="0"/>
              </a:rPr>
              <a:t>The services and materials provided by Boston Consulting Group (BCG) are subject to BCG's Standard Terms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to update these materials after the date hereof, notwithstanding that such information may become outdated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inaccurate.</a:t>
            </a:r>
          </a:p>
          <a:p>
            <a:pPr indent="0">
              <a:lnSpc>
                <a:spcPct val="100000"/>
              </a:lnSpc>
            </a:pPr>
            <a:r>
              <a:rPr lang="en-US" sz="900" b="0" dirty="0">
                <a:latin typeface="+mn-lt"/>
                <a:sym typeface="Trebuchet MS" panose="020B0603020202020204" pitchFamily="34" charset="0"/>
              </a:rPr>
              <a:t> </a:t>
            </a:r>
          </a:p>
          <a:p>
            <a:pPr indent="0">
              <a:lnSpc>
                <a:spcPct val="100000"/>
              </a:lnSpc>
            </a:pPr>
            <a:r>
              <a:rPr lang="en-US" sz="9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indent="0">
              <a:lnSpc>
                <a:spcPct val="100000"/>
              </a:lnSpc>
            </a:pPr>
            <a:endParaRPr lang="en-US" sz="900" b="0" dirty="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latin typeface="+mn-lt"/>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824906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735369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9" name="TitleAndEndImages"/>
          <p:cNvPicPr>
            <a:picLocks noChangeAspect="1"/>
          </p:cNvPicPr>
          <p:nvPr userDrawn="1">
            <p:custDataLst>
              <p:tags r:id="rId2"/>
            </p:custDataLst>
          </p:nvPr>
        </p:nvPicPr>
        <p:blipFill>
          <a:blip r:embed="rId7">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8" name="Rectangle 7"/>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15" name="TextBox 14"/>
          <p:cNvSpPr txBox="1"/>
          <p:nvPr/>
        </p:nvSpPr>
        <p:spPr bwMode="white">
          <a:xfrm>
            <a:off x="924979" y="5715178"/>
            <a:ext cx="840801" cy="170110"/>
          </a:xfrm>
          <a:prstGeom prst="rect">
            <a:avLst/>
          </a:prstGeom>
          <a:noFill/>
        </p:spPr>
        <p:txBody>
          <a:bodyPr wrap="none" lIns="0" tIns="0" rIns="0" bIns="0" rtlCol="0" anchor="b">
            <a:noAutofit/>
          </a:bodyPr>
          <a:lstStyle/>
          <a:p>
            <a:pPr>
              <a:lnSpc>
                <a:spcPct val="90000"/>
              </a:lnSpc>
              <a:spcAft>
                <a:spcPts val="600"/>
              </a:spcAft>
            </a:pPr>
            <a:r>
              <a:rPr lang="en-US" sz="1200" dirty="0">
                <a:solidFill>
                  <a:schemeClr val="bg1"/>
                </a:solidFill>
                <a:latin typeface="+mn-lt"/>
                <a:sym typeface="Trebuchet MS" panose="020B0603020202020204" pitchFamily="34" charset="0"/>
              </a:rPr>
              <a:t>bcg.com</a:t>
            </a:r>
          </a:p>
        </p:txBody>
      </p:sp>
      <p:sp>
        <p:nvSpPr>
          <p:cNvPr id="7" name="Freeform 6"/>
          <p:cNvSpPr>
            <a:spLocks noChangeAspect="1"/>
          </p:cNvSpPr>
          <p:nvPr userDrawn="1">
            <p:custDataLst>
              <p:tags r:id="rId3"/>
            </p:custDataLst>
          </p:nvPr>
        </p:nvSpPr>
        <p:spPr bwMode="auto">
          <a:xfrm>
            <a:off x="2676858" y="2969513"/>
            <a:ext cx="4033357" cy="842974"/>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36612475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6959937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6654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84" imgH="384" progId="TCLayout.ActiveDocument.1">
                  <p:embed/>
                </p:oleObj>
              </mc:Choice>
              <mc:Fallback>
                <p:oleObj name="think-cell Slide" r:id="rId6" imgW="384" imgH="384"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8">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pic>
        <p:nvPicPr>
          <p:cNvPr id="15" name="TitleAndEndImages"/>
          <p:cNvPicPr>
            <a:picLocks noChangeAspect="1"/>
          </p:cNvPicPr>
          <p:nvPr userDrawn="1">
            <p:custDataLst>
              <p:tags r:id="rId3"/>
            </p:custDataLst>
          </p:nvPr>
        </p:nvPicPr>
        <p:blipFill rotWithShape="1">
          <a:blip r:embed="rId9">
            <a:extLst>
              <a:ext uri="{28A0092B-C50C-407E-A947-70E740481C1C}">
                <a14:useLocalDpi xmlns:a14="http://schemas.microsoft.com/office/drawing/2010/main" val="0"/>
              </a:ext>
            </a:extLst>
          </a:blip>
          <a:srcRect b="23056"/>
          <a:stretch/>
        </p:blipFill>
        <p:spPr>
          <a:xfrm flipH="1">
            <a:off x="0" y="0"/>
            <a:ext cx="12192000" cy="5276850"/>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Logo</a:t>
            </a:r>
          </a:p>
        </p:txBody>
      </p:sp>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868800" cy="3138423"/>
          </a:xfrm>
        </p:spPr>
        <p:txBody>
          <a:bodyPr anchor="b">
            <a:normAutofit/>
          </a:bodyPr>
          <a:lstStyle>
            <a:lvl1pPr algn="l">
              <a:lnSpc>
                <a:spcPct val="93000"/>
              </a:lnSpc>
              <a:defRPr sz="5400">
                <a:solidFill>
                  <a:schemeClr val="bg1"/>
                </a:solidFill>
                <a:latin typeface="+mj-lt"/>
                <a:sym typeface="Trebuchet MS" panose="020B0603020202020204" pitchFamily="34" charset="0"/>
              </a:defRPr>
            </a:lvl1pPr>
          </a:lstStyle>
          <a:p>
            <a:r>
              <a:rPr lang="en-US" dirty="0"/>
              <a:t>Title in Title Case</a:t>
            </a:r>
          </a:p>
        </p:txBody>
      </p:sp>
      <p:sp>
        <p:nvSpPr>
          <p:cNvPr id="13" name="Freeform 12"/>
          <p:cNvSpPr>
            <a:spLocks noChangeAspect="1"/>
          </p:cNvSpPr>
          <p:nvPr userDrawn="1">
            <p:custDataLst>
              <p:tags r:id="rId4"/>
            </p:custDataLst>
          </p:nvPr>
        </p:nvSpPr>
        <p:spPr bwMode="auto">
          <a:xfrm>
            <a:off x="1117415" y="1112679"/>
            <a:ext cx="2327644" cy="486479"/>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vl1pPr>
            <a:lvl2pPr>
              <a:lnSpc>
                <a:spcPct val="100000"/>
              </a:lnSpc>
              <a:spcBef>
                <a:spcPts val="0"/>
              </a:spcBef>
              <a:spcAft>
                <a:spcPts val="0"/>
              </a:spcAft>
              <a:defRPr sz="2000"/>
            </a:lvl2pPr>
            <a:lvl3pPr>
              <a:lnSpc>
                <a:spcPct val="100000"/>
              </a:lnSpc>
              <a:spcBef>
                <a:spcPts val="0"/>
              </a:spcBef>
              <a:spcAft>
                <a:spcPts val="0"/>
              </a:spcAft>
              <a:defRPr sz="2000"/>
            </a:lvl3pPr>
            <a:lvl4pPr>
              <a:lnSpc>
                <a:spcPct val="100000"/>
              </a:lnSpc>
              <a:spcBef>
                <a:spcPts val="0"/>
              </a:spcBef>
              <a:spcAft>
                <a:spcPts val="0"/>
              </a:spcAft>
              <a:defRPr sz="2800"/>
            </a:lvl4pPr>
            <a:lvl5pPr>
              <a:lnSpc>
                <a:spcPct val="100000"/>
              </a:lnSpc>
              <a:spcBef>
                <a:spcPts val="0"/>
              </a:spcBef>
              <a:spcAft>
                <a:spcPts val="0"/>
              </a:spcAft>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730003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8" name="Title 7"/>
          <p:cNvSpPr>
            <a:spLocks noGrp="1"/>
          </p:cNvSpPr>
          <p:nvPr>
            <p:ph type="title" hasCustomPrompt="1"/>
          </p:nvPr>
        </p:nvSpPr>
        <p:spPr>
          <a:xfrm>
            <a:off x="630000" y="622800"/>
            <a:ext cx="10933350" cy="332399"/>
          </a:xfrm>
        </p:spPr>
        <p:txBody>
          <a:bodyPr/>
          <a:lstStyle>
            <a:lvl1pPr>
              <a:defRPr>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220698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4043400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chemeClr val="tx2"/>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900753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n-ea"/>
                <a:cs typeface="Arial" panose="020B0604020202020204" pitchFamily="34" charset="0"/>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819904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523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522366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4829456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793922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2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60452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930165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chemeClr val="tx2"/>
                </a:solidFill>
                <a:latin typeface="+mj-lt"/>
              </a:defRPr>
            </a:lvl1pPr>
          </a:lstStyle>
          <a:p>
            <a:r>
              <a:rPr lang="en-US" dirty="0"/>
              <a:t>Click to add title</a:t>
            </a:r>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052710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90578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279571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0" name="Title 2"/>
          <p:cNvSpPr>
            <a:spLocks noGrp="1"/>
          </p:cNvSpPr>
          <p:nvPr>
            <p:ph type="title" hasCustomPrompt="1"/>
          </p:nvPr>
        </p:nvSpPr>
        <p:spPr>
          <a:xfrm>
            <a:off x="630000" y="2764203"/>
            <a:ext cx="2478638" cy="1314311"/>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32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defRPr>
            </a:lvl1pPr>
          </a:lstStyle>
          <a:p>
            <a:r>
              <a:rPr lang="en-US" dirty="0"/>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997916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699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589356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809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969027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83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984939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585075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712323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3936192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0665806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3741941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10933200" cy="332399"/>
          </a:xfrm>
        </p:spPr>
        <p:txBody>
          <a:bodyPr/>
          <a:lstStyle>
            <a:lvl1pPr>
              <a:defRPr>
                <a:solidFill>
                  <a:schemeClr val="bg1"/>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548375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mn-lt"/>
                <a:sym typeface="Trebuchet MS" panose="020B0603020202020204" pitchFamily="34" charset="0"/>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9090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640827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571185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dirty="0">
                <a:latin typeface="+mn-lt"/>
                <a:sym typeface="Trebuchet MS" panose="020B0603020202020204" pitchFamily="34" charset="0"/>
              </a:rPr>
              <a:t>The services and materials provided by Boston Consulting Group (BCG) are subject to BCG's Standard Terms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to update these materials after the date hereof, notwithstanding that such information may become outdated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inaccurate.</a:t>
            </a:r>
          </a:p>
          <a:p>
            <a:pPr indent="0">
              <a:lnSpc>
                <a:spcPct val="100000"/>
              </a:lnSpc>
            </a:pPr>
            <a:r>
              <a:rPr lang="en-US" sz="900" b="0" dirty="0">
                <a:latin typeface="+mn-lt"/>
                <a:sym typeface="Trebuchet MS" panose="020B0603020202020204" pitchFamily="34" charset="0"/>
              </a:rPr>
              <a:t> </a:t>
            </a:r>
          </a:p>
          <a:p>
            <a:pPr indent="0">
              <a:lnSpc>
                <a:spcPct val="100000"/>
              </a:lnSpc>
            </a:pPr>
            <a:r>
              <a:rPr lang="en-US" sz="9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of this document shall be deemed agreement with and consideration for the foregoing.</a:t>
            </a:r>
          </a:p>
          <a:p>
            <a:pPr indent="0">
              <a:lnSpc>
                <a:spcPct val="100000"/>
              </a:lnSpc>
            </a:pPr>
            <a:endParaRPr lang="en-US" sz="900" b="0" dirty="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latin typeface="+mn-lt"/>
                <a:sym typeface="Trebuchet MS" panose="020B0603020202020204" pitchFamily="34" charset="0"/>
              </a:rPr>
              <a:t>BCG does not provide fairness opinions or valuations of market transactions, and these materials should not be relied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413221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875382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9" name="TitleAndEndImages"/>
          <p:cNvPicPr>
            <a:picLocks noChangeAspect="1"/>
          </p:cNvPicPr>
          <p:nvPr userDrawn="1">
            <p:custDataLst>
              <p:tags r:id="rId2"/>
            </p:custDataLst>
          </p:nvPr>
        </p:nvPicPr>
        <p:blipFill>
          <a:blip r:embed="rId7">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8" name="Rectangle 7"/>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15" name="TextBox 14"/>
          <p:cNvSpPr txBox="1"/>
          <p:nvPr/>
        </p:nvSpPr>
        <p:spPr bwMode="white">
          <a:xfrm>
            <a:off x="924979" y="5715178"/>
            <a:ext cx="840801" cy="170110"/>
          </a:xfrm>
          <a:prstGeom prst="rect">
            <a:avLst/>
          </a:prstGeom>
          <a:noFill/>
        </p:spPr>
        <p:txBody>
          <a:bodyPr wrap="none" lIns="0" tIns="0" rIns="0" bIns="0" rtlCol="0" anchor="b">
            <a:noAutofit/>
          </a:bodyPr>
          <a:lstStyle/>
          <a:p>
            <a:pPr>
              <a:lnSpc>
                <a:spcPct val="90000"/>
              </a:lnSpc>
              <a:spcAft>
                <a:spcPts val="600"/>
              </a:spcAft>
            </a:pPr>
            <a:r>
              <a:rPr lang="en-US" sz="1200" dirty="0">
                <a:solidFill>
                  <a:schemeClr val="bg1"/>
                </a:solidFill>
                <a:latin typeface="+mn-lt"/>
                <a:sym typeface="Trebuchet MS" panose="020B0603020202020204" pitchFamily="34" charset="0"/>
              </a:rPr>
              <a:t>bcg.com</a:t>
            </a:r>
          </a:p>
        </p:txBody>
      </p:sp>
      <p:sp>
        <p:nvSpPr>
          <p:cNvPr id="10" name="Freeform 9"/>
          <p:cNvSpPr>
            <a:spLocks noChangeAspect="1"/>
          </p:cNvSpPr>
          <p:nvPr userDrawn="1">
            <p:custDataLst>
              <p:tags r:id="rId3"/>
            </p:custDataLst>
          </p:nvPr>
        </p:nvSpPr>
        <p:spPr bwMode="auto">
          <a:xfrm>
            <a:off x="2676857" y="2969513"/>
            <a:ext cx="4033357" cy="842974"/>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2351621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818754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2021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Trebuchet MS" panose="020B0603020202020204" pitchFamily="34" charset="0"/>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Trebuchet MS" panose="020B0603020202020204" pitchFamily="34" charset="0"/>
            </a:endParaRPr>
          </a:p>
        </p:txBody>
      </p:sp>
      <p:sp>
        <p:nvSpPr>
          <p:cNvPr id="2" name="TextBox 1"/>
          <p:cNvSpPr txBox="1"/>
          <p:nvPr userDrawn="1"/>
        </p:nvSpPr>
        <p:spPr>
          <a:xfrm>
            <a:off x="630000" y="907199"/>
            <a:ext cx="3448800" cy="3488400"/>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dirty="0">
              <a:solidFill>
                <a:schemeClr val="bg1"/>
              </a:solidFill>
            </a:endParaRPr>
          </a:p>
        </p:txBody>
      </p:sp>
      <p:sp>
        <p:nvSpPr>
          <p:cNvPr id="10" name="TextBox 1"/>
          <p:cNvSpPr txBox="1"/>
          <p:nvPr userDrawn="1"/>
        </p:nvSpPr>
        <p:spPr>
          <a:xfrm>
            <a:off x="1109949" y="1115416"/>
            <a:ext cx="2488182" cy="896399"/>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j-lt"/>
              </a:rPr>
              <a:t>Agenda</a:t>
            </a:r>
          </a:p>
        </p:txBody>
      </p:sp>
    </p:spTree>
    <p:extLst>
      <p:ext uri="{BB962C8B-B14F-4D97-AF65-F5344CB8AC3E}">
        <p14:creationId xmlns:p14="http://schemas.microsoft.com/office/powerpoint/2010/main" val="2570314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058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9634920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2021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Trebuchet MS" panose="020B0603020202020204" pitchFamily="34" charset="0"/>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3729285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2021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bg1"/>
                </a:solidFill>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077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schemeClr val="bg1"/>
                </a:solidFill>
              </a:rPr>
              <a:t>Agenda</a:t>
            </a:r>
          </a:p>
        </p:txBody>
      </p:sp>
    </p:spTree>
    <p:extLst>
      <p:ext uri="{BB962C8B-B14F-4D97-AF65-F5344CB8AC3E}">
        <p14:creationId xmlns:p14="http://schemas.microsoft.com/office/powerpoint/2010/main" val="2270190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2021 by Boston Consulting Group. All rights reserved.</a:t>
            </a:r>
            <a:endParaRPr lang="en-US" sz="7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Trebuchet MS" panose="020B0603020202020204" pitchFamily="34" charset="0"/>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Trebuchet MS" panose="020B0603020202020204" pitchFamily="34" charset="0"/>
            </a:endParaRPr>
          </a:p>
        </p:txBody>
      </p:sp>
      <p:sp>
        <p:nvSpPr>
          <p:cNvPr id="11" name="TextBox 10"/>
          <p:cNvSpPr txBox="1"/>
          <p:nvPr userDrawn="1"/>
        </p:nvSpPr>
        <p:spPr>
          <a:xfrm>
            <a:off x="630000" y="907198"/>
            <a:ext cx="3448800" cy="3488400"/>
          </a:xfrm>
          <a:prstGeom prst="rect">
            <a:avLst/>
          </a:prstGeom>
          <a:noFill/>
          <a:ln>
            <a:solidFill>
              <a:schemeClr val="accent4"/>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endParaRPr>
          </a:p>
        </p:txBody>
      </p:sp>
      <p:sp>
        <p:nvSpPr>
          <p:cNvPr id="9" name="TextBox 1"/>
          <p:cNvSpPr txBox="1"/>
          <p:nvPr userDrawn="1"/>
        </p:nvSpPr>
        <p:spPr>
          <a:xfrm>
            <a:off x="1109949" y="1115416"/>
            <a:ext cx="2488182" cy="896399"/>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Agenda</a:t>
            </a:r>
          </a:p>
        </p:txBody>
      </p:sp>
    </p:spTree>
    <p:extLst>
      <p:ext uri="{BB962C8B-B14F-4D97-AF65-F5344CB8AC3E}">
        <p14:creationId xmlns:p14="http://schemas.microsoft.com/office/powerpoint/2010/main" val="1865576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4400617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2021 by Boston Consulting Group. All rights reserved.</a:t>
            </a:r>
            <a:endParaRPr lang="en-US" sz="7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3206140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2021 by Boston Consulting Group. All rights reserved.</a:t>
            </a:r>
            <a:endParaRPr lang="en-US" sz="7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accent4"/>
                </a:solidFill>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339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rPr>
              <a:t>Agenda</a:t>
            </a:r>
          </a:p>
        </p:txBody>
      </p:sp>
    </p:spTree>
    <p:extLst>
      <p:ext uri="{BB962C8B-B14F-4D97-AF65-F5344CB8AC3E}">
        <p14:creationId xmlns:p14="http://schemas.microsoft.com/office/powerpoint/2010/main" val="1784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Trebuchet MS" panose="020B0603020202020204" pitchFamily="34" charset="0"/>
                <a:sym typeface="Trebuchet MS" panose="020B0603020202020204" pitchFamily="34" charset="0"/>
              </a:rPr>
              <a:t>Table of contents</a:t>
            </a:r>
          </a:p>
        </p:txBody>
      </p:sp>
      <p:sp>
        <p:nvSpPr>
          <p:cNvPr id="2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2021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657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tx2"/>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884277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2021 by Boston Consulting Group. All rights reserved.</a:t>
            </a:r>
            <a:endParaRPr lang="en-US" sz="700" dirty="0">
              <a:solidFill>
                <a:schemeClr val="bg1"/>
              </a:solidFill>
              <a:latin typeface="+mn-lt"/>
              <a:sym typeface="Trebuchet MS" panose="020B0603020202020204" pitchFamily="34" charset="0"/>
            </a:endParaRP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35922638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2021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651496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ags" Target="../tags/tag2.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69"/>
            </p:custDataLst>
            <p:extLst>
              <p:ext uri="{D42A27DB-BD31-4B8C-83A1-F6EECF244321}">
                <p14:modId xmlns:p14="http://schemas.microsoft.com/office/powerpoint/2010/main" val="11941417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0" imgW="270" imgH="270" progId="TCLayout.ActiveDocument.1">
                  <p:embed/>
                </p:oleObj>
              </mc:Choice>
              <mc:Fallback>
                <p:oleObj name="think-cell Slide" r:id="rId70" imgW="270" imgH="270" progId="TCLayout.ActiveDocument.1">
                  <p:embed/>
                  <p:pic>
                    <p:nvPicPr>
                      <p:cNvPr id="2" name="Object 1" hidden="1"/>
                      <p:cNvPicPr/>
                      <p:nvPr/>
                    </p:nvPicPr>
                    <p:blipFill>
                      <a:blip r:embed="rId71"/>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a:extLst>
              <a:ext uri="{FF2B5EF4-FFF2-40B4-BE49-F238E27FC236}">
                <a16:creationId xmlns:a16="http://schemas.microsoft.com/office/drawing/2014/main" id="{46B44E62-CBEF-DF1D-32DF-7FE3E7081DF2}"/>
              </a:ext>
            </a:extLst>
          </p:cNvPr>
          <p:cNvSpPr txBox="1"/>
          <p:nvPr userDrawn="1">
            <p:extLst>
              <p:ext uri="{1162E1C5-73C7-4A58-AE30-91384D911F3F}">
                <p184:classification xmlns:p184="http://schemas.microsoft.com/office/powerpoint/2018/4/main" val="ftr"/>
              </p:ext>
            </p:extLst>
          </p:nvPr>
        </p:nvSpPr>
        <p:spPr>
          <a:xfrm>
            <a:off x="63500" y="6642100"/>
            <a:ext cx="923925"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Sensitivity: Public</a:t>
            </a:r>
          </a:p>
        </p:txBody>
      </p:sp>
    </p:spTree>
    <p:extLst>
      <p:ext uri="{BB962C8B-B14F-4D97-AF65-F5344CB8AC3E}">
        <p14:creationId xmlns:p14="http://schemas.microsoft.com/office/powerpoint/2010/main" val="835336367"/>
      </p:ext>
    </p:extLst>
  </p:cSld>
  <p:clrMap bg1="lt1" tx1="dk1" bg2="lt2" tx2="dk2" accent1="accent1" accent2="accent2" accent3="accent3" accent4="accent4" accent5="accent5" accent6="accent6" hlink="hlink" folHlink="folHlink"/>
  <p:sldLayoutIdLst>
    <p:sldLayoutId id="2147485115" r:id="rId1"/>
    <p:sldLayoutId id="2147485086" r:id="rId2"/>
    <p:sldLayoutId id="2147485183" r:id="rId3"/>
    <p:sldLayoutId id="2147485158" r:id="rId4"/>
    <p:sldLayoutId id="2147485113" r:id="rId5"/>
    <p:sldLayoutId id="2147485114" r:id="rId6"/>
    <p:sldLayoutId id="2147485154" r:id="rId7"/>
    <p:sldLayoutId id="2147485162" r:id="rId8"/>
    <p:sldLayoutId id="2147485149" r:id="rId9"/>
    <p:sldLayoutId id="2147485087" r:id="rId10"/>
    <p:sldLayoutId id="2147485112" r:id="rId11"/>
    <p:sldLayoutId id="2147485155" r:id="rId12"/>
    <p:sldLayoutId id="2147485164" r:id="rId13"/>
    <p:sldLayoutId id="2147485109" r:id="rId14"/>
    <p:sldLayoutId id="2147485165" r:id="rId15"/>
    <p:sldLayoutId id="2147485110" r:id="rId16"/>
    <p:sldLayoutId id="2147485166" r:id="rId17"/>
    <p:sldLayoutId id="2147485156" r:id="rId18"/>
    <p:sldLayoutId id="2147485167" r:id="rId19"/>
    <p:sldLayoutId id="2147485108" r:id="rId20"/>
    <p:sldLayoutId id="2147485107" r:id="rId21"/>
    <p:sldLayoutId id="2147485106" r:id="rId22"/>
    <p:sldLayoutId id="2147485090" r:id="rId23"/>
    <p:sldLayoutId id="2147485091" r:id="rId24"/>
    <p:sldLayoutId id="2147485092" r:id="rId25"/>
    <p:sldLayoutId id="2147485093" r:id="rId26"/>
    <p:sldLayoutId id="2147485116" r:id="rId27"/>
    <p:sldLayoutId id="2147485161" r:id="rId28"/>
    <p:sldLayoutId id="2147485159" r:id="rId29"/>
    <p:sldLayoutId id="2147485119" r:id="rId30"/>
    <p:sldLayoutId id="2147485184" r:id="rId31"/>
    <p:sldLayoutId id="2147485137" r:id="rId32"/>
    <p:sldLayoutId id="2147485120" r:id="rId33"/>
    <p:sldLayoutId id="2147485121" r:id="rId34"/>
    <p:sldLayoutId id="2147485141" r:id="rId35"/>
    <p:sldLayoutId id="2147485163" r:id="rId36"/>
    <p:sldLayoutId id="2147485139" r:id="rId37"/>
    <p:sldLayoutId id="2147485140" r:id="rId38"/>
    <p:sldLayoutId id="2147485122" r:id="rId39"/>
    <p:sldLayoutId id="2147485123" r:id="rId40"/>
    <p:sldLayoutId id="2147485151" r:id="rId41"/>
    <p:sldLayoutId id="2147485168" r:id="rId42"/>
    <p:sldLayoutId id="2147485127" r:id="rId43"/>
    <p:sldLayoutId id="2147485169" r:id="rId44"/>
    <p:sldLayoutId id="2147485126" r:id="rId45"/>
    <p:sldLayoutId id="2147485170" r:id="rId46"/>
    <p:sldLayoutId id="2147485153" r:id="rId47"/>
    <p:sldLayoutId id="2147485171" r:id="rId48"/>
    <p:sldLayoutId id="2147485128" r:id="rId49"/>
    <p:sldLayoutId id="2147485129" r:id="rId50"/>
    <p:sldLayoutId id="2147485130" r:id="rId51"/>
    <p:sldLayoutId id="2147485131" r:id="rId52"/>
    <p:sldLayoutId id="2147485145" r:id="rId53"/>
    <p:sldLayoutId id="2147485133" r:id="rId54"/>
    <p:sldLayoutId id="2147485144" r:id="rId55"/>
    <p:sldLayoutId id="2147485134" r:id="rId56"/>
    <p:sldLayoutId id="2147485146" r:id="rId57"/>
    <p:sldLayoutId id="2147485160" r:id="rId58"/>
    <p:sldLayoutId id="2147485172" r:id="rId59"/>
    <p:sldLayoutId id="2147485173" r:id="rId60"/>
    <p:sldLayoutId id="2147485174" r:id="rId61"/>
    <p:sldLayoutId id="2147485175" r:id="rId62"/>
    <p:sldLayoutId id="2147485176" r:id="rId63"/>
    <p:sldLayoutId id="2147485177" r:id="rId64"/>
    <p:sldLayoutId id="2147485178" r:id="rId65"/>
    <p:sldLayoutId id="2147485179" r:id="rId66"/>
    <p:sldLayoutId id="2147485180" r:id="rId6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userDrawn="1">
          <p15:clr>
            <a:srgbClr val="F26B43"/>
          </p15:clr>
        </p15:guide>
        <p15:guide id="2" pos="396" userDrawn="1">
          <p15:clr>
            <a:srgbClr val="F26B43"/>
          </p15:clr>
        </p15:guide>
        <p15:guide id="3" pos="7284" userDrawn="1">
          <p15:clr>
            <a:srgbClr val="F26B43"/>
          </p15:clr>
        </p15:guide>
        <p15:guide id="4" orient="horz" pos="38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203.xml"/><Relationship Id="rId13" Type="http://schemas.openxmlformats.org/officeDocument/2006/relationships/tags" Target="../tags/tag208.xml"/><Relationship Id="rId18" Type="http://schemas.openxmlformats.org/officeDocument/2006/relationships/tags" Target="../tags/tag213.xml"/><Relationship Id="rId26" Type="http://schemas.openxmlformats.org/officeDocument/2006/relationships/chart" Target="../charts/chart14.xml"/><Relationship Id="rId3" Type="http://schemas.openxmlformats.org/officeDocument/2006/relationships/tags" Target="../tags/tag198.xml"/><Relationship Id="rId21" Type="http://schemas.openxmlformats.org/officeDocument/2006/relationships/oleObject" Target="../embeddings/oleObject26.bin"/><Relationship Id="rId7" Type="http://schemas.openxmlformats.org/officeDocument/2006/relationships/tags" Target="../tags/tag202.xml"/><Relationship Id="rId12" Type="http://schemas.openxmlformats.org/officeDocument/2006/relationships/tags" Target="../tags/tag207.xml"/><Relationship Id="rId17" Type="http://schemas.openxmlformats.org/officeDocument/2006/relationships/tags" Target="../tags/tag212.xml"/><Relationship Id="rId25" Type="http://schemas.openxmlformats.org/officeDocument/2006/relationships/chart" Target="../charts/chart13.xml"/><Relationship Id="rId2" Type="http://schemas.openxmlformats.org/officeDocument/2006/relationships/tags" Target="../tags/tag197.xml"/><Relationship Id="rId16" Type="http://schemas.openxmlformats.org/officeDocument/2006/relationships/tags" Target="../tags/tag211.xml"/><Relationship Id="rId20" Type="http://schemas.openxmlformats.org/officeDocument/2006/relationships/notesSlide" Target="../notesSlides/notesSlide6.xml"/><Relationship Id="rId1" Type="http://schemas.openxmlformats.org/officeDocument/2006/relationships/tags" Target="../tags/tag196.xml"/><Relationship Id="rId6" Type="http://schemas.openxmlformats.org/officeDocument/2006/relationships/tags" Target="../tags/tag201.xml"/><Relationship Id="rId11" Type="http://schemas.openxmlformats.org/officeDocument/2006/relationships/tags" Target="../tags/tag206.xml"/><Relationship Id="rId24" Type="http://schemas.openxmlformats.org/officeDocument/2006/relationships/slide" Target="slide6.xml"/><Relationship Id="rId5" Type="http://schemas.openxmlformats.org/officeDocument/2006/relationships/tags" Target="../tags/tag200.xml"/><Relationship Id="rId15" Type="http://schemas.openxmlformats.org/officeDocument/2006/relationships/tags" Target="../tags/tag210.xml"/><Relationship Id="rId23" Type="http://schemas.openxmlformats.org/officeDocument/2006/relationships/chart" Target="../charts/chart12.xml"/><Relationship Id="rId10" Type="http://schemas.openxmlformats.org/officeDocument/2006/relationships/tags" Target="../tags/tag205.xml"/><Relationship Id="rId19" Type="http://schemas.openxmlformats.org/officeDocument/2006/relationships/slideLayout" Target="../slideLayouts/slideLayout13.xml"/><Relationship Id="rId4" Type="http://schemas.openxmlformats.org/officeDocument/2006/relationships/tags" Target="../tags/tag199.xml"/><Relationship Id="rId9" Type="http://schemas.openxmlformats.org/officeDocument/2006/relationships/tags" Target="../tags/tag204.xml"/><Relationship Id="rId14" Type="http://schemas.openxmlformats.org/officeDocument/2006/relationships/tags" Target="../tags/tag209.xml"/><Relationship Id="rId22" Type="http://schemas.openxmlformats.org/officeDocument/2006/relationships/image" Target="../media/image13.emf"/><Relationship Id="rId27" Type="http://schemas.openxmlformats.org/officeDocument/2006/relationships/image" Target="../media/image14.png"/></Relationships>
</file>

<file path=ppt/slides/_rels/slide11.xml.rels><?xml version="1.0" encoding="UTF-8" standalone="yes"?>
<Relationships xmlns="http://schemas.openxmlformats.org/package/2006/relationships"><Relationship Id="rId13" Type="http://schemas.openxmlformats.org/officeDocument/2006/relationships/tags" Target="../tags/tag226.xml"/><Relationship Id="rId18" Type="http://schemas.openxmlformats.org/officeDocument/2006/relationships/tags" Target="../tags/tag231.xml"/><Relationship Id="rId26" Type="http://schemas.openxmlformats.org/officeDocument/2006/relationships/tags" Target="../tags/tag239.xml"/><Relationship Id="rId3" Type="http://schemas.openxmlformats.org/officeDocument/2006/relationships/tags" Target="../tags/tag216.xml"/><Relationship Id="rId21" Type="http://schemas.openxmlformats.org/officeDocument/2006/relationships/tags" Target="../tags/tag234.xml"/><Relationship Id="rId7" Type="http://schemas.openxmlformats.org/officeDocument/2006/relationships/tags" Target="../tags/tag220.xml"/><Relationship Id="rId12" Type="http://schemas.openxmlformats.org/officeDocument/2006/relationships/tags" Target="../tags/tag225.xml"/><Relationship Id="rId17" Type="http://schemas.openxmlformats.org/officeDocument/2006/relationships/tags" Target="../tags/tag230.xml"/><Relationship Id="rId25" Type="http://schemas.openxmlformats.org/officeDocument/2006/relationships/tags" Target="../tags/tag238.xml"/><Relationship Id="rId33" Type="http://schemas.openxmlformats.org/officeDocument/2006/relationships/image" Target="../media/image14.png"/><Relationship Id="rId2" Type="http://schemas.openxmlformats.org/officeDocument/2006/relationships/tags" Target="../tags/tag215.xml"/><Relationship Id="rId16" Type="http://schemas.openxmlformats.org/officeDocument/2006/relationships/tags" Target="../tags/tag229.xml"/><Relationship Id="rId20" Type="http://schemas.openxmlformats.org/officeDocument/2006/relationships/tags" Target="../tags/tag233.xml"/><Relationship Id="rId29" Type="http://schemas.openxmlformats.org/officeDocument/2006/relationships/oleObject" Target="../embeddings/oleObject27.bin"/><Relationship Id="rId1" Type="http://schemas.openxmlformats.org/officeDocument/2006/relationships/tags" Target="../tags/tag214.xml"/><Relationship Id="rId6" Type="http://schemas.openxmlformats.org/officeDocument/2006/relationships/tags" Target="../tags/tag219.xml"/><Relationship Id="rId11" Type="http://schemas.openxmlformats.org/officeDocument/2006/relationships/tags" Target="../tags/tag224.xml"/><Relationship Id="rId24" Type="http://schemas.openxmlformats.org/officeDocument/2006/relationships/tags" Target="../tags/tag237.xml"/><Relationship Id="rId32" Type="http://schemas.openxmlformats.org/officeDocument/2006/relationships/slide" Target="slide6.xml"/><Relationship Id="rId5" Type="http://schemas.openxmlformats.org/officeDocument/2006/relationships/tags" Target="../tags/tag218.xml"/><Relationship Id="rId15" Type="http://schemas.openxmlformats.org/officeDocument/2006/relationships/tags" Target="../tags/tag228.xml"/><Relationship Id="rId23" Type="http://schemas.openxmlformats.org/officeDocument/2006/relationships/tags" Target="../tags/tag236.xml"/><Relationship Id="rId28" Type="http://schemas.openxmlformats.org/officeDocument/2006/relationships/slideLayout" Target="../slideLayouts/slideLayout2.xml"/><Relationship Id="rId10" Type="http://schemas.openxmlformats.org/officeDocument/2006/relationships/tags" Target="../tags/tag223.xml"/><Relationship Id="rId19" Type="http://schemas.openxmlformats.org/officeDocument/2006/relationships/tags" Target="../tags/tag232.xml"/><Relationship Id="rId31" Type="http://schemas.openxmlformats.org/officeDocument/2006/relationships/chart" Target="../charts/chart15.xml"/><Relationship Id="rId4" Type="http://schemas.openxmlformats.org/officeDocument/2006/relationships/tags" Target="../tags/tag217.xml"/><Relationship Id="rId9" Type="http://schemas.openxmlformats.org/officeDocument/2006/relationships/tags" Target="../tags/tag222.xml"/><Relationship Id="rId14" Type="http://schemas.openxmlformats.org/officeDocument/2006/relationships/tags" Target="../tags/tag227.xml"/><Relationship Id="rId22" Type="http://schemas.openxmlformats.org/officeDocument/2006/relationships/tags" Target="../tags/tag235.xml"/><Relationship Id="rId27" Type="http://schemas.openxmlformats.org/officeDocument/2006/relationships/tags" Target="../tags/tag240.xml"/><Relationship Id="rId30" Type="http://schemas.openxmlformats.org/officeDocument/2006/relationships/image" Target="../media/image15.emf"/><Relationship Id="rId8" Type="http://schemas.openxmlformats.org/officeDocument/2006/relationships/tags" Target="../tags/tag221.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tags" Target="../tags/tag243.xml"/><Relationship Id="rId7" Type="http://schemas.openxmlformats.org/officeDocument/2006/relationships/tags" Target="../tags/tag247.xml"/><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tags" Target="../tags/tag246.xml"/><Relationship Id="rId5" Type="http://schemas.openxmlformats.org/officeDocument/2006/relationships/tags" Target="../tags/tag245.xml"/><Relationship Id="rId4" Type="http://schemas.openxmlformats.org/officeDocument/2006/relationships/tags" Target="../tags/tag244.xml"/><Relationship Id="rId9" Type="http://schemas.openxmlformats.org/officeDocument/2006/relationships/image" Target="../media/image12.emf"/></Relationships>
</file>

<file path=ppt/slides/_rels/slide13.xml.rels><?xml version="1.0" encoding="UTF-8" standalone="yes"?>
<Relationships xmlns="http://schemas.openxmlformats.org/package/2006/relationships"><Relationship Id="rId26" Type="http://schemas.openxmlformats.org/officeDocument/2006/relationships/tags" Target="../tags/tag273.xml"/><Relationship Id="rId21" Type="http://schemas.openxmlformats.org/officeDocument/2006/relationships/tags" Target="../tags/tag268.xml"/><Relationship Id="rId42" Type="http://schemas.openxmlformats.org/officeDocument/2006/relationships/tags" Target="../tags/tag289.xml"/><Relationship Id="rId47" Type="http://schemas.openxmlformats.org/officeDocument/2006/relationships/tags" Target="../tags/tag294.xml"/><Relationship Id="rId63" Type="http://schemas.openxmlformats.org/officeDocument/2006/relationships/tags" Target="../tags/tag310.xml"/><Relationship Id="rId68" Type="http://schemas.openxmlformats.org/officeDocument/2006/relationships/tags" Target="../tags/tag315.xml"/><Relationship Id="rId16" Type="http://schemas.openxmlformats.org/officeDocument/2006/relationships/tags" Target="../tags/tag263.xml"/><Relationship Id="rId11" Type="http://schemas.openxmlformats.org/officeDocument/2006/relationships/tags" Target="../tags/tag258.xml"/><Relationship Id="rId24" Type="http://schemas.openxmlformats.org/officeDocument/2006/relationships/tags" Target="../tags/tag271.xml"/><Relationship Id="rId32" Type="http://schemas.openxmlformats.org/officeDocument/2006/relationships/tags" Target="../tags/tag279.xml"/><Relationship Id="rId37" Type="http://schemas.openxmlformats.org/officeDocument/2006/relationships/tags" Target="../tags/tag284.xml"/><Relationship Id="rId40" Type="http://schemas.openxmlformats.org/officeDocument/2006/relationships/tags" Target="../tags/tag287.xml"/><Relationship Id="rId45" Type="http://schemas.openxmlformats.org/officeDocument/2006/relationships/tags" Target="../tags/tag292.xml"/><Relationship Id="rId53" Type="http://schemas.openxmlformats.org/officeDocument/2006/relationships/tags" Target="../tags/tag300.xml"/><Relationship Id="rId58" Type="http://schemas.openxmlformats.org/officeDocument/2006/relationships/tags" Target="../tags/tag305.xml"/><Relationship Id="rId66" Type="http://schemas.openxmlformats.org/officeDocument/2006/relationships/tags" Target="../tags/tag313.xml"/><Relationship Id="rId74" Type="http://schemas.openxmlformats.org/officeDocument/2006/relationships/image" Target="../media/image13.emf"/><Relationship Id="rId79" Type="http://schemas.openxmlformats.org/officeDocument/2006/relationships/image" Target="../media/image14.png"/><Relationship Id="rId5" Type="http://schemas.openxmlformats.org/officeDocument/2006/relationships/tags" Target="../tags/tag252.xml"/><Relationship Id="rId61" Type="http://schemas.openxmlformats.org/officeDocument/2006/relationships/tags" Target="../tags/tag308.xml"/><Relationship Id="rId19" Type="http://schemas.openxmlformats.org/officeDocument/2006/relationships/tags" Target="../tags/tag266.xml"/><Relationship Id="rId14" Type="http://schemas.openxmlformats.org/officeDocument/2006/relationships/tags" Target="../tags/tag261.xml"/><Relationship Id="rId22" Type="http://schemas.openxmlformats.org/officeDocument/2006/relationships/tags" Target="../tags/tag269.xml"/><Relationship Id="rId27" Type="http://schemas.openxmlformats.org/officeDocument/2006/relationships/tags" Target="../tags/tag274.xml"/><Relationship Id="rId30" Type="http://schemas.openxmlformats.org/officeDocument/2006/relationships/tags" Target="../tags/tag277.xml"/><Relationship Id="rId35" Type="http://schemas.openxmlformats.org/officeDocument/2006/relationships/tags" Target="../tags/tag282.xml"/><Relationship Id="rId43" Type="http://schemas.openxmlformats.org/officeDocument/2006/relationships/tags" Target="../tags/tag290.xml"/><Relationship Id="rId48" Type="http://schemas.openxmlformats.org/officeDocument/2006/relationships/tags" Target="../tags/tag295.xml"/><Relationship Id="rId56" Type="http://schemas.openxmlformats.org/officeDocument/2006/relationships/tags" Target="../tags/tag303.xml"/><Relationship Id="rId64" Type="http://schemas.openxmlformats.org/officeDocument/2006/relationships/tags" Target="../tags/tag311.xml"/><Relationship Id="rId69" Type="http://schemas.openxmlformats.org/officeDocument/2006/relationships/tags" Target="../tags/tag316.xml"/><Relationship Id="rId77" Type="http://schemas.openxmlformats.org/officeDocument/2006/relationships/chart" Target="../charts/chart18.xml"/><Relationship Id="rId8" Type="http://schemas.openxmlformats.org/officeDocument/2006/relationships/tags" Target="../tags/tag255.xml"/><Relationship Id="rId51" Type="http://schemas.openxmlformats.org/officeDocument/2006/relationships/tags" Target="../tags/tag298.xml"/><Relationship Id="rId72" Type="http://schemas.openxmlformats.org/officeDocument/2006/relationships/notesSlide" Target="../notesSlides/notesSlide7.xml"/><Relationship Id="rId3" Type="http://schemas.openxmlformats.org/officeDocument/2006/relationships/tags" Target="../tags/tag250.xml"/><Relationship Id="rId12" Type="http://schemas.openxmlformats.org/officeDocument/2006/relationships/tags" Target="../tags/tag259.xml"/><Relationship Id="rId17" Type="http://schemas.openxmlformats.org/officeDocument/2006/relationships/tags" Target="../tags/tag264.xml"/><Relationship Id="rId25" Type="http://schemas.openxmlformats.org/officeDocument/2006/relationships/tags" Target="../tags/tag272.xml"/><Relationship Id="rId33" Type="http://schemas.openxmlformats.org/officeDocument/2006/relationships/tags" Target="../tags/tag280.xml"/><Relationship Id="rId38" Type="http://schemas.openxmlformats.org/officeDocument/2006/relationships/tags" Target="../tags/tag285.xml"/><Relationship Id="rId46" Type="http://schemas.openxmlformats.org/officeDocument/2006/relationships/tags" Target="../tags/tag293.xml"/><Relationship Id="rId59" Type="http://schemas.openxmlformats.org/officeDocument/2006/relationships/tags" Target="../tags/tag306.xml"/><Relationship Id="rId67" Type="http://schemas.openxmlformats.org/officeDocument/2006/relationships/tags" Target="../tags/tag314.xml"/><Relationship Id="rId20" Type="http://schemas.openxmlformats.org/officeDocument/2006/relationships/tags" Target="../tags/tag267.xml"/><Relationship Id="rId41" Type="http://schemas.openxmlformats.org/officeDocument/2006/relationships/tags" Target="../tags/tag288.xml"/><Relationship Id="rId54" Type="http://schemas.openxmlformats.org/officeDocument/2006/relationships/tags" Target="../tags/tag301.xml"/><Relationship Id="rId62" Type="http://schemas.openxmlformats.org/officeDocument/2006/relationships/tags" Target="../tags/tag309.xml"/><Relationship Id="rId70" Type="http://schemas.openxmlformats.org/officeDocument/2006/relationships/tags" Target="../tags/tag317.xml"/><Relationship Id="rId75" Type="http://schemas.openxmlformats.org/officeDocument/2006/relationships/chart" Target="../charts/chart16.xml"/><Relationship Id="rId1" Type="http://schemas.openxmlformats.org/officeDocument/2006/relationships/tags" Target="../tags/tag248.xml"/><Relationship Id="rId6" Type="http://schemas.openxmlformats.org/officeDocument/2006/relationships/tags" Target="../tags/tag253.xml"/><Relationship Id="rId15" Type="http://schemas.openxmlformats.org/officeDocument/2006/relationships/tags" Target="../tags/tag262.xml"/><Relationship Id="rId23" Type="http://schemas.openxmlformats.org/officeDocument/2006/relationships/tags" Target="../tags/tag270.xml"/><Relationship Id="rId28" Type="http://schemas.openxmlformats.org/officeDocument/2006/relationships/tags" Target="../tags/tag275.xml"/><Relationship Id="rId36" Type="http://schemas.openxmlformats.org/officeDocument/2006/relationships/tags" Target="../tags/tag283.xml"/><Relationship Id="rId49" Type="http://schemas.openxmlformats.org/officeDocument/2006/relationships/tags" Target="../tags/tag296.xml"/><Relationship Id="rId57" Type="http://schemas.openxmlformats.org/officeDocument/2006/relationships/tags" Target="../tags/tag304.xml"/><Relationship Id="rId10" Type="http://schemas.openxmlformats.org/officeDocument/2006/relationships/tags" Target="../tags/tag257.xml"/><Relationship Id="rId31" Type="http://schemas.openxmlformats.org/officeDocument/2006/relationships/tags" Target="../tags/tag278.xml"/><Relationship Id="rId44" Type="http://schemas.openxmlformats.org/officeDocument/2006/relationships/tags" Target="../tags/tag291.xml"/><Relationship Id="rId52" Type="http://schemas.openxmlformats.org/officeDocument/2006/relationships/tags" Target="../tags/tag299.xml"/><Relationship Id="rId60" Type="http://schemas.openxmlformats.org/officeDocument/2006/relationships/tags" Target="../tags/tag307.xml"/><Relationship Id="rId65" Type="http://schemas.openxmlformats.org/officeDocument/2006/relationships/tags" Target="../tags/tag312.xml"/><Relationship Id="rId73" Type="http://schemas.openxmlformats.org/officeDocument/2006/relationships/oleObject" Target="../embeddings/oleObject28.bin"/><Relationship Id="rId78" Type="http://schemas.openxmlformats.org/officeDocument/2006/relationships/slide" Target="slide6.xml"/><Relationship Id="rId4" Type="http://schemas.openxmlformats.org/officeDocument/2006/relationships/tags" Target="../tags/tag251.xml"/><Relationship Id="rId9" Type="http://schemas.openxmlformats.org/officeDocument/2006/relationships/tags" Target="../tags/tag256.xml"/><Relationship Id="rId13" Type="http://schemas.openxmlformats.org/officeDocument/2006/relationships/tags" Target="../tags/tag260.xml"/><Relationship Id="rId18" Type="http://schemas.openxmlformats.org/officeDocument/2006/relationships/tags" Target="../tags/tag265.xml"/><Relationship Id="rId39" Type="http://schemas.openxmlformats.org/officeDocument/2006/relationships/tags" Target="../tags/tag286.xml"/><Relationship Id="rId34" Type="http://schemas.openxmlformats.org/officeDocument/2006/relationships/tags" Target="../tags/tag281.xml"/><Relationship Id="rId50" Type="http://schemas.openxmlformats.org/officeDocument/2006/relationships/tags" Target="../tags/tag297.xml"/><Relationship Id="rId55" Type="http://schemas.openxmlformats.org/officeDocument/2006/relationships/tags" Target="../tags/tag302.xml"/><Relationship Id="rId76" Type="http://schemas.openxmlformats.org/officeDocument/2006/relationships/chart" Target="../charts/chart17.xml"/><Relationship Id="rId7" Type="http://schemas.openxmlformats.org/officeDocument/2006/relationships/tags" Target="../tags/tag254.xml"/><Relationship Id="rId71" Type="http://schemas.openxmlformats.org/officeDocument/2006/relationships/slideLayout" Target="../slideLayouts/slideLayout13.xml"/><Relationship Id="rId2" Type="http://schemas.openxmlformats.org/officeDocument/2006/relationships/tags" Target="../tags/tag249.xml"/><Relationship Id="rId29" Type="http://schemas.openxmlformats.org/officeDocument/2006/relationships/tags" Target="../tags/tag276.xml"/></Relationships>
</file>

<file path=ppt/slides/_rels/slide14.xml.rels><?xml version="1.0" encoding="UTF-8" standalone="yes"?>
<Relationships xmlns="http://schemas.openxmlformats.org/package/2006/relationships"><Relationship Id="rId26" Type="http://schemas.openxmlformats.org/officeDocument/2006/relationships/tags" Target="../tags/tag343.xml"/><Relationship Id="rId117" Type="http://schemas.openxmlformats.org/officeDocument/2006/relationships/chart" Target="../charts/chart19.xml"/><Relationship Id="rId21" Type="http://schemas.openxmlformats.org/officeDocument/2006/relationships/tags" Target="../tags/tag338.xml"/><Relationship Id="rId42" Type="http://schemas.openxmlformats.org/officeDocument/2006/relationships/tags" Target="../tags/tag359.xml"/><Relationship Id="rId47" Type="http://schemas.openxmlformats.org/officeDocument/2006/relationships/tags" Target="../tags/tag364.xml"/><Relationship Id="rId63" Type="http://schemas.openxmlformats.org/officeDocument/2006/relationships/tags" Target="../tags/tag380.xml"/><Relationship Id="rId68" Type="http://schemas.openxmlformats.org/officeDocument/2006/relationships/tags" Target="../tags/tag385.xml"/><Relationship Id="rId84" Type="http://schemas.openxmlformats.org/officeDocument/2006/relationships/tags" Target="../tags/tag401.xml"/><Relationship Id="rId89" Type="http://schemas.openxmlformats.org/officeDocument/2006/relationships/tags" Target="../tags/tag406.xml"/><Relationship Id="rId112" Type="http://schemas.openxmlformats.org/officeDocument/2006/relationships/tags" Target="../tags/tag429.xml"/><Relationship Id="rId16" Type="http://schemas.openxmlformats.org/officeDocument/2006/relationships/tags" Target="../tags/tag333.xml"/><Relationship Id="rId107" Type="http://schemas.openxmlformats.org/officeDocument/2006/relationships/tags" Target="../tags/tag424.xml"/><Relationship Id="rId11" Type="http://schemas.openxmlformats.org/officeDocument/2006/relationships/tags" Target="../tags/tag328.xml"/><Relationship Id="rId32" Type="http://schemas.openxmlformats.org/officeDocument/2006/relationships/tags" Target="../tags/tag349.xml"/><Relationship Id="rId37" Type="http://schemas.openxmlformats.org/officeDocument/2006/relationships/tags" Target="../tags/tag354.xml"/><Relationship Id="rId53" Type="http://schemas.openxmlformats.org/officeDocument/2006/relationships/tags" Target="../tags/tag370.xml"/><Relationship Id="rId58" Type="http://schemas.openxmlformats.org/officeDocument/2006/relationships/tags" Target="../tags/tag375.xml"/><Relationship Id="rId74" Type="http://schemas.openxmlformats.org/officeDocument/2006/relationships/tags" Target="../tags/tag391.xml"/><Relationship Id="rId79" Type="http://schemas.openxmlformats.org/officeDocument/2006/relationships/tags" Target="../tags/tag396.xml"/><Relationship Id="rId102" Type="http://schemas.openxmlformats.org/officeDocument/2006/relationships/tags" Target="../tags/tag419.xml"/><Relationship Id="rId5" Type="http://schemas.openxmlformats.org/officeDocument/2006/relationships/tags" Target="../tags/tag322.xml"/><Relationship Id="rId90" Type="http://schemas.openxmlformats.org/officeDocument/2006/relationships/tags" Target="../tags/tag407.xml"/><Relationship Id="rId95" Type="http://schemas.openxmlformats.org/officeDocument/2006/relationships/tags" Target="../tags/tag412.xml"/><Relationship Id="rId22" Type="http://schemas.openxmlformats.org/officeDocument/2006/relationships/tags" Target="../tags/tag339.xml"/><Relationship Id="rId27" Type="http://schemas.openxmlformats.org/officeDocument/2006/relationships/tags" Target="../tags/tag344.xml"/><Relationship Id="rId43" Type="http://schemas.openxmlformats.org/officeDocument/2006/relationships/tags" Target="../tags/tag360.xml"/><Relationship Id="rId48" Type="http://schemas.openxmlformats.org/officeDocument/2006/relationships/tags" Target="../tags/tag365.xml"/><Relationship Id="rId64" Type="http://schemas.openxmlformats.org/officeDocument/2006/relationships/tags" Target="../tags/tag381.xml"/><Relationship Id="rId69" Type="http://schemas.openxmlformats.org/officeDocument/2006/relationships/tags" Target="../tags/tag386.xml"/><Relationship Id="rId113" Type="http://schemas.openxmlformats.org/officeDocument/2006/relationships/slideLayout" Target="../slideLayouts/slideLayout13.xml"/><Relationship Id="rId118" Type="http://schemas.openxmlformats.org/officeDocument/2006/relationships/chart" Target="../charts/chart20.xml"/><Relationship Id="rId80" Type="http://schemas.openxmlformats.org/officeDocument/2006/relationships/tags" Target="../tags/tag397.xml"/><Relationship Id="rId85" Type="http://schemas.openxmlformats.org/officeDocument/2006/relationships/tags" Target="../tags/tag402.xml"/><Relationship Id="rId12" Type="http://schemas.openxmlformats.org/officeDocument/2006/relationships/tags" Target="../tags/tag329.xml"/><Relationship Id="rId17" Type="http://schemas.openxmlformats.org/officeDocument/2006/relationships/tags" Target="../tags/tag334.xml"/><Relationship Id="rId33" Type="http://schemas.openxmlformats.org/officeDocument/2006/relationships/tags" Target="../tags/tag350.xml"/><Relationship Id="rId38" Type="http://schemas.openxmlformats.org/officeDocument/2006/relationships/tags" Target="../tags/tag355.xml"/><Relationship Id="rId59" Type="http://schemas.openxmlformats.org/officeDocument/2006/relationships/tags" Target="../tags/tag376.xml"/><Relationship Id="rId103" Type="http://schemas.openxmlformats.org/officeDocument/2006/relationships/tags" Target="../tags/tag420.xml"/><Relationship Id="rId108" Type="http://schemas.openxmlformats.org/officeDocument/2006/relationships/tags" Target="../tags/tag425.xml"/><Relationship Id="rId54" Type="http://schemas.openxmlformats.org/officeDocument/2006/relationships/tags" Target="../tags/tag371.xml"/><Relationship Id="rId70" Type="http://schemas.openxmlformats.org/officeDocument/2006/relationships/tags" Target="../tags/tag387.xml"/><Relationship Id="rId75" Type="http://schemas.openxmlformats.org/officeDocument/2006/relationships/tags" Target="../tags/tag392.xml"/><Relationship Id="rId91" Type="http://schemas.openxmlformats.org/officeDocument/2006/relationships/tags" Target="../tags/tag408.xml"/><Relationship Id="rId96" Type="http://schemas.openxmlformats.org/officeDocument/2006/relationships/tags" Target="../tags/tag413.xml"/><Relationship Id="rId1" Type="http://schemas.openxmlformats.org/officeDocument/2006/relationships/tags" Target="../tags/tag318.xml"/><Relationship Id="rId6" Type="http://schemas.openxmlformats.org/officeDocument/2006/relationships/tags" Target="../tags/tag323.xml"/><Relationship Id="rId23" Type="http://schemas.openxmlformats.org/officeDocument/2006/relationships/tags" Target="../tags/tag340.xml"/><Relationship Id="rId28" Type="http://schemas.openxmlformats.org/officeDocument/2006/relationships/tags" Target="../tags/tag345.xml"/><Relationship Id="rId49" Type="http://schemas.openxmlformats.org/officeDocument/2006/relationships/tags" Target="../tags/tag366.xml"/><Relationship Id="rId114" Type="http://schemas.openxmlformats.org/officeDocument/2006/relationships/notesSlide" Target="../notesSlides/notesSlide8.xml"/><Relationship Id="rId119" Type="http://schemas.openxmlformats.org/officeDocument/2006/relationships/chart" Target="../charts/chart21.xml"/><Relationship Id="rId44" Type="http://schemas.openxmlformats.org/officeDocument/2006/relationships/tags" Target="../tags/tag361.xml"/><Relationship Id="rId60" Type="http://schemas.openxmlformats.org/officeDocument/2006/relationships/tags" Target="../tags/tag377.xml"/><Relationship Id="rId65" Type="http://schemas.openxmlformats.org/officeDocument/2006/relationships/tags" Target="../tags/tag382.xml"/><Relationship Id="rId81" Type="http://schemas.openxmlformats.org/officeDocument/2006/relationships/tags" Target="../tags/tag398.xml"/><Relationship Id="rId86" Type="http://schemas.openxmlformats.org/officeDocument/2006/relationships/tags" Target="../tags/tag403.xml"/><Relationship Id="rId4" Type="http://schemas.openxmlformats.org/officeDocument/2006/relationships/tags" Target="../tags/tag321.xml"/><Relationship Id="rId9" Type="http://schemas.openxmlformats.org/officeDocument/2006/relationships/tags" Target="../tags/tag326.xml"/><Relationship Id="rId13" Type="http://schemas.openxmlformats.org/officeDocument/2006/relationships/tags" Target="../tags/tag330.xml"/><Relationship Id="rId18" Type="http://schemas.openxmlformats.org/officeDocument/2006/relationships/tags" Target="../tags/tag335.xml"/><Relationship Id="rId39" Type="http://schemas.openxmlformats.org/officeDocument/2006/relationships/tags" Target="../tags/tag356.xml"/><Relationship Id="rId109" Type="http://schemas.openxmlformats.org/officeDocument/2006/relationships/tags" Target="../tags/tag426.xml"/><Relationship Id="rId34" Type="http://schemas.openxmlformats.org/officeDocument/2006/relationships/tags" Target="../tags/tag351.xml"/><Relationship Id="rId50" Type="http://schemas.openxmlformats.org/officeDocument/2006/relationships/tags" Target="../tags/tag367.xml"/><Relationship Id="rId55" Type="http://schemas.openxmlformats.org/officeDocument/2006/relationships/tags" Target="../tags/tag372.xml"/><Relationship Id="rId76" Type="http://schemas.openxmlformats.org/officeDocument/2006/relationships/tags" Target="../tags/tag393.xml"/><Relationship Id="rId97" Type="http://schemas.openxmlformats.org/officeDocument/2006/relationships/tags" Target="../tags/tag414.xml"/><Relationship Id="rId104" Type="http://schemas.openxmlformats.org/officeDocument/2006/relationships/tags" Target="../tags/tag421.xml"/><Relationship Id="rId120" Type="http://schemas.openxmlformats.org/officeDocument/2006/relationships/slide" Target="slide6.xml"/><Relationship Id="rId7" Type="http://schemas.openxmlformats.org/officeDocument/2006/relationships/tags" Target="../tags/tag324.xml"/><Relationship Id="rId71" Type="http://schemas.openxmlformats.org/officeDocument/2006/relationships/tags" Target="../tags/tag388.xml"/><Relationship Id="rId92" Type="http://schemas.openxmlformats.org/officeDocument/2006/relationships/tags" Target="../tags/tag409.xml"/><Relationship Id="rId2" Type="http://schemas.openxmlformats.org/officeDocument/2006/relationships/tags" Target="../tags/tag319.xml"/><Relationship Id="rId29" Type="http://schemas.openxmlformats.org/officeDocument/2006/relationships/tags" Target="../tags/tag346.xml"/><Relationship Id="rId24" Type="http://schemas.openxmlformats.org/officeDocument/2006/relationships/tags" Target="../tags/tag341.xml"/><Relationship Id="rId40" Type="http://schemas.openxmlformats.org/officeDocument/2006/relationships/tags" Target="../tags/tag357.xml"/><Relationship Id="rId45" Type="http://schemas.openxmlformats.org/officeDocument/2006/relationships/tags" Target="../tags/tag362.xml"/><Relationship Id="rId66" Type="http://schemas.openxmlformats.org/officeDocument/2006/relationships/tags" Target="../tags/tag383.xml"/><Relationship Id="rId87" Type="http://schemas.openxmlformats.org/officeDocument/2006/relationships/tags" Target="../tags/tag404.xml"/><Relationship Id="rId110" Type="http://schemas.openxmlformats.org/officeDocument/2006/relationships/tags" Target="../tags/tag427.xml"/><Relationship Id="rId115" Type="http://schemas.openxmlformats.org/officeDocument/2006/relationships/oleObject" Target="../embeddings/oleObject29.bin"/><Relationship Id="rId61" Type="http://schemas.openxmlformats.org/officeDocument/2006/relationships/tags" Target="../tags/tag378.xml"/><Relationship Id="rId82" Type="http://schemas.openxmlformats.org/officeDocument/2006/relationships/tags" Target="../tags/tag399.xml"/><Relationship Id="rId19" Type="http://schemas.openxmlformats.org/officeDocument/2006/relationships/tags" Target="../tags/tag336.xml"/><Relationship Id="rId14" Type="http://schemas.openxmlformats.org/officeDocument/2006/relationships/tags" Target="../tags/tag331.xml"/><Relationship Id="rId30" Type="http://schemas.openxmlformats.org/officeDocument/2006/relationships/tags" Target="../tags/tag347.xml"/><Relationship Id="rId35" Type="http://schemas.openxmlformats.org/officeDocument/2006/relationships/tags" Target="../tags/tag352.xml"/><Relationship Id="rId56" Type="http://schemas.openxmlformats.org/officeDocument/2006/relationships/tags" Target="../tags/tag373.xml"/><Relationship Id="rId77" Type="http://schemas.openxmlformats.org/officeDocument/2006/relationships/tags" Target="../tags/tag394.xml"/><Relationship Id="rId100" Type="http://schemas.openxmlformats.org/officeDocument/2006/relationships/tags" Target="../tags/tag417.xml"/><Relationship Id="rId105" Type="http://schemas.openxmlformats.org/officeDocument/2006/relationships/tags" Target="../tags/tag422.xml"/><Relationship Id="rId8" Type="http://schemas.openxmlformats.org/officeDocument/2006/relationships/tags" Target="../tags/tag325.xml"/><Relationship Id="rId51" Type="http://schemas.openxmlformats.org/officeDocument/2006/relationships/tags" Target="../tags/tag368.xml"/><Relationship Id="rId72" Type="http://schemas.openxmlformats.org/officeDocument/2006/relationships/tags" Target="../tags/tag389.xml"/><Relationship Id="rId93" Type="http://schemas.openxmlformats.org/officeDocument/2006/relationships/tags" Target="../tags/tag410.xml"/><Relationship Id="rId98" Type="http://schemas.openxmlformats.org/officeDocument/2006/relationships/tags" Target="../tags/tag415.xml"/><Relationship Id="rId121" Type="http://schemas.openxmlformats.org/officeDocument/2006/relationships/image" Target="../media/image14.png"/><Relationship Id="rId3" Type="http://schemas.openxmlformats.org/officeDocument/2006/relationships/tags" Target="../tags/tag320.xml"/><Relationship Id="rId25" Type="http://schemas.openxmlformats.org/officeDocument/2006/relationships/tags" Target="../tags/tag342.xml"/><Relationship Id="rId46" Type="http://schemas.openxmlformats.org/officeDocument/2006/relationships/tags" Target="../tags/tag363.xml"/><Relationship Id="rId67" Type="http://schemas.openxmlformats.org/officeDocument/2006/relationships/tags" Target="../tags/tag384.xml"/><Relationship Id="rId116" Type="http://schemas.openxmlformats.org/officeDocument/2006/relationships/image" Target="../media/image13.emf"/><Relationship Id="rId20" Type="http://schemas.openxmlformats.org/officeDocument/2006/relationships/tags" Target="../tags/tag337.xml"/><Relationship Id="rId41" Type="http://schemas.openxmlformats.org/officeDocument/2006/relationships/tags" Target="../tags/tag358.xml"/><Relationship Id="rId62" Type="http://schemas.openxmlformats.org/officeDocument/2006/relationships/tags" Target="../tags/tag379.xml"/><Relationship Id="rId83" Type="http://schemas.openxmlformats.org/officeDocument/2006/relationships/tags" Target="../tags/tag400.xml"/><Relationship Id="rId88" Type="http://schemas.openxmlformats.org/officeDocument/2006/relationships/tags" Target="../tags/tag405.xml"/><Relationship Id="rId111" Type="http://schemas.openxmlformats.org/officeDocument/2006/relationships/tags" Target="../tags/tag428.xml"/><Relationship Id="rId15" Type="http://schemas.openxmlformats.org/officeDocument/2006/relationships/tags" Target="../tags/tag332.xml"/><Relationship Id="rId36" Type="http://schemas.openxmlformats.org/officeDocument/2006/relationships/tags" Target="../tags/tag353.xml"/><Relationship Id="rId57" Type="http://schemas.openxmlformats.org/officeDocument/2006/relationships/tags" Target="../tags/tag374.xml"/><Relationship Id="rId106" Type="http://schemas.openxmlformats.org/officeDocument/2006/relationships/tags" Target="../tags/tag423.xml"/><Relationship Id="rId10" Type="http://schemas.openxmlformats.org/officeDocument/2006/relationships/tags" Target="../tags/tag327.xml"/><Relationship Id="rId31" Type="http://schemas.openxmlformats.org/officeDocument/2006/relationships/tags" Target="../tags/tag348.xml"/><Relationship Id="rId52" Type="http://schemas.openxmlformats.org/officeDocument/2006/relationships/tags" Target="../tags/tag369.xml"/><Relationship Id="rId73" Type="http://schemas.openxmlformats.org/officeDocument/2006/relationships/tags" Target="../tags/tag390.xml"/><Relationship Id="rId78" Type="http://schemas.openxmlformats.org/officeDocument/2006/relationships/tags" Target="../tags/tag395.xml"/><Relationship Id="rId94" Type="http://schemas.openxmlformats.org/officeDocument/2006/relationships/tags" Target="../tags/tag411.xml"/><Relationship Id="rId99" Type="http://schemas.openxmlformats.org/officeDocument/2006/relationships/tags" Target="../tags/tag416.xml"/><Relationship Id="rId101" Type="http://schemas.openxmlformats.org/officeDocument/2006/relationships/tags" Target="../tags/tag418.xml"/></Relationships>
</file>

<file path=ppt/slides/_rels/slide15.xml.rels><?xml version="1.0" encoding="UTF-8" standalone="yes"?>
<Relationships xmlns="http://schemas.openxmlformats.org/package/2006/relationships"><Relationship Id="rId13" Type="http://schemas.openxmlformats.org/officeDocument/2006/relationships/tags" Target="../tags/tag442.xml"/><Relationship Id="rId18" Type="http://schemas.openxmlformats.org/officeDocument/2006/relationships/tags" Target="../tags/tag447.xml"/><Relationship Id="rId26" Type="http://schemas.openxmlformats.org/officeDocument/2006/relationships/tags" Target="../tags/tag455.xml"/><Relationship Id="rId39" Type="http://schemas.openxmlformats.org/officeDocument/2006/relationships/tags" Target="../tags/tag468.xml"/><Relationship Id="rId21" Type="http://schemas.openxmlformats.org/officeDocument/2006/relationships/tags" Target="../tags/tag450.xml"/><Relationship Id="rId34" Type="http://schemas.openxmlformats.org/officeDocument/2006/relationships/tags" Target="../tags/tag463.xml"/><Relationship Id="rId42" Type="http://schemas.openxmlformats.org/officeDocument/2006/relationships/tags" Target="../tags/tag471.xml"/><Relationship Id="rId47" Type="http://schemas.openxmlformats.org/officeDocument/2006/relationships/slideLayout" Target="../slideLayouts/slideLayout2.xml"/><Relationship Id="rId50" Type="http://schemas.openxmlformats.org/officeDocument/2006/relationships/chart" Target="../charts/chart22.xml"/><Relationship Id="rId7" Type="http://schemas.openxmlformats.org/officeDocument/2006/relationships/tags" Target="../tags/tag436.xml"/><Relationship Id="rId2" Type="http://schemas.openxmlformats.org/officeDocument/2006/relationships/tags" Target="../tags/tag431.xml"/><Relationship Id="rId16" Type="http://schemas.openxmlformats.org/officeDocument/2006/relationships/tags" Target="../tags/tag445.xml"/><Relationship Id="rId29" Type="http://schemas.openxmlformats.org/officeDocument/2006/relationships/tags" Target="../tags/tag458.xml"/><Relationship Id="rId11" Type="http://schemas.openxmlformats.org/officeDocument/2006/relationships/tags" Target="../tags/tag440.xml"/><Relationship Id="rId24" Type="http://schemas.openxmlformats.org/officeDocument/2006/relationships/tags" Target="../tags/tag453.xml"/><Relationship Id="rId32" Type="http://schemas.openxmlformats.org/officeDocument/2006/relationships/tags" Target="../tags/tag461.xml"/><Relationship Id="rId37" Type="http://schemas.openxmlformats.org/officeDocument/2006/relationships/tags" Target="../tags/tag466.xml"/><Relationship Id="rId40" Type="http://schemas.openxmlformats.org/officeDocument/2006/relationships/tags" Target="../tags/tag469.xml"/><Relationship Id="rId45" Type="http://schemas.openxmlformats.org/officeDocument/2006/relationships/tags" Target="../tags/tag474.xml"/><Relationship Id="rId5" Type="http://schemas.openxmlformats.org/officeDocument/2006/relationships/tags" Target="../tags/tag434.xml"/><Relationship Id="rId15" Type="http://schemas.openxmlformats.org/officeDocument/2006/relationships/tags" Target="../tags/tag444.xml"/><Relationship Id="rId23" Type="http://schemas.openxmlformats.org/officeDocument/2006/relationships/tags" Target="../tags/tag452.xml"/><Relationship Id="rId28" Type="http://schemas.openxmlformats.org/officeDocument/2006/relationships/tags" Target="../tags/tag457.xml"/><Relationship Id="rId36" Type="http://schemas.openxmlformats.org/officeDocument/2006/relationships/tags" Target="../tags/tag465.xml"/><Relationship Id="rId49" Type="http://schemas.openxmlformats.org/officeDocument/2006/relationships/image" Target="../media/image15.emf"/><Relationship Id="rId10" Type="http://schemas.openxmlformats.org/officeDocument/2006/relationships/tags" Target="../tags/tag439.xml"/><Relationship Id="rId19" Type="http://schemas.openxmlformats.org/officeDocument/2006/relationships/tags" Target="../tags/tag448.xml"/><Relationship Id="rId31" Type="http://schemas.openxmlformats.org/officeDocument/2006/relationships/tags" Target="../tags/tag460.xml"/><Relationship Id="rId44" Type="http://schemas.openxmlformats.org/officeDocument/2006/relationships/tags" Target="../tags/tag473.xml"/><Relationship Id="rId52" Type="http://schemas.openxmlformats.org/officeDocument/2006/relationships/image" Target="../media/image14.png"/><Relationship Id="rId4" Type="http://schemas.openxmlformats.org/officeDocument/2006/relationships/tags" Target="../tags/tag433.xml"/><Relationship Id="rId9" Type="http://schemas.openxmlformats.org/officeDocument/2006/relationships/tags" Target="../tags/tag438.xml"/><Relationship Id="rId14" Type="http://schemas.openxmlformats.org/officeDocument/2006/relationships/tags" Target="../tags/tag443.xml"/><Relationship Id="rId22" Type="http://schemas.openxmlformats.org/officeDocument/2006/relationships/tags" Target="../tags/tag451.xml"/><Relationship Id="rId27" Type="http://schemas.openxmlformats.org/officeDocument/2006/relationships/tags" Target="../tags/tag456.xml"/><Relationship Id="rId30" Type="http://schemas.openxmlformats.org/officeDocument/2006/relationships/tags" Target="../tags/tag459.xml"/><Relationship Id="rId35" Type="http://schemas.openxmlformats.org/officeDocument/2006/relationships/tags" Target="../tags/tag464.xml"/><Relationship Id="rId43" Type="http://schemas.openxmlformats.org/officeDocument/2006/relationships/tags" Target="../tags/tag472.xml"/><Relationship Id="rId48" Type="http://schemas.openxmlformats.org/officeDocument/2006/relationships/oleObject" Target="../embeddings/oleObject30.bin"/><Relationship Id="rId8" Type="http://schemas.openxmlformats.org/officeDocument/2006/relationships/tags" Target="../tags/tag437.xml"/><Relationship Id="rId51" Type="http://schemas.openxmlformats.org/officeDocument/2006/relationships/slide" Target="slide6.xml"/><Relationship Id="rId3" Type="http://schemas.openxmlformats.org/officeDocument/2006/relationships/tags" Target="../tags/tag432.xml"/><Relationship Id="rId12" Type="http://schemas.openxmlformats.org/officeDocument/2006/relationships/tags" Target="../tags/tag441.xml"/><Relationship Id="rId17" Type="http://schemas.openxmlformats.org/officeDocument/2006/relationships/tags" Target="../tags/tag446.xml"/><Relationship Id="rId25" Type="http://schemas.openxmlformats.org/officeDocument/2006/relationships/tags" Target="../tags/tag454.xml"/><Relationship Id="rId33" Type="http://schemas.openxmlformats.org/officeDocument/2006/relationships/tags" Target="../tags/tag462.xml"/><Relationship Id="rId38" Type="http://schemas.openxmlformats.org/officeDocument/2006/relationships/tags" Target="../tags/tag467.xml"/><Relationship Id="rId46" Type="http://schemas.openxmlformats.org/officeDocument/2006/relationships/tags" Target="../tags/tag475.xml"/><Relationship Id="rId20" Type="http://schemas.openxmlformats.org/officeDocument/2006/relationships/tags" Target="../tags/tag449.xml"/><Relationship Id="rId41" Type="http://schemas.openxmlformats.org/officeDocument/2006/relationships/tags" Target="../tags/tag470.xml"/><Relationship Id="rId1" Type="http://schemas.openxmlformats.org/officeDocument/2006/relationships/tags" Target="../tags/tag430.xml"/><Relationship Id="rId6" Type="http://schemas.openxmlformats.org/officeDocument/2006/relationships/tags" Target="../tags/tag435.xml"/></Relationships>
</file>

<file path=ppt/slides/_rels/slide16.xml.rels><?xml version="1.0" encoding="UTF-8" standalone="yes"?>
<Relationships xmlns="http://schemas.openxmlformats.org/package/2006/relationships"><Relationship Id="rId8" Type="http://schemas.openxmlformats.org/officeDocument/2006/relationships/tags" Target="../tags/tag483.xml"/><Relationship Id="rId13" Type="http://schemas.openxmlformats.org/officeDocument/2006/relationships/tags" Target="../tags/tag488.xml"/><Relationship Id="rId18" Type="http://schemas.openxmlformats.org/officeDocument/2006/relationships/image" Target="../media/image13.emf"/><Relationship Id="rId3" Type="http://schemas.openxmlformats.org/officeDocument/2006/relationships/tags" Target="../tags/tag478.xml"/><Relationship Id="rId21" Type="http://schemas.openxmlformats.org/officeDocument/2006/relationships/slide" Target="slide6.xml"/><Relationship Id="rId7" Type="http://schemas.openxmlformats.org/officeDocument/2006/relationships/tags" Target="../tags/tag482.xml"/><Relationship Id="rId12" Type="http://schemas.openxmlformats.org/officeDocument/2006/relationships/tags" Target="../tags/tag487.xml"/><Relationship Id="rId17" Type="http://schemas.openxmlformats.org/officeDocument/2006/relationships/oleObject" Target="../embeddings/oleObject31.bin"/><Relationship Id="rId2" Type="http://schemas.openxmlformats.org/officeDocument/2006/relationships/tags" Target="../tags/tag477.xml"/><Relationship Id="rId16" Type="http://schemas.openxmlformats.org/officeDocument/2006/relationships/notesSlide" Target="../notesSlides/notesSlide9.xml"/><Relationship Id="rId20" Type="http://schemas.openxmlformats.org/officeDocument/2006/relationships/chart" Target="../charts/chart24.xml"/><Relationship Id="rId1" Type="http://schemas.openxmlformats.org/officeDocument/2006/relationships/tags" Target="../tags/tag476.xml"/><Relationship Id="rId6" Type="http://schemas.openxmlformats.org/officeDocument/2006/relationships/tags" Target="../tags/tag481.xml"/><Relationship Id="rId11" Type="http://schemas.openxmlformats.org/officeDocument/2006/relationships/tags" Target="../tags/tag486.xml"/><Relationship Id="rId5" Type="http://schemas.openxmlformats.org/officeDocument/2006/relationships/tags" Target="../tags/tag480.xml"/><Relationship Id="rId15" Type="http://schemas.openxmlformats.org/officeDocument/2006/relationships/slideLayout" Target="../slideLayouts/slideLayout13.xml"/><Relationship Id="rId23" Type="http://schemas.openxmlformats.org/officeDocument/2006/relationships/chart" Target="../charts/chart25.xml"/><Relationship Id="rId10" Type="http://schemas.openxmlformats.org/officeDocument/2006/relationships/tags" Target="../tags/tag485.xml"/><Relationship Id="rId19" Type="http://schemas.openxmlformats.org/officeDocument/2006/relationships/chart" Target="../charts/chart23.xml"/><Relationship Id="rId4" Type="http://schemas.openxmlformats.org/officeDocument/2006/relationships/tags" Target="../tags/tag479.xml"/><Relationship Id="rId9" Type="http://schemas.openxmlformats.org/officeDocument/2006/relationships/tags" Target="../tags/tag484.xml"/><Relationship Id="rId14" Type="http://schemas.openxmlformats.org/officeDocument/2006/relationships/tags" Target="../tags/tag489.xml"/><Relationship Id="rId22"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492.xml"/><Relationship Id="rId7" Type="http://schemas.openxmlformats.org/officeDocument/2006/relationships/image" Target="../media/image16.emf"/><Relationship Id="rId2" Type="http://schemas.openxmlformats.org/officeDocument/2006/relationships/tags" Target="../tags/tag491.xml"/><Relationship Id="rId1" Type="http://schemas.openxmlformats.org/officeDocument/2006/relationships/tags" Target="../tags/tag490.xml"/><Relationship Id="rId6" Type="http://schemas.openxmlformats.org/officeDocument/2006/relationships/oleObject" Target="../embeddings/oleObject32.bin"/><Relationship Id="rId5" Type="http://schemas.openxmlformats.org/officeDocument/2006/relationships/notesSlide" Target="../notesSlides/notesSlide10.xml"/><Relationship Id="rId4" Type="http://schemas.openxmlformats.org/officeDocument/2006/relationships/slideLayout" Target="../slideLayouts/slideLayout13.xml"/><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tags" Target="../tags/tag495.xml"/><Relationship Id="rId7" Type="http://schemas.openxmlformats.org/officeDocument/2006/relationships/tags" Target="../tags/tag499.xml"/><Relationship Id="rId2" Type="http://schemas.openxmlformats.org/officeDocument/2006/relationships/tags" Target="../tags/tag494.xml"/><Relationship Id="rId1" Type="http://schemas.openxmlformats.org/officeDocument/2006/relationships/tags" Target="../tags/tag493.xml"/><Relationship Id="rId6" Type="http://schemas.openxmlformats.org/officeDocument/2006/relationships/tags" Target="../tags/tag498.xml"/><Relationship Id="rId5" Type="http://schemas.openxmlformats.org/officeDocument/2006/relationships/tags" Target="../tags/tag497.xml"/><Relationship Id="rId4" Type="http://schemas.openxmlformats.org/officeDocument/2006/relationships/tags" Target="../tags/tag496.xml"/><Relationship Id="rId9" Type="http://schemas.openxmlformats.org/officeDocument/2006/relationships/image" Target="../media/image12.emf"/></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1.xml"/><Relationship Id="rId1" Type="http://schemas.openxmlformats.org/officeDocument/2006/relationships/tags" Target="../tags/tag500.xml"/><Relationship Id="rId6" Type="http://schemas.openxmlformats.org/officeDocument/2006/relationships/image" Target="../media/image17.emf"/><Relationship Id="rId5" Type="http://schemas.openxmlformats.org/officeDocument/2006/relationships/oleObject" Target="../embeddings/oleObject33.bin"/><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image" Target="../media/image12.emf"/></Relationships>
</file>

<file path=ppt/slides/_rels/slide20.xml.rels><?xml version="1.0" encoding="UTF-8" standalone="yes"?>
<Relationships xmlns="http://schemas.openxmlformats.org/package/2006/relationships"><Relationship Id="rId3" Type="http://schemas.openxmlformats.org/officeDocument/2006/relationships/tags" Target="../tags/tag504.xml"/><Relationship Id="rId2" Type="http://schemas.openxmlformats.org/officeDocument/2006/relationships/tags" Target="../tags/tag503.xml"/><Relationship Id="rId1" Type="http://schemas.openxmlformats.org/officeDocument/2006/relationships/tags" Target="../tags/tag502.xml"/><Relationship Id="rId6" Type="http://schemas.openxmlformats.org/officeDocument/2006/relationships/image" Target="../media/image17.emf"/><Relationship Id="rId5" Type="http://schemas.openxmlformats.org/officeDocument/2006/relationships/oleObject" Target="../embeddings/oleObject34.bin"/><Relationship Id="rId4"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13.emf"/><Relationship Id="rId5" Type="http://schemas.openxmlformats.org/officeDocument/2006/relationships/oleObject" Target="../embeddings/oleObject20.bin"/><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tags" Target="../tags/tag44.xml"/><Relationship Id="rId7" Type="http://schemas.openxmlformats.org/officeDocument/2006/relationships/tags" Target="../tags/tag48.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9" Type="http://schemas.openxmlformats.org/officeDocument/2006/relationships/image" Target="../media/image12.emf"/></Relationships>
</file>

<file path=ppt/slides/_rels/slide5.xml.rels><?xml version="1.0" encoding="UTF-8" standalone="yes"?>
<Relationships xmlns="http://schemas.openxmlformats.org/package/2006/relationships"><Relationship Id="rId26" Type="http://schemas.openxmlformats.org/officeDocument/2006/relationships/tags" Target="../tags/tag74.xml"/><Relationship Id="rId21" Type="http://schemas.openxmlformats.org/officeDocument/2006/relationships/tags" Target="../tags/tag69.xml"/><Relationship Id="rId34" Type="http://schemas.openxmlformats.org/officeDocument/2006/relationships/tags" Target="../tags/tag82.xml"/><Relationship Id="rId42" Type="http://schemas.openxmlformats.org/officeDocument/2006/relationships/tags" Target="../tags/tag90.xml"/><Relationship Id="rId47" Type="http://schemas.openxmlformats.org/officeDocument/2006/relationships/tags" Target="../tags/tag95.xml"/><Relationship Id="rId50" Type="http://schemas.openxmlformats.org/officeDocument/2006/relationships/tags" Target="../tags/tag98.xml"/><Relationship Id="rId55" Type="http://schemas.openxmlformats.org/officeDocument/2006/relationships/tags" Target="../tags/tag103.xml"/><Relationship Id="rId63" Type="http://schemas.openxmlformats.org/officeDocument/2006/relationships/chart" Target="../charts/chart2.xml"/><Relationship Id="rId7" Type="http://schemas.openxmlformats.org/officeDocument/2006/relationships/tags" Target="../tags/tag55.xml"/><Relationship Id="rId2" Type="http://schemas.openxmlformats.org/officeDocument/2006/relationships/tags" Target="../tags/tag50.xml"/><Relationship Id="rId16" Type="http://schemas.openxmlformats.org/officeDocument/2006/relationships/tags" Target="../tags/tag64.xml"/><Relationship Id="rId29" Type="http://schemas.openxmlformats.org/officeDocument/2006/relationships/tags" Target="../tags/tag77.xml"/><Relationship Id="rId11" Type="http://schemas.openxmlformats.org/officeDocument/2006/relationships/tags" Target="../tags/tag59.xml"/><Relationship Id="rId24" Type="http://schemas.openxmlformats.org/officeDocument/2006/relationships/tags" Target="../tags/tag72.xml"/><Relationship Id="rId32" Type="http://schemas.openxmlformats.org/officeDocument/2006/relationships/tags" Target="../tags/tag80.xml"/><Relationship Id="rId37" Type="http://schemas.openxmlformats.org/officeDocument/2006/relationships/tags" Target="../tags/tag85.xml"/><Relationship Id="rId40" Type="http://schemas.openxmlformats.org/officeDocument/2006/relationships/tags" Target="../tags/tag88.xml"/><Relationship Id="rId45" Type="http://schemas.openxmlformats.org/officeDocument/2006/relationships/tags" Target="../tags/tag93.xml"/><Relationship Id="rId53" Type="http://schemas.openxmlformats.org/officeDocument/2006/relationships/tags" Target="../tags/tag101.xml"/><Relationship Id="rId58" Type="http://schemas.openxmlformats.org/officeDocument/2006/relationships/slideLayout" Target="../slideLayouts/slideLayout13.xml"/><Relationship Id="rId66" Type="http://schemas.openxmlformats.org/officeDocument/2006/relationships/image" Target="../media/image14.png"/><Relationship Id="rId5" Type="http://schemas.openxmlformats.org/officeDocument/2006/relationships/tags" Target="../tags/tag53.xml"/><Relationship Id="rId61" Type="http://schemas.openxmlformats.org/officeDocument/2006/relationships/image" Target="../media/image13.emf"/><Relationship Id="rId19" Type="http://schemas.openxmlformats.org/officeDocument/2006/relationships/tags" Target="../tags/tag67.xml"/><Relationship Id="rId14" Type="http://schemas.openxmlformats.org/officeDocument/2006/relationships/tags" Target="../tags/tag62.xml"/><Relationship Id="rId22" Type="http://schemas.openxmlformats.org/officeDocument/2006/relationships/tags" Target="../tags/tag70.xml"/><Relationship Id="rId27" Type="http://schemas.openxmlformats.org/officeDocument/2006/relationships/tags" Target="../tags/tag75.xml"/><Relationship Id="rId30" Type="http://schemas.openxmlformats.org/officeDocument/2006/relationships/tags" Target="../tags/tag78.xml"/><Relationship Id="rId35" Type="http://schemas.openxmlformats.org/officeDocument/2006/relationships/tags" Target="../tags/tag83.xml"/><Relationship Id="rId43" Type="http://schemas.openxmlformats.org/officeDocument/2006/relationships/tags" Target="../tags/tag91.xml"/><Relationship Id="rId48" Type="http://schemas.openxmlformats.org/officeDocument/2006/relationships/tags" Target="../tags/tag96.xml"/><Relationship Id="rId56" Type="http://schemas.openxmlformats.org/officeDocument/2006/relationships/tags" Target="../tags/tag104.xml"/><Relationship Id="rId64" Type="http://schemas.openxmlformats.org/officeDocument/2006/relationships/chart" Target="../charts/chart3.xml"/><Relationship Id="rId8" Type="http://schemas.openxmlformats.org/officeDocument/2006/relationships/tags" Target="../tags/tag56.xml"/><Relationship Id="rId51" Type="http://schemas.openxmlformats.org/officeDocument/2006/relationships/tags" Target="../tags/tag99.xml"/><Relationship Id="rId3" Type="http://schemas.openxmlformats.org/officeDocument/2006/relationships/tags" Target="../tags/tag51.xml"/><Relationship Id="rId12" Type="http://schemas.openxmlformats.org/officeDocument/2006/relationships/tags" Target="../tags/tag60.xml"/><Relationship Id="rId17" Type="http://schemas.openxmlformats.org/officeDocument/2006/relationships/tags" Target="../tags/tag65.xml"/><Relationship Id="rId25" Type="http://schemas.openxmlformats.org/officeDocument/2006/relationships/tags" Target="../tags/tag73.xml"/><Relationship Id="rId33" Type="http://schemas.openxmlformats.org/officeDocument/2006/relationships/tags" Target="../tags/tag81.xml"/><Relationship Id="rId38" Type="http://schemas.openxmlformats.org/officeDocument/2006/relationships/tags" Target="../tags/tag86.xml"/><Relationship Id="rId46" Type="http://schemas.openxmlformats.org/officeDocument/2006/relationships/tags" Target="../tags/tag94.xml"/><Relationship Id="rId59" Type="http://schemas.openxmlformats.org/officeDocument/2006/relationships/notesSlide" Target="../notesSlides/notesSlide3.xml"/><Relationship Id="rId20" Type="http://schemas.openxmlformats.org/officeDocument/2006/relationships/tags" Target="../tags/tag68.xml"/><Relationship Id="rId41" Type="http://schemas.openxmlformats.org/officeDocument/2006/relationships/tags" Target="../tags/tag89.xml"/><Relationship Id="rId54" Type="http://schemas.openxmlformats.org/officeDocument/2006/relationships/tags" Target="../tags/tag102.xml"/><Relationship Id="rId62" Type="http://schemas.openxmlformats.org/officeDocument/2006/relationships/chart" Target="../charts/chart1.xml"/><Relationship Id="rId1" Type="http://schemas.openxmlformats.org/officeDocument/2006/relationships/tags" Target="../tags/tag49.xml"/><Relationship Id="rId6" Type="http://schemas.openxmlformats.org/officeDocument/2006/relationships/tags" Target="../tags/tag54.xml"/><Relationship Id="rId15" Type="http://schemas.openxmlformats.org/officeDocument/2006/relationships/tags" Target="../tags/tag63.xml"/><Relationship Id="rId23" Type="http://schemas.openxmlformats.org/officeDocument/2006/relationships/tags" Target="../tags/tag71.xml"/><Relationship Id="rId28" Type="http://schemas.openxmlformats.org/officeDocument/2006/relationships/tags" Target="../tags/tag76.xml"/><Relationship Id="rId36" Type="http://schemas.openxmlformats.org/officeDocument/2006/relationships/tags" Target="../tags/tag84.xml"/><Relationship Id="rId49" Type="http://schemas.openxmlformats.org/officeDocument/2006/relationships/tags" Target="../tags/tag97.xml"/><Relationship Id="rId57" Type="http://schemas.openxmlformats.org/officeDocument/2006/relationships/tags" Target="../tags/tag105.xml"/><Relationship Id="rId10" Type="http://schemas.openxmlformats.org/officeDocument/2006/relationships/tags" Target="../tags/tag58.xml"/><Relationship Id="rId31" Type="http://schemas.openxmlformats.org/officeDocument/2006/relationships/tags" Target="../tags/tag79.xml"/><Relationship Id="rId44" Type="http://schemas.openxmlformats.org/officeDocument/2006/relationships/tags" Target="../tags/tag92.xml"/><Relationship Id="rId52" Type="http://schemas.openxmlformats.org/officeDocument/2006/relationships/tags" Target="../tags/tag100.xml"/><Relationship Id="rId60" Type="http://schemas.openxmlformats.org/officeDocument/2006/relationships/oleObject" Target="../embeddings/oleObject21.bin"/><Relationship Id="rId65" Type="http://schemas.openxmlformats.org/officeDocument/2006/relationships/slide" Target="slide6.xml"/><Relationship Id="rId4" Type="http://schemas.openxmlformats.org/officeDocument/2006/relationships/tags" Target="../tags/tag52.xml"/><Relationship Id="rId9" Type="http://schemas.openxmlformats.org/officeDocument/2006/relationships/tags" Target="../tags/tag57.xml"/><Relationship Id="rId13" Type="http://schemas.openxmlformats.org/officeDocument/2006/relationships/tags" Target="../tags/tag61.xml"/><Relationship Id="rId18" Type="http://schemas.openxmlformats.org/officeDocument/2006/relationships/tags" Target="../tags/tag66.xml"/><Relationship Id="rId39" Type="http://schemas.openxmlformats.org/officeDocument/2006/relationships/tags" Target="../tags/tag87.xml"/></Relationships>
</file>

<file path=ppt/slides/_rels/slide6.xml.rels><?xml version="1.0" encoding="UTF-8" standalone="yes"?>
<Relationships xmlns="http://schemas.openxmlformats.org/package/2006/relationships"><Relationship Id="rId8" Type="http://schemas.openxmlformats.org/officeDocument/2006/relationships/tags" Target="../tags/tag113.xml"/><Relationship Id="rId13" Type="http://schemas.openxmlformats.org/officeDocument/2006/relationships/tags" Target="../tags/tag118.xml"/><Relationship Id="rId18" Type="http://schemas.openxmlformats.org/officeDocument/2006/relationships/tags" Target="../tags/tag123.xml"/><Relationship Id="rId26" Type="http://schemas.openxmlformats.org/officeDocument/2006/relationships/chart" Target="../charts/chart6.xml"/><Relationship Id="rId3" Type="http://schemas.openxmlformats.org/officeDocument/2006/relationships/tags" Target="../tags/tag108.xml"/><Relationship Id="rId21" Type="http://schemas.openxmlformats.org/officeDocument/2006/relationships/oleObject" Target="../embeddings/oleObject22.bin"/><Relationship Id="rId7" Type="http://schemas.openxmlformats.org/officeDocument/2006/relationships/tags" Target="../tags/tag112.xml"/><Relationship Id="rId12" Type="http://schemas.openxmlformats.org/officeDocument/2006/relationships/tags" Target="../tags/tag117.xml"/><Relationship Id="rId17" Type="http://schemas.openxmlformats.org/officeDocument/2006/relationships/tags" Target="../tags/tag122.xml"/><Relationship Id="rId25" Type="http://schemas.openxmlformats.org/officeDocument/2006/relationships/chart" Target="../charts/chart5.xml"/><Relationship Id="rId2" Type="http://schemas.openxmlformats.org/officeDocument/2006/relationships/tags" Target="../tags/tag107.xml"/><Relationship Id="rId16" Type="http://schemas.openxmlformats.org/officeDocument/2006/relationships/tags" Target="../tags/tag121.xml"/><Relationship Id="rId20" Type="http://schemas.openxmlformats.org/officeDocument/2006/relationships/notesSlide" Target="../notesSlides/notesSlide4.xml"/><Relationship Id="rId1" Type="http://schemas.openxmlformats.org/officeDocument/2006/relationships/tags" Target="../tags/tag106.xml"/><Relationship Id="rId6" Type="http://schemas.openxmlformats.org/officeDocument/2006/relationships/tags" Target="../tags/tag111.xml"/><Relationship Id="rId11" Type="http://schemas.openxmlformats.org/officeDocument/2006/relationships/tags" Target="../tags/tag116.xml"/><Relationship Id="rId24" Type="http://schemas.openxmlformats.org/officeDocument/2006/relationships/slide" Target="slide6.xml"/><Relationship Id="rId5" Type="http://schemas.openxmlformats.org/officeDocument/2006/relationships/tags" Target="../tags/tag110.xml"/><Relationship Id="rId15" Type="http://schemas.openxmlformats.org/officeDocument/2006/relationships/tags" Target="../tags/tag120.xml"/><Relationship Id="rId23" Type="http://schemas.openxmlformats.org/officeDocument/2006/relationships/chart" Target="../charts/chart4.xml"/><Relationship Id="rId10" Type="http://schemas.openxmlformats.org/officeDocument/2006/relationships/tags" Target="../tags/tag115.xml"/><Relationship Id="rId19" Type="http://schemas.openxmlformats.org/officeDocument/2006/relationships/slideLayout" Target="../slideLayouts/slideLayout13.xml"/><Relationship Id="rId4" Type="http://schemas.openxmlformats.org/officeDocument/2006/relationships/tags" Target="../tags/tag109.xml"/><Relationship Id="rId9" Type="http://schemas.openxmlformats.org/officeDocument/2006/relationships/tags" Target="../tags/tag114.xml"/><Relationship Id="rId14" Type="http://schemas.openxmlformats.org/officeDocument/2006/relationships/tags" Target="../tags/tag119.xml"/><Relationship Id="rId22" Type="http://schemas.openxmlformats.org/officeDocument/2006/relationships/image" Target="../media/image13.emf"/><Relationship Id="rId27" Type="http://schemas.openxmlformats.org/officeDocument/2006/relationships/image" Target="../media/image14.png"/></Relationships>
</file>

<file path=ppt/slides/_rels/slide7.xml.rels><?xml version="1.0" encoding="UTF-8" standalone="yes"?>
<Relationships xmlns="http://schemas.openxmlformats.org/package/2006/relationships"><Relationship Id="rId13" Type="http://schemas.openxmlformats.org/officeDocument/2006/relationships/tags" Target="../tags/tag136.xml"/><Relationship Id="rId18" Type="http://schemas.openxmlformats.org/officeDocument/2006/relationships/tags" Target="../tags/tag141.xml"/><Relationship Id="rId26" Type="http://schemas.openxmlformats.org/officeDocument/2006/relationships/tags" Target="../tags/tag149.xml"/><Relationship Id="rId3" Type="http://schemas.openxmlformats.org/officeDocument/2006/relationships/tags" Target="../tags/tag126.xml"/><Relationship Id="rId21" Type="http://schemas.openxmlformats.org/officeDocument/2006/relationships/tags" Target="../tags/tag144.xml"/><Relationship Id="rId7" Type="http://schemas.openxmlformats.org/officeDocument/2006/relationships/tags" Target="../tags/tag130.xml"/><Relationship Id="rId12" Type="http://schemas.openxmlformats.org/officeDocument/2006/relationships/tags" Target="../tags/tag135.xml"/><Relationship Id="rId17" Type="http://schemas.openxmlformats.org/officeDocument/2006/relationships/tags" Target="../tags/tag140.xml"/><Relationship Id="rId25" Type="http://schemas.openxmlformats.org/officeDocument/2006/relationships/tags" Target="../tags/tag148.xml"/><Relationship Id="rId33" Type="http://schemas.openxmlformats.org/officeDocument/2006/relationships/image" Target="../media/image14.png"/><Relationship Id="rId2" Type="http://schemas.openxmlformats.org/officeDocument/2006/relationships/tags" Target="../tags/tag125.xml"/><Relationship Id="rId16" Type="http://schemas.openxmlformats.org/officeDocument/2006/relationships/tags" Target="../tags/tag139.xml"/><Relationship Id="rId20" Type="http://schemas.openxmlformats.org/officeDocument/2006/relationships/tags" Target="../tags/tag143.xml"/><Relationship Id="rId29" Type="http://schemas.openxmlformats.org/officeDocument/2006/relationships/oleObject" Target="../embeddings/oleObject23.bin"/><Relationship Id="rId1" Type="http://schemas.openxmlformats.org/officeDocument/2006/relationships/tags" Target="../tags/tag124.xml"/><Relationship Id="rId6" Type="http://schemas.openxmlformats.org/officeDocument/2006/relationships/tags" Target="../tags/tag129.xml"/><Relationship Id="rId11" Type="http://schemas.openxmlformats.org/officeDocument/2006/relationships/tags" Target="../tags/tag134.xml"/><Relationship Id="rId24" Type="http://schemas.openxmlformats.org/officeDocument/2006/relationships/tags" Target="../tags/tag147.xml"/><Relationship Id="rId32" Type="http://schemas.openxmlformats.org/officeDocument/2006/relationships/slide" Target="slide6.xml"/><Relationship Id="rId5" Type="http://schemas.openxmlformats.org/officeDocument/2006/relationships/tags" Target="../tags/tag128.xml"/><Relationship Id="rId15" Type="http://schemas.openxmlformats.org/officeDocument/2006/relationships/tags" Target="../tags/tag138.xml"/><Relationship Id="rId23" Type="http://schemas.openxmlformats.org/officeDocument/2006/relationships/tags" Target="../tags/tag146.xml"/><Relationship Id="rId28" Type="http://schemas.openxmlformats.org/officeDocument/2006/relationships/slideLayout" Target="../slideLayouts/slideLayout2.xml"/><Relationship Id="rId10" Type="http://schemas.openxmlformats.org/officeDocument/2006/relationships/tags" Target="../tags/tag133.xml"/><Relationship Id="rId19" Type="http://schemas.openxmlformats.org/officeDocument/2006/relationships/tags" Target="../tags/tag142.xml"/><Relationship Id="rId31" Type="http://schemas.openxmlformats.org/officeDocument/2006/relationships/chart" Target="../charts/chart7.xml"/><Relationship Id="rId4" Type="http://schemas.openxmlformats.org/officeDocument/2006/relationships/tags" Target="../tags/tag127.xml"/><Relationship Id="rId9" Type="http://schemas.openxmlformats.org/officeDocument/2006/relationships/tags" Target="../tags/tag132.xml"/><Relationship Id="rId14" Type="http://schemas.openxmlformats.org/officeDocument/2006/relationships/tags" Target="../tags/tag137.xml"/><Relationship Id="rId22" Type="http://schemas.openxmlformats.org/officeDocument/2006/relationships/tags" Target="../tags/tag145.xml"/><Relationship Id="rId27" Type="http://schemas.openxmlformats.org/officeDocument/2006/relationships/tags" Target="../tags/tag150.xml"/><Relationship Id="rId30" Type="http://schemas.openxmlformats.org/officeDocument/2006/relationships/image" Target="../media/image15.emf"/><Relationship Id="rId8" Type="http://schemas.openxmlformats.org/officeDocument/2006/relationships/tags" Target="../tags/tag131.xml"/></Relationships>
</file>

<file path=ppt/slides/_rels/slide8.xml.rels><?xml version="1.0" encoding="UTF-8" standalone="yes"?>
<Relationships xmlns="http://schemas.openxmlformats.org/package/2006/relationships"><Relationship Id="rId8" Type="http://schemas.openxmlformats.org/officeDocument/2006/relationships/tags" Target="../tags/tag158.xml"/><Relationship Id="rId13" Type="http://schemas.openxmlformats.org/officeDocument/2006/relationships/tags" Target="../tags/tag163.xml"/><Relationship Id="rId18" Type="http://schemas.openxmlformats.org/officeDocument/2006/relationships/tags" Target="../tags/tag168.xml"/><Relationship Id="rId26" Type="http://schemas.openxmlformats.org/officeDocument/2006/relationships/chart" Target="../charts/chart10.xml"/><Relationship Id="rId3" Type="http://schemas.openxmlformats.org/officeDocument/2006/relationships/tags" Target="../tags/tag153.xml"/><Relationship Id="rId21" Type="http://schemas.openxmlformats.org/officeDocument/2006/relationships/oleObject" Target="../embeddings/oleObject24.bin"/><Relationship Id="rId7" Type="http://schemas.openxmlformats.org/officeDocument/2006/relationships/tags" Target="../tags/tag157.xml"/><Relationship Id="rId12" Type="http://schemas.openxmlformats.org/officeDocument/2006/relationships/tags" Target="../tags/tag162.xml"/><Relationship Id="rId17" Type="http://schemas.openxmlformats.org/officeDocument/2006/relationships/tags" Target="../tags/tag167.xml"/><Relationship Id="rId25" Type="http://schemas.openxmlformats.org/officeDocument/2006/relationships/chart" Target="../charts/chart9.xml"/><Relationship Id="rId2" Type="http://schemas.openxmlformats.org/officeDocument/2006/relationships/tags" Target="../tags/tag152.xml"/><Relationship Id="rId16" Type="http://schemas.openxmlformats.org/officeDocument/2006/relationships/tags" Target="../tags/tag166.xml"/><Relationship Id="rId20" Type="http://schemas.openxmlformats.org/officeDocument/2006/relationships/notesSlide" Target="../notesSlides/notesSlide5.xml"/><Relationship Id="rId1" Type="http://schemas.openxmlformats.org/officeDocument/2006/relationships/tags" Target="../tags/tag151.xml"/><Relationship Id="rId6" Type="http://schemas.openxmlformats.org/officeDocument/2006/relationships/tags" Target="../tags/tag156.xml"/><Relationship Id="rId11" Type="http://schemas.openxmlformats.org/officeDocument/2006/relationships/tags" Target="../tags/tag161.xml"/><Relationship Id="rId24" Type="http://schemas.openxmlformats.org/officeDocument/2006/relationships/slide" Target="slide6.xml"/><Relationship Id="rId5" Type="http://schemas.openxmlformats.org/officeDocument/2006/relationships/tags" Target="../tags/tag155.xml"/><Relationship Id="rId15" Type="http://schemas.openxmlformats.org/officeDocument/2006/relationships/tags" Target="../tags/tag165.xml"/><Relationship Id="rId23" Type="http://schemas.openxmlformats.org/officeDocument/2006/relationships/chart" Target="../charts/chart8.xml"/><Relationship Id="rId10" Type="http://schemas.openxmlformats.org/officeDocument/2006/relationships/tags" Target="../tags/tag160.xml"/><Relationship Id="rId19" Type="http://schemas.openxmlformats.org/officeDocument/2006/relationships/slideLayout" Target="../slideLayouts/slideLayout13.xml"/><Relationship Id="rId4" Type="http://schemas.openxmlformats.org/officeDocument/2006/relationships/tags" Target="../tags/tag154.xml"/><Relationship Id="rId9" Type="http://schemas.openxmlformats.org/officeDocument/2006/relationships/tags" Target="../tags/tag159.xml"/><Relationship Id="rId14" Type="http://schemas.openxmlformats.org/officeDocument/2006/relationships/tags" Target="../tags/tag164.xml"/><Relationship Id="rId22" Type="http://schemas.openxmlformats.org/officeDocument/2006/relationships/image" Target="../media/image13.emf"/><Relationship Id="rId27" Type="http://schemas.openxmlformats.org/officeDocument/2006/relationships/image" Target="../media/image14.png"/></Relationships>
</file>

<file path=ppt/slides/_rels/slide9.xml.rels><?xml version="1.0" encoding="UTF-8" standalone="yes"?>
<Relationships xmlns="http://schemas.openxmlformats.org/package/2006/relationships"><Relationship Id="rId13" Type="http://schemas.openxmlformats.org/officeDocument/2006/relationships/tags" Target="../tags/tag181.xml"/><Relationship Id="rId18" Type="http://schemas.openxmlformats.org/officeDocument/2006/relationships/tags" Target="../tags/tag186.xml"/><Relationship Id="rId26" Type="http://schemas.openxmlformats.org/officeDocument/2006/relationships/tags" Target="../tags/tag194.xml"/><Relationship Id="rId3" Type="http://schemas.openxmlformats.org/officeDocument/2006/relationships/tags" Target="../tags/tag171.xml"/><Relationship Id="rId21" Type="http://schemas.openxmlformats.org/officeDocument/2006/relationships/tags" Target="../tags/tag189.xml"/><Relationship Id="rId7" Type="http://schemas.openxmlformats.org/officeDocument/2006/relationships/tags" Target="../tags/tag175.xml"/><Relationship Id="rId12" Type="http://schemas.openxmlformats.org/officeDocument/2006/relationships/tags" Target="../tags/tag180.xml"/><Relationship Id="rId17" Type="http://schemas.openxmlformats.org/officeDocument/2006/relationships/tags" Target="../tags/tag185.xml"/><Relationship Id="rId25" Type="http://schemas.openxmlformats.org/officeDocument/2006/relationships/tags" Target="../tags/tag193.xml"/><Relationship Id="rId33" Type="http://schemas.openxmlformats.org/officeDocument/2006/relationships/image" Target="../media/image14.png"/><Relationship Id="rId2" Type="http://schemas.openxmlformats.org/officeDocument/2006/relationships/tags" Target="../tags/tag170.xml"/><Relationship Id="rId16" Type="http://schemas.openxmlformats.org/officeDocument/2006/relationships/tags" Target="../tags/tag184.xml"/><Relationship Id="rId20" Type="http://schemas.openxmlformats.org/officeDocument/2006/relationships/tags" Target="../tags/tag188.xml"/><Relationship Id="rId29" Type="http://schemas.openxmlformats.org/officeDocument/2006/relationships/oleObject" Target="../embeddings/oleObject25.bin"/><Relationship Id="rId1" Type="http://schemas.openxmlformats.org/officeDocument/2006/relationships/tags" Target="../tags/tag169.xml"/><Relationship Id="rId6" Type="http://schemas.openxmlformats.org/officeDocument/2006/relationships/tags" Target="../tags/tag174.xml"/><Relationship Id="rId11" Type="http://schemas.openxmlformats.org/officeDocument/2006/relationships/tags" Target="../tags/tag179.xml"/><Relationship Id="rId24" Type="http://schemas.openxmlformats.org/officeDocument/2006/relationships/tags" Target="../tags/tag192.xml"/><Relationship Id="rId32" Type="http://schemas.openxmlformats.org/officeDocument/2006/relationships/slide" Target="slide6.xml"/><Relationship Id="rId5" Type="http://schemas.openxmlformats.org/officeDocument/2006/relationships/tags" Target="../tags/tag173.xml"/><Relationship Id="rId15" Type="http://schemas.openxmlformats.org/officeDocument/2006/relationships/tags" Target="../tags/tag183.xml"/><Relationship Id="rId23" Type="http://schemas.openxmlformats.org/officeDocument/2006/relationships/tags" Target="../tags/tag191.xml"/><Relationship Id="rId28" Type="http://schemas.openxmlformats.org/officeDocument/2006/relationships/slideLayout" Target="../slideLayouts/slideLayout2.xml"/><Relationship Id="rId10" Type="http://schemas.openxmlformats.org/officeDocument/2006/relationships/tags" Target="../tags/tag178.xml"/><Relationship Id="rId19" Type="http://schemas.openxmlformats.org/officeDocument/2006/relationships/tags" Target="../tags/tag187.xml"/><Relationship Id="rId31" Type="http://schemas.openxmlformats.org/officeDocument/2006/relationships/chart" Target="../charts/chart11.xml"/><Relationship Id="rId4" Type="http://schemas.openxmlformats.org/officeDocument/2006/relationships/tags" Target="../tags/tag172.xml"/><Relationship Id="rId9" Type="http://schemas.openxmlformats.org/officeDocument/2006/relationships/tags" Target="../tags/tag177.xml"/><Relationship Id="rId14" Type="http://schemas.openxmlformats.org/officeDocument/2006/relationships/tags" Target="../tags/tag182.xml"/><Relationship Id="rId22" Type="http://schemas.openxmlformats.org/officeDocument/2006/relationships/tags" Target="../tags/tag190.xml"/><Relationship Id="rId27" Type="http://schemas.openxmlformats.org/officeDocument/2006/relationships/tags" Target="../tags/tag195.xml"/><Relationship Id="rId30" Type="http://schemas.openxmlformats.org/officeDocument/2006/relationships/image" Target="../media/image15.emf"/><Relationship Id="rId8" Type="http://schemas.openxmlformats.org/officeDocument/2006/relationships/tags" Target="../tags/tag1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25818453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defRPr/>
            </a:pPr>
            <a:endParaRPr kumimoji="0" lang="en-US" sz="6000" u="none" strike="noStrike" kern="1200" cap="none" spc="0" normalizeH="0" noProof="0" dirty="0">
              <a:ln>
                <a:noFill/>
              </a:ln>
              <a:solidFill>
                <a:srgbClr val="FFFFFF"/>
              </a:solidFill>
              <a:effectLst/>
              <a:uLnTx/>
              <a:uFillTx/>
              <a:latin typeface="Trebuchet MS" panose="020B0603020202020204" pitchFamily="34" charset="0"/>
              <a:ea typeface="+mj-ea"/>
              <a:cs typeface="+mj-cs"/>
              <a:sym typeface="Trebuchet MS" panose="020B0603020202020204" pitchFamily="34" charset="0"/>
            </a:endParaRPr>
          </a:p>
        </p:txBody>
      </p:sp>
      <p:sp>
        <p:nvSpPr>
          <p:cNvPr id="12" name="Subtitle 11"/>
          <p:cNvSpPr>
            <a:spLocks noGrp="1"/>
          </p:cNvSpPr>
          <p:nvPr>
            <p:ph type="subTitle" idx="1"/>
          </p:nvPr>
        </p:nvSpPr>
        <p:spPr/>
        <p:txBody>
          <a:bodyPr/>
          <a:lstStyle/>
          <a:p>
            <a:r>
              <a:rPr lang="en-US" dirty="0"/>
              <a:t>Market Sizing Market Report</a:t>
            </a:r>
          </a:p>
        </p:txBody>
      </p:sp>
      <p:pic>
        <p:nvPicPr>
          <p:cNvPr id="8" name="Picture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19587" y="967000"/>
            <a:ext cx="1643363" cy="773939"/>
          </a:xfrm>
          <a:prstGeom prst="rect">
            <a:avLst/>
          </a:prstGeom>
        </p:spPr>
      </p:pic>
      <p:sp>
        <p:nvSpPr>
          <p:cNvPr id="15" name="s0_SO_SysDate">
            <a:extLst>
              <a:ext uri="{FF2B5EF4-FFF2-40B4-BE49-F238E27FC236}">
                <a16:creationId xmlns:a16="http://schemas.microsoft.com/office/drawing/2014/main" id="{78E2E113-265E-43D5-B726-5980C89A7684}"/>
              </a:ext>
            </a:extLst>
          </p:cNvPr>
          <p:cNvSpPr>
            <a:spLocks noGrp="1"/>
          </p:cNvSpPr>
          <p:nvPr>
            <p:ph type="body" sz="quarter" idx="12"/>
          </p:nvPr>
        </p:nvSpPr>
        <p:spPr>
          <a:xfrm>
            <a:off x="957600" y="6207842"/>
            <a:ext cx="6868800" cy="327148"/>
          </a:xfrm>
        </p:spPr>
        <p:txBody>
          <a:bodyPr/>
          <a:lstStyle/>
          <a:p>
            <a:r>
              <a:rPr lang="en-US">
                <a:latin typeface="+mn-lt"/>
              </a:rPr>
              <a:t>May 2024</a:t>
            </a:r>
            <a:endParaRPr lang="en-US" dirty="0">
              <a:latin typeface="+mn-lt"/>
            </a:endParaRPr>
          </a:p>
        </p:txBody>
      </p:sp>
      <p:sp>
        <p:nvSpPr>
          <p:cNvPr id="11" name="s0_TS_Title">
            <a:extLst>
              <a:ext uri="{FF2B5EF4-FFF2-40B4-BE49-F238E27FC236}">
                <a16:creationId xmlns:a16="http://schemas.microsoft.com/office/drawing/2014/main" id="{1293A91D-AF0C-4578-8981-A38B506189BD}"/>
              </a:ext>
            </a:extLst>
          </p:cNvPr>
          <p:cNvSpPr>
            <a:spLocks noGrp="1"/>
          </p:cNvSpPr>
          <p:nvPr>
            <p:ph type="ctrTitle"/>
          </p:nvPr>
        </p:nvSpPr>
        <p:spPr>
          <a:xfrm>
            <a:off x="957600" y="1886242"/>
            <a:ext cx="6868800" cy="3138423"/>
          </a:xfrm>
        </p:spPr>
        <p:txBody>
          <a:bodyPr vert="horz"/>
          <a:lstStyle/>
          <a:p>
            <a:r>
              <a:rPr lang="en-US" sz="6000"/>
              <a:t>Romania</a:t>
            </a:r>
            <a:br>
              <a:rPr lang="en-US" sz="6000"/>
            </a:br>
            <a:r>
              <a:rPr lang="en-US" sz="6000"/>
              <a:t>Global Wealth Report 2024</a:t>
            </a:r>
            <a:endParaRPr lang="en-US" sz="3600" i="1" dirty="0"/>
          </a:p>
        </p:txBody>
      </p:sp>
    </p:spTree>
    <p:extLst>
      <p:ext uri="{BB962C8B-B14F-4D97-AF65-F5344CB8AC3E}">
        <p14:creationId xmlns:p14="http://schemas.microsoft.com/office/powerpoint/2010/main" val="19061963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p:custDataLst>
              <p:tags r:id="rId1"/>
            </p:custDataLst>
            <p:extLst>
              <p:ext uri="{D42A27DB-BD31-4B8C-83A1-F6EECF244321}">
                <p14:modId xmlns:p14="http://schemas.microsoft.com/office/powerpoint/2010/main" val="17629723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1" imgW="270" imgH="270" progId="TCLayout.ActiveDocument.1">
                  <p:embed/>
                </p:oleObj>
              </mc:Choice>
              <mc:Fallback>
                <p:oleObj name="think-cell Slide" r:id="rId21" imgW="270" imgH="270" progId="TCLayout.ActiveDocument.1">
                  <p:embed/>
                  <p:pic>
                    <p:nvPicPr>
                      <p:cNvPr id="28" name="Object 27" hidden="1"/>
                      <p:cNvPicPr/>
                      <p:nvPr/>
                    </p:nvPicPr>
                    <p:blipFill>
                      <a:blip r:embed="rId22"/>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32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3" name="Title 2"/>
          <p:cNvSpPr>
            <a:spLocks noGrp="1"/>
          </p:cNvSpPr>
          <p:nvPr>
            <p:ph type="title"/>
          </p:nvPr>
        </p:nvSpPr>
        <p:spPr>
          <a:xfrm>
            <a:off x="629999" y="2764203"/>
            <a:ext cx="2867943" cy="1314311"/>
          </a:xfrm>
        </p:spPr>
        <p:txBody>
          <a:bodyPr vert="horz"/>
          <a:lstStyle/>
          <a:p>
            <a:r>
              <a:rPr lang="en-US" dirty="0"/>
              <a:t>Growth comparison of Liabilities</a:t>
            </a:r>
          </a:p>
        </p:txBody>
      </p:sp>
      <p:sp>
        <p:nvSpPr>
          <p:cNvPr id="4" name="ee4pHeader1"/>
          <p:cNvSpPr txBox="1"/>
          <p:nvPr/>
        </p:nvSpPr>
        <p:spPr>
          <a:xfrm>
            <a:off x="4359275" y="1115312"/>
            <a:ext cx="1931988" cy="759600"/>
          </a:xfrm>
          <a:prstGeom prst="rect">
            <a:avLst/>
          </a:prstGeom>
          <a:noFill/>
          <a:ln cap="rnd">
            <a:noFill/>
          </a:ln>
        </p:spPr>
        <p:txBody>
          <a:bodyPr wrap="square" lIns="0" tIns="0" rIns="0" bIns="0" rtlCol="0" anchor="t" anchorCtr="0">
            <a:noAutofit/>
          </a:bodyPr>
          <a:lstStyle/>
          <a:p>
            <a:pPr marL="0" lvl="3"/>
            <a:r>
              <a:rPr lang="en-US" sz="2400" dirty="0">
                <a:solidFill>
                  <a:schemeClr val="tx2"/>
                </a:solidFill>
              </a:rPr>
              <a:t>Global</a:t>
            </a:r>
          </a:p>
        </p:txBody>
      </p:sp>
      <p:sp>
        <p:nvSpPr>
          <p:cNvPr id="5" name="s9_SO_region"/>
          <p:cNvSpPr txBox="1"/>
          <p:nvPr/>
        </p:nvSpPr>
        <p:spPr>
          <a:xfrm>
            <a:off x="6956425" y="1154593"/>
            <a:ext cx="2219326" cy="759600"/>
          </a:xfrm>
          <a:prstGeom prst="rect">
            <a:avLst/>
          </a:prstGeom>
          <a:noFill/>
          <a:ln cap="rnd">
            <a:noFill/>
          </a:ln>
        </p:spPr>
        <p:txBody>
          <a:bodyPr wrap="square" lIns="0" tIns="0" rIns="0" bIns="0" rtlCol="0" anchor="t" anchorCtr="0">
            <a:noAutofit/>
          </a:bodyPr>
          <a:lstStyle/>
          <a:p>
            <a:pPr marL="0" lvl="3"/>
            <a:r>
              <a:rPr lang="en-US" sz="2400">
                <a:solidFill>
                  <a:schemeClr val="tx2"/>
                </a:solidFill>
              </a:rPr>
              <a:t>Eastern Europe</a:t>
            </a:r>
            <a:endParaRPr lang="en-US" sz="2400" dirty="0">
              <a:solidFill>
                <a:schemeClr val="tx2"/>
              </a:solidFill>
            </a:endParaRPr>
          </a:p>
        </p:txBody>
      </p:sp>
      <p:sp>
        <p:nvSpPr>
          <p:cNvPr id="6" name="s9_SO_country"/>
          <p:cNvSpPr txBox="1"/>
          <p:nvPr/>
        </p:nvSpPr>
        <p:spPr>
          <a:xfrm>
            <a:off x="10017919" y="1172629"/>
            <a:ext cx="1931988" cy="759600"/>
          </a:xfrm>
          <a:prstGeom prst="rect">
            <a:avLst/>
          </a:prstGeom>
          <a:noFill/>
          <a:ln cap="rnd">
            <a:noFill/>
          </a:ln>
        </p:spPr>
        <p:txBody>
          <a:bodyPr wrap="square" lIns="0" tIns="0" rIns="0" bIns="0" rtlCol="0" anchor="t" anchorCtr="0">
            <a:noAutofit/>
          </a:bodyPr>
          <a:lstStyle/>
          <a:p>
            <a:pPr marL="0" lvl="3"/>
            <a:r>
              <a:rPr lang="en-US" sz="2400">
                <a:solidFill>
                  <a:schemeClr val="tx2"/>
                </a:solidFill>
              </a:rPr>
              <a:t>Romania</a:t>
            </a:r>
            <a:endParaRPr lang="en-US" sz="2400" dirty="0">
              <a:solidFill>
                <a:schemeClr val="tx2"/>
              </a:solidFill>
            </a:endParaRPr>
          </a:p>
        </p:txBody>
      </p:sp>
      <p:graphicFrame>
        <p:nvGraphicFramePr>
          <p:cNvPr id="8" name="Chart 7">
            <a:extLst>
              <a:ext uri="{FF2B5EF4-FFF2-40B4-BE49-F238E27FC236}">
                <a16:creationId xmlns:a16="http://schemas.microsoft.com/office/drawing/2014/main" id="{C7024A6D-77F5-3307-4FBF-FAD190BDC393}"/>
              </a:ext>
            </a:extLst>
          </p:cNvPr>
          <p:cNvGraphicFramePr/>
          <p:nvPr>
            <p:custDataLst>
              <p:tags r:id="rId3"/>
            </p:custDataLst>
            <p:extLst>
              <p:ext uri="{D42A27DB-BD31-4B8C-83A1-F6EECF244321}">
                <p14:modId xmlns:p14="http://schemas.microsoft.com/office/powerpoint/2010/main" val="4010653767"/>
              </p:ext>
            </p:extLst>
          </p:nvPr>
        </p:nvGraphicFramePr>
        <p:xfrm>
          <a:off x="3971925" y="1887538"/>
          <a:ext cx="2768600" cy="3730625"/>
        </p:xfrm>
        <a:graphic>
          <a:graphicData uri="http://schemas.openxmlformats.org/drawingml/2006/chart">
            <c:chart xmlns:c="http://schemas.openxmlformats.org/drawingml/2006/chart" xmlns:r="http://schemas.openxmlformats.org/officeDocument/2006/relationships" r:id="rId23"/>
          </a:graphicData>
        </a:graphic>
      </p:graphicFrame>
      <p:sp>
        <p:nvSpPr>
          <p:cNvPr id="24" name="Text Placeholder 3">
            <a:extLst>
              <a:ext uri="{FF2B5EF4-FFF2-40B4-BE49-F238E27FC236}">
                <a16:creationId xmlns:a16="http://schemas.microsoft.com/office/drawing/2014/main" id="{315FC98D-B821-455C-A59D-73EF908B5045}"/>
              </a:ext>
            </a:extLst>
          </p:cNvPr>
          <p:cNvSpPr>
            <a:spLocks noGrp="1"/>
          </p:cNvSpPr>
          <p:nvPr>
            <p:custDataLst>
              <p:tags r:id="rId4"/>
            </p:custDataLst>
          </p:nvPr>
        </p:nvSpPr>
        <p:spPr bwMode="gray">
          <a:xfrm>
            <a:off x="4152900" y="5370513"/>
            <a:ext cx="452438" cy="4254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40BD333D-51A6-4D21-BB00-2EF1B7E725AD}" type="datetime'''''2''0''0''''''''3''-''''''''''''2''''''''''''0''''''2''3'">
              <a:rPr lang="en-US" altLang="en-US" sz="1400" smtClean="0"/>
              <a:pPr/>
              <a:t>2003-2023</a:t>
            </a:fld>
            <a:endParaRPr lang="en-US" sz="1400" dirty="0">
              <a:sym typeface="+mn-lt"/>
            </a:endParaRPr>
          </a:p>
        </p:txBody>
      </p:sp>
      <p:sp>
        <p:nvSpPr>
          <p:cNvPr id="10" name="Text Placeholder 3"/>
          <p:cNvSpPr>
            <a:spLocks noGrp="1"/>
          </p:cNvSpPr>
          <p:nvPr>
            <p:custDataLst>
              <p:tags r:id="rId5"/>
            </p:custDataLst>
          </p:nvPr>
        </p:nvSpPr>
        <p:spPr bwMode="gray">
          <a:xfrm>
            <a:off x="4803775" y="5370513"/>
            <a:ext cx="452438" cy="4254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CDD307F5-91D4-41FC-93A9-E014832B96DD}" type="datetime'201''''''8-2''''''''''''0''''''''2''3'''''''''''''''''''''''''">
              <a:rPr lang="en-US" altLang="en-US" sz="1400" smtClean="0"/>
              <a:pPr/>
              <a:t>2018-2023</a:t>
            </a:fld>
            <a:endParaRPr lang="en-US" sz="1400" dirty="0">
              <a:sym typeface="+mn-lt"/>
            </a:endParaRPr>
          </a:p>
        </p:txBody>
      </p:sp>
      <p:sp>
        <p:nvSpPr>
          <p:cNvPr id="111" name="Text Placeholder 3"/>
          <p:cNvSpPr>
            <a:spLocks noGrp="1"/>
          </p:cNvSpPr>
          <p:nvPr>
            <p:custDataLst>
              <p:tags r:id="rId6"/>
            </p:custDataLst>
          </p:nvPr>
        </p:nvSpPr>
        <p:spPr bwMode="gray">
          <a:xfrm>
            <a:off x="5454650" y="5370513"/>
            <a:ext cx="452438" cy="4254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buNone/>
            </a:pPr>
            <a:fld id="{B14441D2-C6A5-4C77-9770-CF21DE824209}" type="datetime'''''2''''''''''''0''''2''2''-''''''''20''''''''2''''''''3'''''">
              <a:rPr lang="en-US" altLang="en-US" sz="1400" smtClean="0"/>
              <a:pPr/>
              <a:t>2022-2023</a:t>
            </a:fld>
            <a:endParaRPr lang="en-US" sz="1400" dirty="0">
              <a:sym typeface="+mn-lt"/>
            </a:endParaRPr>
          </a:p>
        </p:txBody>
      </p:sp>
      <p:sp>
        <p:nvSpPr>
          <p:cNvPr id="35" name="Text Placeholder 3">
            <a:extLst>
              <a:ext uri="{FF2B5EF4-FFF2-40B4-BE49-F238E27FC236}">
                <a16:creationId xmlns:a16="http://schemas.microsoft.com/office/drawing/2014/main" id="{49648F70-CE96-4AD2-9728-C73DAA484A98}"/>
              </a:ext>
            </a:extLst>
          </p:cNvPr>
          <p:cNvSpPr>
            <a:spLocks noGrp="1"/>
          </p:cNvSpPr>
          <p:nvPr>
            <p:custDataLst>
              <p:tags r:id="rId7"/>
            </p:custDataLst>
          </p:nvPr>
        </p:nvSpPr>
        <p:spPr bwMode="gray">
          <a:xfrm>
            <a:off x="6105525" y="5370513"/>
            <a:ext cx="452438" cy="4254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buNone/>
            </a:pPr>
            <a:fld id="{9CDD901C-47F4-4D08-8AF7-080B87225AEB}" type="datetime'''''''''''''''''''''''''20''''23''''''''''''-202''8'">
              <a:rPr lang="en-US" altLang="en-US" sz="1400" smtClean="0"/>
              <a:pPr/>
              <a:t>2023-2028</a:t>
            </a:fld>
            <a:endParaRPr lang="en-US" sz="1400" dirty="0">
              <a:sym typeface="+mn-lt"/>
            </a:endParaRPr>
          </a:p>
        </p:txBody>
      </p:sp>
      <p:sp>
        <p:nvSpPr>
          <p:cNvPr id="110" name="s9_footnote"/>
          <p:cNvSpPr>
            <a:spLocks noChangeArrowheads="1"/>
          </p:cNvSpPr>
          <p:nvPr/>
        </p:nvSpPr>
        <p:spPr bwMode="auto">
          <a:xfrm>
            <a:off x="3497942" y="6145473"/>
            <a:ext cx="8236987" cy="415498"/>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a:solidFill>
                  <a:schemeClr val="bg1">
                    <a:lumMod val="50000"/>
                  </a:schemeClr>
                </a:solidFill>
                <a:latin typeface="Trebuchet MS" panose="020B0603020202020204" pitchFamily="34" charset="0"/>
                <a:cs typeface="Arial" pitchFamily="34" charset="0"/>
              </a:rPr>
              <a:t>Notes: Wealth in local currency converted into USD using 2023 year-end exchange rate across all time periods. Growth figures provided as CAGR; CAGR = Compound Annual Growth Rate. For forecasting details, please refer to methodology section. Source: BCG Global Wealth 2024 Market Sizing.</a:t>
            </a:r>
            <a:endParaRPr lang="en-US" sz="1000" dirty="0">
              <a:solidFill>
                <a:schemeClr val="bg1">
                  <a:lumMod val="50000"/>
                </a:schemeClr>
              </a:solidFill>
              <a:latin typeface="Trebuchet MS" panose="020B0603020202020204" pitchFamily="34" charset="0"/>
              <a:cs typeface="Arial" pitchFamily="34" charset="0"/>
            </a:endParaRPr>
          </a:p>
        </p:txBody>
      </p:sp>
      <p:sp>
        <p:nvSpPr>
          <p:cNvPr id="31" name="IllustrativeStamp"/>
          <p:cNvSpPr/>
          <p:nvPr/>
        </p:nvSpPr>
        <p:spPr>
          <a:xfrm>
            <a:off x="10338054" y="582564"/>
            <a:ext cx="1225296" cy="191773"/>
          </a:xfrm>
          <a:prstGeom prst="rect">
            <a:avLst/>
          </a:prstGeom>
          <a:noFill/>
          <a:ln w="9525" cap="flat" cmpd="sng" algn="ctr">
            <a:solidFill>
              <a:srgbClr val="E71C57"/>
            </a:solidFill>
            <a:prstDash val="solid"/>
            <a:miter lim="800000"/>
            <a:headEnd type="none" w="med" len="med"/>
            <a:tailEnd type="none" w="med" len="med"/>
          </a:ln>
          <a:effectLst/>
          <a:extLst>
            <a:ext uri="{909E8E84-426E-40DD-AFC4-6F175D3DCCD1}">
              <a14:hiddenFill xmlns:a14="http://schemas.microsoft.com/office/drawing/2010/main">
                <a:solidFill>
                  <a:srgbClr val="9A9A9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en-US" sz="1100" dirty="0">
                <a:solidFill>
                  <a:srgbClr val="E71C57"/>
                </a:solidFill>
              </a:rPr>
              <a:t>Constant currency</a:t>
            </a:r>
          </a:p>
        </p:txBody>
      </p:sp>
      <p:sp>
        <p:nvSpPr>
          <p:cNvPr id="33" name="Rectangle 32">
            <a:hlinkClick r:id="rId24" action="ppaction://hlinksldjump"/>
          </p:cNvPr>
          <p:cNvSpPr/>
          <p:nvPr>
            <p:custDataLst>
              <p:tags r:id="rId8"/>
            </p:custDataLst>
          </p:nvPr>
        </p:nvSpPr>
        <p:spPr>
          <a:xfrm>
            <a:off x="4481919" y="62734"/>
            <a:ext cx="3237748" cy="28155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lnSpc>
                <a:spcPct val="110000"/>
              </a:lnSpc>
              <a:spcBef>
                <a:spcPts val="600"/>
              </a:spcBef>
              <a:spcAft>
                <a:spcPts val="300"/>
              </a:spcAft>
            </a:pPr>
            <a:r>
              <a:rPr lang="en-US" sz="1400" dirty="0">
                <a:solidFill>
                  <a:srgbClr val="575757"/>
                </a:solidFill>
                <a:latin typeface="Trebuchet MS" panose="020B0603020202020204" pitchFamily="34" charset="0"/>
              </a:rPr>
              <a:t>Liabilities</a:t>
            </a:r>
          </a:p>
        </p:txBody>
      </p:sp>
      <p:sp>
        <p:nvSpPr>
          <p:cNvPr id="25" name="NavigationTriangle">
            <a:extLst>
              <a:ext uri="{FF2B5EF4-FFF2-40B4-BE49-F238E27FC236}">
                <a16:creationId xmlns:a16="http://schemas.microsoft.com/office/drawing/2014/main" id="{5C8255EF-3753-4907-95AF-94183CA1AEDA}"/>
              </a:ext>
            </a:extLst>
          </p:cNvPr>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26" name="s9_SO_header_country">
            <a:extLst>
              <a:ext uri="{FF2B5EF4-FFF2-40B4-BE49-F238E27FC236}">
                <a16:creationId xmlns:a16="http://schemas.microsoft.com/office/drawing/2014/main" id="{E0B687F6-2847-4747-985C-FDD94BA9B982}"/>
              </a:ext>
            </a:extLst>
          </p:cNvPr>
          <p:cNvSpPr/>
          <p:nvPr/>
        </p:nvSpPr>
        <p:spPr>
          <a:xfrm>
            <a:off x="10049263" y="256093"/>
            <a:ext cx="1321797" cy="2580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 bIns="0" numCol="1" spcCol="0" rtlCol="0" fromWordArt="0" anchor="ctr" anchorCtr="0" forceAA="0" compatLnSpc="1">
            <a:prstTxWarp prst="textNoShape">
              <a:avLst/>
            </a:prstTxWarp>
            <a:noAutofit/>
          </a:bodyPr>
          <a:lstStyle/>
          <a:p>
            <a:pPr algn="r"/>
            <a:r>
              <a:rPr lang="en-US" sz="1000">
                <a:solidFill>
                  <a:schemeClr val="bg1">
                    <a:lumMod val="50000"/>
                  </a:schemeClr>
                </a:solidFill>
                <a:latin typeface="Trebuchet MS" panose="020B0603020202020204" pitchFamily="34" charset="0"/>
              </a:rPr>
              <a:t>Romania</a:t>
            </a:r>
            <a:endParaRPr lang="en-US" sz="1000" dirty="0">
              <a:solidFill>
                <a:schemeClr val="bg1">
                  <a:lumMod val="50000"/>
                </a:schemeClr>
              </a:solidFill>
              <a:latin typeface="Trebuchet MS" panose="020B0603020202020204" pitchFamily="34" charset="0"/>
            </a:endParaRPr>
          </a:p>
        </p:txBody>
      </p:sp>
      <p:graphicFrame>
        <p:nvGraphicFramePr>
          <p:cNvPr id="11" name="Chart 10">
            <a:extLst>
              <a:ext uri="{FF2B5EF4-FFF2-40B4-BE49-F238E27FC236}">
                <a16:creationId xmlns:a16="http://schemas.microsoft.com/office/drawing/2014/main" id="{797C4614-F857-B24F-503D-FEE541067BAD}"/>
              </a:ext>
            </a:extLst>
          </p:cNvPr>
          <p:cNvGraphicFramePr/>
          <p:nvPr>
            <p:custDataLst>
              <p:tags r:id="rId9"/>
            </p:custDataLst>
            <p:extLst>
              <p:ext uri="{D42A27DB-BD31-4B8C-83A1-F6EECF244321}">
                <p14:modId xmlns:p14="http://schemas.microsoft.com/office/powerpoint/2010/main" val="1843443728"/>
              </p:ext>
            </p:extLst>
          </p:nvPr>
        </p:nvGraphicFramePr>
        <p:xfrm>
          <a:off x="6727825" y="2325688"/>
          <a:ext cx="2647950" cy="3292475"/>
        </p:xfrm>
        <a:graphic>
          <a:graphicData uri="http://schemas.openxmlformats.org/drawingml/2006/chart">
            <c:chart xmlns:c="http://schemas.openxmlformats.org/drawingml/2006/chart" xmlns:r="http://schemas.openxmlformats.org/officeDocument/2006/relationships" r:id="rId25"/>
          </a:graphicData>
        </a:graphic>
      </p:graphicFrame>
      <p:sp>
        <p:nvSpPr>
          <p:cNvPr id="50" name="Text Placeholder 3">
            <a:extLst>
              <a:ext uri="{FF2B5EF4-FFF2-40B4-BE49-F238E27FC236}">
                <a16:creationId xmlns:a16="http://schemas.microsoft.com/office/drawing/2014/main" id="{3AEED851-D913-497B-B7E2-95FAF93DF3F8}"/>
              </a:ext>
            </a:extLst>
          </p:cNvPr>
          <p:cNvSpPr>
            <a:spLocks noGrp="1"/>
          </p:cNvSpPr>
          <p:nvPr>
            <p:custDataLst>
              <p:tags r:id="rId10"/>
            </p:custDataLst>
          </p:nvPr>
        </p:nvSpPr>
        <p:spPr bwMode="gray">
          <a:xfrm>
            <a:off x="6894513" y="5370512"/>
            <a:ext cx="452438" cy="4254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5C93577C-2517-49EE-9FA4-B981A5345832}" type="datetime'''''''''''20''0''''3''''''''-''''''''''''''''20''''''23'''">
              <a:rPr lang="en-US" altLang="en-US" sz="1400" smtClean="0"/>
              <a:pPr/>
              <a:t>2003-2023</a:t>
            </a:fld>
            <a:endParaRPr lang="en-US" sz="1400" dirty="0">
              <a:sym typeface="+mn-lt"/>
            </a:endParaRPr>
          </a:p>
        </p:txBody>
      </p:sp>
      <p:sp>
        <p:nvSpPr>
          <p:cNvPr id="51" name="Text Placeholder 3">
            <a:extLst>
              <a:ext uri="{FF2B5EF4-FFF2-40B4-BE49-F238E27FC236}">
                <a16:creationId xmlns:a16="http://schemas.microsoft.com/office/drawing/2014/main" id="{53AD389E-9836-4DC1-9CB8-F953467C2847}"/>
              </a:ext>
            </a:extLst>
          </p:cNvPr>
          <p:cNvSpPr>
            <a:spLocks noGrp="1"/>
          </p:cNvSpPr>
          <p:nvPr>
            <p:custDataLst>
              <p:tags r:id="rId11"/>
            </p:custDataLst>
          </p:nvPr>
        </p:nvSpPr>
        <p:spPr bwMode="gray">
          <a:xfrm>
            <a:off x="7515225" y="5370512"/>
            <a:ext cx="452438" cy="4254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6599BFB4-A403-4E1B-9B2C-09F0AF5BA814}" type="datetime'''''''''''''''''''''2''0''''1''''8''''-''''''2''''0''2''''''3'">
              <a:rPr lang="en-US" altLang="en-US" sz="1400" smtClean="0"/>
              <a:pPr/>
              <a:t>2018-2023</a:t>
            </a:fld>
            <a:endParaRPr lang="en-US" sz="1400" dirty="0">
              <a:sym typeface="+mn-lt"/>
            </a:endParaRPr>
          </a:p>
        </p:txBody>
      </p:sp>
      <p:sp>
        <p:nvSpPr>
          <p:cNvPr id="52" name="Text Placeholder 3">
            <a:extLst>
              <a:ext uri="{FF2B5EF4-FFF2-40B4-BE49-F238E27FC236}">
                <a16:creationId xmlns:a16="http://schemas.microsoft.com/office/drawing/2014/main" id="{8FE5AC90-DF65-4DA1-8B64-0FE012D13809}"/>
              </a:ext>
            </a:extLst>
          </p:cNvPr>
          <p:cNvSpPr>
            <a:spLocks noGrp="1"/>
          </p:cNvSpPr>
          <p:nvPr>
            <p:custDataLst>
              <p:tags r:id="rId12"/>
            </p:custDataLst>
          </p:nvPr>
        </p:nvSpPr>
        <p:spPr bwMode="gray">
          <a:xfrm>
            <a:off x="8135938" y="5370512"/>
            <a:ext cx="452438" cy="4254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buNone/>
            </a:pPr>
            <a:fld id="{30C543AF-3E1A-43F6-A043-7551E6ABB269}" type="datetime'''''''''''''2''''02''''''2''''-20''''''''''''2''''3'''''''">
              <a:rPr lang="en-US" altLang="en-US" sz="1400" smtClean="0"/>
              <a:pPr/>
              <a:t>2022-2023</a:t>
            </a:fld>
            <a:endParaRPr lang="en-US" sz="1400" dirty="0">
              <a:sym typeface="+mn-lt"/>
            </a:endParaRPr>
          </a:p>
        </p:txBody>
      </p:sp>
      <p:sp>
        <p:nvSpPr>
          <p:cNvPr id="38" name="Text Placeholder 3">
            <a:extLst>
              <a:ext uri="{FF2B5EF4-FFF2-40B4-BE49-F238E27FC236}">
                <a16:creationId xmlns:a16="http://schemas.microsoft.com/office/drawing/2014/main" id="{AD4EAAFC-038D-4DD0-B193-8F61690F0C8D}"/>
              </a:ext>
            </a:extLst>
          </p:cNvPr>
          <p:cNvSpPr>
            <a:spLocks noGrp="1"/>
          </p:cNvSpPr>
          <p:nvPr>
            <p:custDataLst>
              <p:tags r:id="rId13"/>
            </p:custDataLst>
          </p:nvPr>
        </p:nvSpPr>
        <p:spPr bwMode="gray">
          <a:xfrm>
            <a:off x="8756650" y="5370513"/>
            <a:ext cx="452438" cy="4254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buNone/>
            </a:pPr>
            <a:fld id="{3664CD9D-B200-48F0-A6F9-AD4EAC336ACB}" type="datetime'''''2''02''''''''3-''''''''20''''''28'''''''''''''''''">
              <a:rPr lang="en-US" altLang="en-US" sz="1400" smtClean="0"/>
              <a:pPr/>
              <a:t>2023-2028</a:t>
            </a:fld>
            <a:endParaRPr lang="en-US" sz="1400" dirty="0">
              <a:sym typeface="+mn-lt"/>
            </a:endParaRPr>
          </a:p>
        </p:txBody>
      </p:sp>
      <p:graphicFrame>
        <p:nvGraphicFramePr>
          <p:cNvPr id="13" name="Chart 12">
            <a:extLst>
              <a:ext uri="{FF2B5EF4-FFF2-40B4-BE49-F238E27FC236}">
                <a16:creationId xmlns:a16="http://schemas.microsoft.com/office/drawing/2014/main" id="{2708FDD3-A169-0FE3-56DF-BE9FF65EC277}"/>
              </a:ext>
            </a:extLst>
          </p:cNvPr>
          <p:cNvGraphicFramePr/>
          <p:nvPr>
            <p:custDataLst>
              <p:tags r:id="rId14"/>
            </p:custDataLst>
            <p:extLst>
              <p:ext uri="{D42A27DB-BD31-4B8C-83A1-F6EECF244321}">
                <p14:modId xmlns:p14="http://schemas.microsoft.com/office/powerpoint/2010/main" val="3239852660"/>
              </p:ext>
            </p:extLst>
          </p:nvPr>
        </p:nvGraphicFramePr>
        <p:xfrm>
          <a:off x="9358313" y="2325688"/>
          <a:ext cx="2674937" cy="3292475"/>
        </p:xfrm>
        <a:graphic>
          <a:graphicData uri="http://schemas.openxmlformats.org/drawingml/2006/chart">
            <c:chart xmlns:c="http://schemas.openxmlformats.org/drawingml/2006/chart" xmlns:r="http://schemas.openxmlformats.org/officeDocument/2006/relationships" r:id="rId26"/>
          </a:graphicData>
        </a:graphic>
      </p:graphicFrame>
      <p:sp>
        <p:nvSpPr>
          <p:cNvPr id="56" name="Text Placeholder 3">
            <a:extLst>
              <a:ext uri="{FF2B5EF4-FFF2-40B4-BE49-F238E27FC236}">
                <a16:creationId xmlns:a16="http://schemas.microsoft.com/office/drawing/2014/main" id="{B754E71C-64F9-47D2-8F0B-FAEE3E92A158}"/>
              </a:ext>
            </a:extLst>
          </p:cNvPr>
          <p:cNvSpPr>
            <a:spLocks noGrp="1"/>
          </p:cNvSpPr>
          <p:nvPr>
            <p:custDataLst>
              <p:tags r:id="rId15"/>
            </p:custDataLst>
          </p:nvPr>
        </p:nvSpPr>
        <p:spPr bwMode="gray">
          <a:xfrm>
            <a:off x="9528175" y="5370512"/>
            <a:ext cx="452438" cy="4254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69B72C0C-0E0F-41C4-9EB6-E226FF665C5A}" type="datetime'''''''''''''''2''''0''''''0''''''3''''''''-''2''''0''2''''3'">
              <a:rPr lang="en-US" altLang="en-US" sz="1400" smtClean="0"/>
              <a:pPr/>
              <a:t>2003-2023</a:t>
            </a:fld>
            <a:endParaRPr lang="en-US" sz="1400" dirty="0">
              <a:sym typeface="+mn-lt"/>
            </a:endParaRPr>
          </a:p>
        </p:txBody>
      </p:sp>
      <p:sp>
        <p:nvSpPr>
          <p:cNvPr id="55" name="Text Placeholder 3">
            <a:extLst>
              <a:ext uri="{FF2B5EF4-FFF2-40B4-BE49-F238E27FC236}">
                <a16:creationId xmlns:a16="http://schemas.microsoft.com/office/drawing/2014/main" id="{5229D9B4-B2D7-43C4-9A5A-1D6FD5FDD7CB}"/>
              </a:ext>
            </a:extLst>
          </p:cNvPr>
          <p:cNvSpPr>
            <a:spLocks noGrp="1"/>
          </p:cNvSpPr>
          <p:nvPr>
            <p:custDataLst>
              <p:tags r:id="rId16"/>
            </p:custDataLst>
          </p:nvPr>
        </p:nvSpPr>
        <p:spPr bwMode="gray">
          <a:xfrm>
            <a:off x="10156825" y="5370512"/>
            <a:ext cx="452438" cy="4254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37D0673B-A4A3-4FB5-86F4-259179A4330B}" type="datetime'2''''''0''''18''''''-''''''''''''''20''''''2''''3'">
              <a:rPr lang="en-US" altLang="en-US" sz="1400" smtClean="0"/>
              <a:pPr/>
              <a:t>2018-2023</a:t>
            </a:fld>
            <a:endParaRPr lang="en-US" sz="1400" dirty="0">
              <a:sym typeface="+mn-lt"/>
            </a:endParaRPr>
          </a:p>
        </p:txBody>
      </p:sp>
      <p:sp>
        <p:nvSpPr>
          <p:cNvPr id="57" name="Text Placeholder 3">
            <a:extLst>
              <a:ext uri="{FF2B5EF4-FFF2-40B4-BE49-F238E27FC236}">
                <a16:creationId xmlns:a16="http://schemas.microsoft.com/office/drawing/2014/main" id="{0AD9FE94-472C-4E69-93E6-10FF0FBF54BA}"/>
              </a:ext>
            </a:extLst>
          </p:cNvPr>
          <p:cNvSpPr>
            <a:spLocks noGrp="1"/>
          </p:cNvSpPr>
          <p:nvPr>
            <p:custDataLst>
              <p:tags r:id="rId17"/>
            </p:custDataLst>
          </p:nvPr>
        </p:nvSpPr>
        <p:spPr bwMode="gray">
          <a:xfrm>
            <a:off x="10783888" y="5370512"/>
            <a:ext cx="452438" cy="4254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buNone/>
            </a:pPr>
            <a:fld id="{CAA7FA85-D57B-499E-A74E-C7ABFF963D7D}" type="datetime'2''''''0''''''''''''''2''2''-''''2''0''''''''2''''''''3'''''">
              <a:rPr lang="en-US" altLang="en-US" sz="1400" smtClean="0"/>
              <a:pPr/>
              <a:t>2022-2023</a:t>
            </a:fld>
            <a:endParaRPr lang="en-US" sz="1400" dirty="0">
              <a:sym typeface="+mn-lt"/>
            </a:endParaRPr>
          </a:p>
        </p:txBody>
      </p:sp>
      <p:sp>
        <p:nvSpPr>
          <p:cNvPr id="41" name="Text Placeholder 3">
            <a:extLst>
              <a:ext uri="{FF2B5EF4-FFF2-40B4-BE49-F238E27FC236}">
                <a16:creationId xmlns:a16="http://schemas.microsoft.com/office/drawing/2014/main" id="{279B6BBF-F018-4A7D-BA1C-E35B2DDD68E3}"/>
              </a:ext>
            </a:extLst>
          </p:cNvPr>
          <p:cNvSpPr>
            <a:spLocks noGrp="1"/>
          </p:cNvSpPr>
          <p:nvPr>
            <p:custDataLst>
              <p:tags r:id="rId18"/>
            </p:custDataLst>
          </p:nvPr>
        </p:nvSpPr>
        <p:spPr bwMode="gray">
          <a:xfrm>
            <a:off x="11410950" y="5370513"/>
            <a:ext cx="452438" cy="4254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buNone/>
            </a:pPr>
            <a:fld id="{FC15D521-9984-4786-8D29-8B7A130CFAC5}" type="datetime'2''''''''''''''''''''0''''23''-20''''''2''''8'''''">
              <a:rPr lang="en-US" altLang="en-US" sz="1400" smtClean="0"/>
              <a:pPr/>
              <a:t>2023-2028</a:t>
            </a:fld>
            <a:endParaRPr lang="en-US" sz="1400" dirty="0">
              <a:sym typeface="+mn-lt"/>
            </a:endParaRPr>
          </a:p>
        </p:txBody>
      </p:sp>
      <p:sp>
        <p:nvSpPr>
          <p:cNvPr id="42" name="Flag">
            <a:extLst>
              <a:ext uri="{FF2B5EF4-FFF2-40B4-BE49-F238E27FC236}">
                <a16:creationId xmlns:a16="http://schemas.microsoft.com/office/drawing/2014/main" id="{9C09C34D-09B8-4530-A4F2-A9E95F671E66}"/>
              </a:ext>
            </a:extLst>
          </p:cNvPr>
          <p:cNvSpPr/>
          <p:nvPr/>
        </p:nvSpPr>
        <p:spPr>
          <a:xfrm>
            <a:off x="11599738" y="45149"/>
            <a:ext cx="457200" cy="411480"/>
          </a:xfrm>
          <a:prstGeom prst="rect">
            <a:avLst/>
          </a:prstGeom>
          <a:blipFill>
            <a:blip r:embed="rId27"/>
            <a:stretch>
              <a:fillRect/>
            </a:stretch>
          </a:blip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Tree>
    <p:extLst>
      <p:ext uri="{BB962C8B-B14F-4D97-AF65-F5344CB8AC3E}">
        <p14:creationId xmlns:p14="http://schemas.microsoft.com/office/powerpoint/2010/main" val="13603891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hidden="1"/>
          <p:cNvGraphicFramePr>
            <a:graphicFrameLocks noChangeAspect="1"/>
          </p:cNvGraphicFramePr>
          <p:nvPr>
            <p:custDataLst>
              <p:tags r:id="rId1"/>
            </p:custDataLst>
            <p:extLst>
              <p:ext uri="{D42A27DB-BD31-4B8C-83A1-F6EECF244321}">
                <p14:modId xmlns:p14="http://schemas.microsoft.com/office/powerpoint/2010/main" val="42943379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9" imgW="351" imgH="351" progId="TCLayout.ActiveDocument.1">
                  <p:embed/>
                </p:oleObj>
              </mc:Choice>
              <mc:Fallback>
                <p:oleObj name="think-cell Slide" r:id="rId29" imgW="351" imgH="351" progId="TCLayout.ActiveDocument.1">
                  <p:embed/>
                  <p:pic>
                    <p:nvPicPr>
                      <p:cNvPr id="27" name="Object 26" hidden="1"/>
                      <p:cNvPicPr/>
                      <p:nvPr/>
                    </p:nvPicPr>
                    <p:blipFill>
                      <a:blip r:embed="rId30"/>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110000"/>
              </a:lnSpc>
              <a:spcBef>
                <a:spcPct val="0"/>
              </a:spcBef>
              <a:spcAft>
                <a:spcPct val="0"/>
              </a:spcAft>
            </a:pPr>
            <a:endParaRPr lang="en-US" sz="34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2" name="s10_TS_Country"/>
          <p:cNvSpPr>
            <a:spLocks noGrp="1"/>
          </p:cNvSpPr>
          <p:nvPr>
            <p:ph type="title"/>
          </p:nvPr>
        </p:nvSpPr>
        <p:spPr>
          <a:xfrm>
            <a:off x="630000" y="622800"/>
            <a:ext cx="10933200" cy="470898"/>
          </a:xfrm>
        </p:spPr>
        <p:txBody>
          <a:bodyPr vert="horz"/>
          <a:lstStyle/>
          <a:p>
            <a:r>
              <a:rPr lang="en-US"/>
              <a:t>Romania Liabilities</a:t>
            </a:r>
            <a:endParaRPr lang="en-US" dirty="0"/>
          </a:p>
        </p:txBody>
      </p:sp>
      <p:sp>
        <p:nvSpPr>
          <p:cNvPr id="55" name="s10_footnote"/>
          <p:cNvSpPr>
            <a:spLocks noChangeArrowheads="1"/>
          </p:cNvSpPr>
          <p:nvPr/>
        </p:nvSpPr>
        <p:spPr bwMode="auto">
          <a:xfrm>
            <a:off x="650875" y="5903953"/>
            <a:ext cx="7161125" cy="553998"/>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chemeClr val="bg1">
                    <a:lumMod val="50000"/>
                  </a:schemeClr>
                </a:solidFill>
                <a:latin typeface="Trebuchet MS" panose="020B0603020202020204" pitchFamily="34" charset="0"/>
                <a:cs typeface="Arial" pitchFamily="34" charset="0"/>
              </a:rPr>
              <a:t>Notes: Wealth in local currency converted into USD using 2023 year-end exchange rate across all time periods. EE = Eastern Europe; Growth figures provided as CAGR; CAGR = Compound Annual Growth Rate. For forecasting details, please refer to methodology section.</a:t>
            </a:r>
          </a:p>
          <a:p>
            <a:pPr>
              <a:lnSpc>
                <a:spcPct val="90000"/>
              </a:lnSpc>
            </a:pPr>
            <a:r>
              <a:rPr lang="en-US" sz="1000" dirty="0">
                <a:solidFill>
                  <a:schemeClr val="bg1">
                    <a:lumMod val="50000"/>
                  </a:schemeClr>
                </a:solidFill>
                <a:latin typeface="Trebuchet MS" panose="020B0603020202020204" pitchFamily="34" charset="0"/>
                <a:cs typeface="Arial" pitchFamily="34" charset="0"/>
              </a:rPr>
              <a:t>Source: BCG Global Wealth 2024 Market Sizing.</a:t>
            </a:r>
          </a:p>
        </p:txBody>
      </p:sp>
      <p:graphicFrame>
        <p:nvGraphicFramePr>
          <p:cNvPr id="22" name="Chart 21">
            <a:extLst>
              <a:ext uri="{FF2B5EF4-FFF2-40B4-BE49-F238E27FC236}">
                <a16:creationId xmlns:a16="http://schemas.microsoft.com/office/drawing/2014/main" id="{8A2B8E31-820E-30A6-646E-F01A1333D26B}"/>
              </a:ext>
            </a:extLst>
          </p:cNvPr>
          <p:cNvGraphicFramePr/>
          <p:nvPr>
            <p:custDataLst>
              <p:tags r:id="rId3"/>
            </p:custDataLst>
            <p:extLst>
              <p:ext uri="{D42A27DB-BD31-4B8C-83A1-F6EECF244321}">
                <p14:modId xmlns:p14="http://schemas.microsoft.com/office/powerpoint/2010/main" val="1162640738"/>
              </p:ext>
            </p:extLst>
          </p:nvPr>
        </p:nvGraphicFramePr>
        <p:xfrm>
          <a:off x="1619250" y="3386138"/>
          <a:ext cx="5937250" cy="1995487"/>
        </p:xfrm>
        <a:graphic>
          <a:graphicData uri="http://schemas.openxmlformats.org/drawingml/2006/chart">
            <c:chart xmlns:c="http://schemas.openxmlformats.org/drawingml/2006/chart" xmlns:r="http://schemas.openxmlformats.org/officeDocument/2006/relationships" r:id="rId31"/>
          </a:graphicData>
        </a:graphic>
      </p:graphicFrame>
      <p:sp useBgFill="1">
        <p:nvSpPr>
          <p:cNvPr id="8" name="Freeform: Shape 7">
            <a:extLst>
              <a:ext uri="{FF2B5EF4-FFF2-40B4-BE49-F238E27FC236}">
                <a16:creationId xmlns:a16="http://schemas.microsoft.com/office/drawing/2014/main" id="{A65F637E-7968-4FB6-CD52-4E3DC2F2DC7B}"/>
              </a:ext>
            </a:extLst>
          </p:cNvPr>
          <p:cNvSpPr/>
          <p:nvPr>
            <p:custDataLst>
              <p:tags r:id="rId4"/>
            </p:custDataLst>
          </p:nvPr>
        </p:nvSpPr>
        <p:spPr bwMode="gray">
          <a:xfrm>
            <a:off x="2806700" y="5226050"/>
            <a:ext cx="96839" cy="146051"/>
          </a:xfrm>
          <a:custGeom>
            <a:avLst/>
            <a:gdLst/>
            <a:ahLst/>
            <a:cxnLst/>
            <a:rect l="0" t="0" r="0" b="0"/>
            <a:pathLst>
              <a:path w="96839" h="146051">
                <a:moveTo>
                  <a:pt x="96838" y="0"/>
                </a:moveTo>
                <a:lnTo>
                  <a:pt x="57150" y="146050"/>
                </a:lnTo>
                <a:lnTo>
                  <a:pt x="0" y="146050"/>
                </a:lnTo>
                <a:lnTo>
                  <a:pt x="39688" y="0"/>
                </a:lnTo>
                <a:close/>
              </a:path>
            </a:pathLst>
          </a:custGeom>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useBgFill="1">
        <p:nvSpPr>
          <p:cNvPr id="11" name="Freeform: Shape 10">
            <a:extLst>
              <a:ext uri="{FF2B5EF4-FFF2-40B4-BE49-F238E27FC236}">
                <a16:creationId xmlns:a16="http://schemas.microsoft.com/office/drawing/2014/main" id="{C354139D-5C29-F095-0ED0-B933490787F6}"/>
              </a:ext>
            </a:extLst>
          </p:cNvPr>
          <p:cNvSpPr/>
          <p:nvPr>
            <p:custDataLst>
              <p:tags r:id="rId5"/>
            </p:custDataLst>
          </p:nvPr>
        </p:nvSpPr>
        <p:spPr bwMode="gray">
          <a:xfrm>
            <a:off x="3962400" y="5226050"/>
            <a:ext cx="96839" cy="146051"/>
          </a:xfrm>
          <a:custGeom>
            <a:avLst/>
            <a:gdLst/>
            <a:ahLst/>
            <a:cxnLst/>
            <a:rect l="0" t="0" r="0" b="0"/>
            <a:pathLst>
              <a:path w="96839" h="146051">
                <a:moveTo>
                  <a:pt x="96838" y="0"/>
                </a:moveTo>
                <a:lnTo>
                  <a:pt x="57150" y="146050"/>
                </a:lnTo>
                <a:lnTo>
                  <a:pt x="0" y="146050"/>
                </a:lnTo>
                <a:lnTo>
                  <a:pt x="39688" y="0"/>
                </a:lnTo>
                <a:close/>
              </a:path>
            </a:pathLst>
          </a:custGeom>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6" name="Freeform: Shape 5">
            <a:extLst>
              <a:ext uri="{FF2B5EF4-FFF2-40B4-BE49-F238E27FC236}">
                <a16:creationId xmlns:a16="http://schemas.microsoft.com/office/drawing/2014/main" id="{7EFF65E6-B2EE-5F72-FDE4-4E1F47C3FFDB}"/>
              </a:ext>
            </a:extLst>
          </p:cNvPr>
          <p:cNvSpPr/>
          <p:nvPr>
            <p:custDataLst>
              <p:tags r:id="rId6"/>
            </p:custDataLst>
          </p:nvPr>
        </p:nvSpPr>
        <p:spPr bwMode="gray">
          <a:xfrm>
            <a:off x="2806700" y="5226050"/>
            <a:ext cx="39689" cy="146051"/>
          </a:xfrm>
          <a:custGeom>
            <a:avLst/>
            <a:gdLst/>
            <a:ahLst/>
            <a:cxnLst/>
            <a:rect l="0" t="0" r="0" b="0"/>
            <a:pathLst>
              <a:path w="39689" h="146051">
                <a:moveTo>
                  <a:pt x="39688" y="0"/>
                </a:moveTo>
                <a:lnTo>
                  <a:pt x="0" y="146050"/>
                </a:lnTo>
              </a:path>
            </a:pathLst>
          </a:custGeom>
          <a:ln w="9525" cap="rnd" cmpd="sng" algn="ctr">
            <a:solidFill>
              <a:srgbClr val="7F7F7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Shape 6">
            <a:extLst>
              <a:ext uri="{FF2B5EF4-FFF2-40B4-BE49-F238E27FC236}">
                <a16:creationId xmlns:a16="http://schemas.microsoft.com/office/drawing/2014/main" id="{A86E0E7B-6A2C-D357-6CB9-8065AFE3960A}"/>
              </a:ext>
            </a:extLst>
          </p:cNvPr>
          <p:cNvSpPr/>
          <p:nvPr>
            <p:custDataLst>
              <p:tags r:id="rId7"/>
            </p:custDataLst>
          </p:nvPr>
        </p:nvSpPr>
        <p:spPr bwMode="gray">
          <a:xfrm>
            <a:off x="2863850" y="5226050"/>
            <a:ext cx="39689" cy="146051"/>
          </a:xfrm>
          <a:custGeom>
            <a:avLst/>
            <a:gdLst/>
            <a:ahLst/>
            <a:cxnLst/>
            <a:rect l="0" t="0" r="0" b="0"/>
            <a:pathLst>
              <a:path w="39689" h="146051">
                <a:moveTo>
                  <a:pt x="39688" y="0"/>
                </a:moveTo>
                <a:lnTo>
                  <a:pt x="0" y="146050"/>
                </a:lnTo>
              </a:path>
            </a:pathLst>
          </a:custGeom>
          <a:ln w="9525" cap="rnd" cmpd="sng" algn="ctr">
            <a:solidFill>
              <a:srgbClr val="7F7F7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Shape 8">
            <a:extLst>
              <a:ext uri="{FF2B5EF4-FFF2-40B4-BE49-F238E27FC236}">
                <a16:creationId xmlns:a16="http://schemas.microsoft.com/office/drawing/2014/main" id="{BE72BB27-BDF3-042D-4C98-08EA8419102D}"/>
              </a:ext>
            </a:extLst>
          </p:cNvPr>
          <p:cNvSpPr/>
          <p:nvPr>
            <p:custDataLst>
              <p:tags r:id="rId8"/>
            </p:custDataLst>
          </p:nvPr>
        </p:nvSpPr>
        <p:spPr bwMode="gray">
          <a:xfrm>
            <a:off x="3962400" y="5226050"/>
            <a:ext cx="39689" cy="146051"/>
          </a:xfrm>
          <a:custGeom>
            <a:avLst/>
            <a:gdLst/>
            <a:ahLst/>
            <a:cxnLst/>
            <a:rect l="0" t="0" r="0" b="0"/>
            <a:pathLst>
              <a:path w="39689" h="146051">
                <a:moveTo>
                  <a:pt x="39688" y="0"/>
                </a:moveTo>
                <a:lnTo>
                  <a:pt x="0" y="146050"/>
                </a:lnTo>
              </a:path>
            </a:pathLst>
          </a:custGeom>
          <a:ln w="9525" cap="rnd" cmpd="sng" algn="ctr">
            <a:solidFill>
              <a:srgbClr val="7F7F7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Shape 9">
            <a:extLst>
              <a:ext uri="{FF2B5EF4-FFF2-40B4-BE49-F238E27FC236}">
                <a16:creationId xmlns:a16="http://schemas.microsoft.com/office/drawing/2014/main" id="{40EC409C-1558-DFDE-5C2A-1446C8CA4CAE}"/>
              </a:ext>
            </a:extLst>
          </p:cNvPr>
          <p:cNvSpPr/>
          <p:nvPr>
            <p:custDataLst>
              <p:tags r:id="rId9"/>
            </p:custDataLst>
          </p:nvPr>
        </p:nvSpPr>
        <p:spPr bwMode="gray">
          <a:xfrm>
            <a:off x="4019550" y="5226050"/>
            <a:ext cx="39689" cy="146051"/>
          </a:xfrm>
          <a:custGeom>
            <a:avLst/>
            <a:gdLst/>
            <a:ahLst/>
            <a:cxnLst/>
            <a:rect l="0" t="0" r="0" b="0"/>
            <a:pathLst>
              <a:path w="39689" h="146051">
                <a:moveTo>
                  <a:pt x="39688" y="0"/>
                </a:moveTo>
                <a:lnTo>
                  <a:pt x="0" y="146050"/>
                </a:lnTo>
              </a:path>
            </a:pathLst>
          </a:custGeom>
          <a:ln w="9525" cap="rnd" cmpd="sng" algn="ctr">
            <a:solidFill>
              <a:srgbClr val="7F7F7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5" name="Straight Connector 24"/>
          <p:cNvCxnSpPr>
            <a:cxnSpLocks/>
          </p:cNvCxnSpPr>
          <p:nvPr>
            <p:custDataLst>
              <p:tags r:id="rId10"/>
            </p:custDataLst>
          </p:nvPr>
        </p:nvCxnSpPr>
        <p:spPr bwMode="gray">
          <a:xfrm flipV="1">
            <a:off x="2278063" y="3609975"/>
            <a:ext cx="1154113" cy="838200"/>
          </a:xfrm>
          <a:prstGeom prst="line">
            <a:avLst/>
          </a:prstGeom>
          <a:ln w="9525" cap="rnd" cmpd="sng" algn="ctr">
            <a:solidFill>
              <a:srgbClr val="7F7F7F"/>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 name="Straight Connector 4"/>
          <p:cNvCxnSpPr>
            <a:cxnSpLocks/>
          </p:cNvCxnSpPr>
          <p:nvPr>
            <p:custDataLst>
              <p:tags r:id="rId11"/>
            </p:custDataLst>
          </p:nvPr>
        </p:nvCxnSpPr>
        <p:spPr bwMode="gray">
          <a:xfrm flipV="1">
            <a:off x="3432175" y="3265487"/>
            <a:ext cx="2309813" cy="344488"/>
          </a:xfrm>
          <a:prstGeom prst="line">
            <a:avLst/>
          </a:prstGeom>
          <a:ln w="9525" cap="rnd" cmpd="sng" algn="ctr">
            <a:solidFill>
              <a:srgbClr val="7F7F7F"/>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E78A9E2-B561-4ACC-90A4-7D1B9784E64B}"/>
              </a:ext>
            </a:extLst>
          </p:cNvPr>
          <p:cNvCxnSpPr/>
          <p:nvPr>
            <p:custDataLst>
              <p:tags r:id="rId12"/>
            </p:custDataLst>
          </p:nvPr>
        </p:nvCxnSpPr>
        <p:spPr bwMode="gray">
          <a:xfrm flipV="1">
            <a:off x="5741988" y="2781300"/>
            <a:ext cx="1154113" cy="484188"/>
          </a:xfrm>
          <a:prstGeom prst="line">
            <a:avLst/>
          </a:prstGeom>
          <a:ln w="9525" cap="flat" cmpd="sng" algn="ctr">
            <a:solidFill>
              <a:srgbClr val="7F7F7F"/>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98" name="Text Placeholder 3"/>
          <p:cNvSpPr>
            <a:spLocks noGrp="1"/>
          </p:cNvSpPr>
          <p:nvPr>
            <p:custDataLst>
              <p:tags r:id="rId13"/>
            </p:custDataLst>
          </p:nvPr>
        </p:nvSpPr>
        <p:spPr bwMode="gray">
          <a:xfrm>
            <a:off x="650875" y="3463925"/>
            <a:ext cx="90328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r>
              <a:rPr lang="en-US" altLang="en-US" sz="1400" dirty="0">
                <a:sym typeface="+mn-lt"/>
              </a:rPr>
              <a:t>USD trillion</a:t>
            </a:r>
            <a:endParaRPr lang="en-US" sz="1400" dirty="0">
              <a:sym typeface="+mn-lt"/>
            </a:endParaRPr>
          </a:p>
        </p:txBody>
      </p:sp>
      <p:sp>
        <p:nvSpPr>
          <p:cNvPr id="53" name="Text Placeholder 3">
            <a:extLst>
              <a:ext uri="{FF2B5EF4-FFF2-40B4-BE49-F238E27FC236}">
                <a16:creationId xmlns:a16="http://schemas.microsoft.com/office/drawing/2014/main" id="{B07916C3-AE4B-42C5-94DF-793D941EB26B}"/>
              </a:ext>
            </a:extLst>
          </p:cNvPr>
          <p:cNvSpPr>
            <a:spLocks noGrp="1"/>
          </p:cNvSpPr>
          <p:nvPr>
            <p:custDataLst>
              <p:tags r:id="rId14"/>
            </p:custDataLst>
          </p:nvPr>
        </p:nvSpPr>
        <p:spPr bwMode="gray">
          <a:xfrm>
            <a:off x="2084388" y="5357813"/>
            <a:ext cx="387350" cy="42545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9C3FD80D-85CF-412D-889B-A70973382128}" type="datetime'''''''''''''2''''''''''0''''''''''03'''''''">
              <a:rPr lang="en-US" altLang="en-US" sz="1400" smtClean="0"/>
              <a:pPr/>
              <a:t>2003</a:t>
            </a:fld>
            <a:br>
              <a:rPr lang="en-US" altLang="en-US" sz="1400" dirty="0"/>
            </a:br>
            <a:endParaRPr lang="en-US" sz="1400" dirty="0">
              <a:sym typeface="+mn-lt"/>
            </a:endParaRPr>
          </a:p>
        </p:txBody>
      </p:sp>
      <p:sp>
        <p:nvSpPr>
          <p:cNvPr id="65" name="Text Placeholder 3"/>
          <p:cNvSpPr>
            <a:spLocks noGrp="1"/>
          </p:cNvSpPr>
          <p:nvPr>
            <p:custDataLst>
              <p:tags r:id="rId15"/>
            </p:custDataLst>
          </p:nvPr>
        </p:nvSpPr>
        <p:spPr bwMode="gray">
          <a:xfrm>
            <a:off x="3238500" y="5357813"/>
            <a:ext cx="3873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26598486-DF7B-40CD-98C0-2D9F12D57E37}" type="datetime'''''''''''20''''''''''''''''''''''1''''''''''8'''''''''''">
              <a:rPr lang="en-US" altLang="en-US" sz="1400" smtClean="0"/>
              <a:pPr/>
              <a:t>2018</a:t>
            </a:fld>
            <a:endParaRPr lang="en-US" sz="1400" dirty="0">
              <a:sym typeface="+mn-lt"/>
            </a:endParaRPr>
          </a:p>
        </p:txBody>
      </p:sp>
      <p:sp>
        <p:nvSpPr>
          <p:cNvPr id="77" name="Text Placeholder 3"/>
          <p:cNvSpPr>
            <a:spLocks noGrp="1"/>
          </p:cNvSpPr>
          <p:nvPr>
            <p:custDataLst>
              <p:tags r:id="rId16"/>
            </p:custDataLst>
          </p:nvPr>
        </p:nvSpPr>
        <p:spPr bwMode="gray">
          <a:xfrm>
            <a:off x="4394200" y="5357813"/>
            <a:ext cx="3873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2FFD2596-F7C3-44FC-8098-D4708A20836A}" type="datetime'2''''''''''''''''''''''''''''''''''0''''''''''2''''''''''''2'">
              <a:rPr lang="en-US" altLang="en-US" sz="1400" smtClean="0"/>
              <a:pPr/>
              <a:t>2022</a:t>
            </a:fld>
            <a:endParaRPr lang="en-US" sz="1400" dirty="0">
              <a:sym typeface="+mn-lt"/>
            </a:endParaRPr>
          </a:p>
        </p:txBody>
      </p:sp>
      <p:sp>
        <p:nvSpPr>
          <p:cNvPr id="79" name="Text Placeholder 3"/>
          <p:cNvSpPr>
            <a:spLocks noGrp="1"/>
          </p:cNvSpPr>
          <p:nvPr>
            <p:custDataLst>
              <p:tags r:id="rId17"/>
            </p:custDataLst>
          </p:nvPr>
        </p:nvSpPr>
        <p:spPr bwMode="gray">
          <a:xfrm>
            <a:off x="5548313" y="5357813"/>
            <a:ext cx="3873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768DF6C1-D61A-497A-884B-736AB74D2C36}" type="datetime'''''2''''''''''0''''''2''''''''''''''''''''''''''3'">
              <a:rPr lang="en-US" altLang="en-US" sz="1400" smtClean="0"/>
              <a:pPr/>
              <a:t>2023</a:t>
            </a:fld>
            <a:endParaRPr lang="en-US" sz="1400" dirty="0">
              <a:sym typeface="+mn-lt"/>
            </a:endParaRPr>
          </a:p>
        </p:txBody>
      </p:sp>
      <p:sp>
        <p:nvSpPr>
          <p:cNvPr id="58" name="Text Placeholder 3">
            <a:extLst>
              <a:ext uri="{FF2B5EF4-FFF2-40B4-BE49-F238E27FC236}">
                <a16:creationId xmlns:a16="http://schemas.microsoft.com/office/drawing/2014/main" id="{959A30A0-F6DC-415B-89F4-40DB7D2C06F6}"/>
              </a:ext>
            </a:extLst>
          </p:cNvPr>
          <p:cNvSpPr>
            <a:spLocks noGrp="1"/>
          </p:cNvSpPr>
          <p:nvPr>
            <p:custDataLst>
              <p:tags r:id="rId18"/>
            </p:custDataLst>
          </p:nvPr>
        </p:nvSpPr>
        <p:spPr bwMode="gray">
          <a:xfrm>
            <a:off x="6702425" y="5357814"/>
            <a:ext cx="3873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C8394035-EB98-429B-900D-F46AFB050F85}" type="datetime'''''''''2''02''''''''''''''''''''8'''''''''''">
              <a:rPr lang="en-US" altLang="en-US" sz="1400" smtClean="0"/>
              <a:pPr/>
              <a:t>2028</a:t>
            </a:fld>
            <a:endParaRPr lang="en-US" sz="1400" dirty="0">
              <a:sym typeface="+mn-lt"/>
            </a:endParaRPr>
          </a:p>
        </p:txBody>
      </p:sp>
      <p:sp>
        <p:nvSpPr>
          <p:cNvPr id="57" name="Text Placeholder 3">
            <a:extLst>
              <a:ext uri="{FF2B5EF4-FFF2-40B4-BE49-F238E27FC236}">
                <a16:creationId xmlns:a16="http://schemas.microsoft.com/office/drawing/2014/main" id="{C0DE3A01-6F09-4298-B8AC-839AE5A71F0C}"/>
              </a:ext>
            </a:extLst>
          </p:cNvPr>
          <p:cNvSpPr>
            <a:spLocks noGrp="1"/>
          </p:cNvSpPr>
          <p:nvPr>
            <p:custDataLst>
              <p:tags r:id="rId19"/>
            </p:custDataLst>
          </p:nvPr>
        </p:nvSpPr>
        <p:spPr bwMode="gray">
          <a:xfrm>
            <a:off x="2130426" y="4897438"/>
            <a:ext cx="2968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87077853-4FAA-46C6-960D-70518A6BE8E2}" type="datetime'''''''''''''0''''''''''.''''0'''''''''''''''''">
              <a:rPr lang="en-US" altLang="en-US" sz="1400" smtClean="0"/>
              <a:pPr/>
              <a:t>0.0</a:t>
            </a:fld>
            <a:endParaRPr lang="en-US" sz="1400" dirty="0">
              <a:sym typeface="+mn-lt"/>
            </a:endParaRPr>
          </a:p>
        </p:txBody>
      </p:sp>
      <p:sp>
        <p:nvSpPr>
          <p:cNvPr id="71" name="Text Placeholder 3"/>
          <p:cNvSpPr>
            <a:spLocks noGrp="1"/>
          </p:cNvSpPr>
          <p:nvPr>
            <p:custDataLst>
              <p:tags r:id="rId20"/>
            </p:custDataLst>
          </p:nvPr>
        </p:nvSpPr>
        <p:spPr bwMode="gray">
          <a:xfrm>
            <a:off x="3284539" y="4059238"/>
            <a:ext cx="2968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3BC1C902-3D8F-4246-85FD-2CA2CFA6A5CC}" type="datetime'''''''0''''''''''.''''''''''''''''''''''0'''''''''''''''">
              <a:rPr lang="en-US" altLang="en-US" sz="1400" smtClean="0"/>
              <a:pPr/>
              <a:t>0.0</a:t>
            </a:fld>
            <a:endParaRPr lang="en-US" sz="1400" dirty="0">
              <a:sym typeface="+mn-lt"/>
            </a:endParaRPr>
          </a:p>
        </p:txBody>
      </p:sp>
      <p:sp>
        <p:nvSpPr>
          <p:cNvPr id="85" name="Text Placeholder 3"/>
          <p:cNvSpPr>
            <a:spLocks noGrp="1"/>
          </p:cNvSpPr>
          <p:nvPr>
            <p:custDataLst>
              <p:tags r:id="rId21"/>
            </p:custDataLst>
          </p:nvPr>
        </p:nvSpPr>
        <p:spPr bwMode="gray">
          <a:xfrm>
            <a:off x="4440239" y="3760788"/>
            <a:ext cx="2968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D3C3FB60-6893-495B-9173-4014492C1F14}" type="datetime'''''''0''.''''''''''''''''''''''''''0'''''">
              <a:rPr lang="en-US" altLang="en-US" sz="1400" smtClean="0"/>
              <a:pPr/>
              <a:t>0.0</a:t>
            </a:fld>
            <a:endParaRPr lang="en-US" sz="1400" dirty="0">
              <a:sym typeface="+mn-lt"/>
            </a:endParaRPr>
          </a:p>
        </p:txBody>
      </p:sp>
      <p:sp>
        <p:nvSpPr>
          <p:cNvPr id="86" name="Text Placeholder 3"/>
          <p:cNvSpPr>
            <a:spLocks noGrp="1"/>
          </p:cNvSpPr>
          <p:nvPr>
            <p:custDataLst>
              <p:tags r:id="rId22"/>
            </p:custDataLst>
          </p:nvPr>
        </p:nvSpPr>
        <p:spPr bwMode="gray">
          <a:xfrm>
            <a:off x="5594351" y="3714750"/>
            <a:ext cx="2968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4EDBAECA-8F16-4E6C-ABA0-51A56140ABF3}" type="datetime'0''''''''''''''''''''''''''''.''''''''''''''0'''''''''''">
              <a:rPr lang="en-US" altLang="en-US" sz="1400" smtClean="0"/>
              <a:pPr/>
              <a:t>0.0</a:t>
            </a:fld>
            <a:endParaRPr lang="en-US" sz="1400" dirty="0">
              <a:sym typeface="+mn-lt"/>
            </a:endParaRPr>
          </a:p>
        </p:txBody>
      </p:sp>
      <p:sp>
        <p:nvSpPr>
          <p:cNvPr id="59" name="Text Placeholder 3">
            <a:extLst>
              <a:ext uri="{FF2B5EF4-FFF2-40B4-BE49-F238E27FC236}">
                <a16:creationId xmlns:a16="http://schemas.microsoft.com/office/drawing/2014/main" id="{936A943C-2A42-4EAB-8194-31050B9C796C}"/>
              </a:ext>
            </a:extLst>
          </p:cNvPr>
          <p:cNvSpPr>
            <a:spLocks noGrp="1"/>
          </p:cNvSpPr>
          <p:nvPr>
            <p:custDataLst>
              <p:tags r:id="rId23"/>
            </p:custDataLst>
          </p:nvPr>
        </p:nvSpPr>
        <p:spPr bwMode="gray">
          <a:xfrm>
            <a:off x="6748464" y="3230563"/>
            <a:ext cx="2968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E1622C65-625D-4F98-B47B-1597FD206A98}" type="datetime'''0.''''''''''''''''''''''1'''''''''''''''''''''''''''''">
              <a:rPr lang="en-US" altLang="en-US" sz="1400" smtClean="0"/>
              <a:pPr/>
              <a:t>0.1</a:t>
            </a:fld>
            <a:endParaRPr lang="en-US" sz="1400" dirty="0">
              <a:sym typeface="+mn-lt"/>
            </a:endParaRPr>
          </a:p>
        </p:txBody>
      </p:sp>
      <p:sp>
        <p:nvSpPr>
          <p:cNvPr id="70" name="Text Placeholder 3"/>
          <p:cNvSpPr>
            <a:spLocks noGrp="1"/>
          </p:cNvSpPr>
          <p:nvPr>
            <p:custDataLst>
              <p:tags r:id="rId24"/>
            </p:custDataLst>
          </p:nvPr>
        </p:nvSpPr>
        <p:spPr bwMode="gray">
          <a:xfrm>
            <a:off x="2533650" y="3862388"/>
            <a:ext cx="641350" cy="333375"/>
          </a:xfrm>
          <a:prstGeom prst="ellipse">
            <a:avLst/>
          </a:prstGeom>
          <a:solidFill>
            <a:srgbClr val="9A9A9A"/>
          </a:solidFill>
          <a:ln>
            <a:noFill/>
          </a:ln>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2E90EC6F-49E1-450F-AA6D-4109A288F77F}" type="datetime'1''''''''2.9''''''''''%'''''''''">
              <a:rPr lang="en-US" altLang="en-US" sz="1400" smtClean="0">
                <a:solidFill>
                  <a:schemeClr val="bg1"/>
                </a:solidFill>
                <a:effectLst/>
              </a:rPr>
              <a:pPr/>
              <a:t>12.9%</a:t>
            </a:fld>
            <a:endParaRPr lang="en-US" sz="1400" dirty="0">
              <a:solidFill>
                <a:schemeClr val="bg1"/>
              </a:solidFill>
              <a:sym typeface="+mn-lt"/>
            </a:endParaRPr>
          </a:p>
        </p:txBody>
      </p:sp>
      <p:sp>
        <p:nvSpPr>
          <p:cNvPr id="107" name="Text Placeholder 3"/>
          <p:cNvSpPr>
            <a:spLocks noGrp="1"/>
          </p:cNvSpPr>
          <p:nvPr>
            <p:custDataLst>
              <p:tags r:id="rId25"/>
            </p:custDataLst>
          </p:nvPr>
        </p:nvSpPr>
        <p:spPr bwMode="gray">
          <a:xfrm>
            <a:off x="4332288" y="3270250"/>
            <a:ext cx="508000" cy="333375"/>
          </a:xfrm>
          <a:prstGeom prst="ellipse">
            <a:avLst/>
          </a:prstGeom>
          <a:solidFill>
            <a:srgbClr val="9A9A9A"/>
          </a:solidFill>
          <a:ln>
            <a:noFill/>
          </a:ln>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D09B0D58-03D1-48B1-987A-1721F31D9226}" type="datetime'''''''6''.''''''''''''''''''''''''''''1''''%'''''''''''''''">
              <a:rPr lang="en-US" altLang="en-US" sz="1400" smtClean="0">
                <a:solidFill>
                  <a:schemeClr val="bg1"/>
                </a:solidFill>
                <a:effectLst/>
              </a:rPr>
              <a:pPr/>
              <a:t>6.1%</a:t>
            </a:fld>
            <a:endParaRPr lang="en-US" sz="1400" dirty="0">
              <a:solidFill>
                <a:schemeClr val="bg1"/>
              </a:solidFill>
              <a:sym typeface="+mn-lt"/>
            </a:endParaRPr>
          </a:p>
        </p:txBody>
      </p:sp>
      <p:sp>
        <p:nvSpPr>
          <p:cNvPr id="68" name="Text Placeholder 3">
            <a:extLst>
              <a:ext uri="{FF2B5EF4-FFF2-40B4-BE49-F238E27FC236}">
                <a16:creationId xmlns:a16="http://schemas.microsoft.com/office/drawing/2014/main" id="{AD3EDC7C-FF39-4EAC-8C97-85DDFE0B031A}"/>
              </a:ext>
            </a:extLst>
          </p:cNvPr>
          <p:cNvSpPr>
            <a:spLocks noGrp="1"/>
          </p:cNvSpPr>
          <p:nvPr>
            <p:custDataLst>
              <p:tags r:id="rId26"/>
            </p:custDataLst>
          </p:nvPr>
        </p:nvSpPr>
        <p:spPr bwMode="gray">
          <a:xfrm>
            <a:off x="6064250" y="2855913"/>
            <a:ext cx="508000" cy="333375"/>
          </a:xfrm>
          <a:prstGeom prst="ellipse">
            <a:avLst/>
          </a:prstGeom>
          <a:solidFill>
            <a:srgbClr val="9A9A9A"/>
          </a:solidFill>
          <a:ln>
            <a:noFill/>
          </a:ln>
          <a:effec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677111C8-1A87-447B-9080-CBAA2E6C6529}" type="datetime'''''''6''''''''''''''''''.''''''3''''''''''''''''''%'''''''''">
              <a:rPr lang="en-US" altLang="en-US" sz="1400" smtClean="0">
                <a:solidFill>
                  <a:schemeClr val="bg1"/>
                </a:solidFill>
                <a:effectLst/>
              </a:rPr>
              <a:pPr/>
              <a:t>6.3%</a:t>
            </a:fld>
            <a:endParaRPr lang="en-US" sz="1400" dirty="0">
              <a:solidFill>
                <a:schemeClr val="bg1"/>
              </a:solidFill>
              <a:sym typeface="+mn-lt"/>
            </a:endParaRPr>
          </a:p>
        </p:txBody>
      </p:sp>
      <p:sp>
        <p:nvSpPr>
          <p:cNvPr id="69" name="IllustrativeStamp"/>
          <p:cNvSpPr/>
          <p:nvPr/>
        </p:nvSpPr>
        <p:spPr>
          <a:xfrm>
            <a:off x="10336333" y="594132"/>
            <a:ext cx="1225296" cy="191773"/>
          </a:xfrm>
          <a:prstGeom prst="rect">
            <a:avLst/>
          </a:prstGeom>
          <a:noFill/>
          <a:ln w="9525" cap="flat" cmpd="sng" algn="ctr">
            <a:solidFill>
              <a:srgbClr val="E71C57"/>
            </a:solidFill>
            <a:prstDash val="solid"/>
            <a:miter lim="800000"/>
            <a:headEnd type="none" w="med" len="med"/>
            <a:tailEnd type="none" w="med" len="med"/>
          </a:ln>
          <a:effectLst/>
          <a:extLst>
            <a:ext uri="{909E8E84-426E-40DD-AFC4-6F175D3DCCD1}">
              <a14:hiddenFill xmlns:a14="http://schemas.microsoft.com/office/drawing/2010/main">
                <a:solidFill>
                  <a:srgbClr val="9A9A9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en-US" sz="1100" dirty="0">
                <a:solidFill>
                  <a:srgbClr val="E71C57"/>
                </a:solidFill>
              </a:rPr>
              <a:t>Constant currency</a:t>
            </a:r>
          </a:p>
        </p:txBody>
      </p:sp>
      <p:sp>
        <p:nvSpPr>
          <p:cNvPr id="78" name="NavigationTriangle"/>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81" name="s10_SO_header_country"/>
          <p:cNvSpPr/>
          <p:nvPr/>
        </p:nvSpPr>
        <p:spPr>
          <a:xfrm>
            <a:off x="10049263" y="256093"/>
            <a:ext cx="1321797" cy="2580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 bIns="0" numCol="1" spcCol="0" rtlCol="0" fromWordArt="0" anchor="ctr" anchorCtr="0" forceAA="0" compatLnSpc="1">
            <a:prstTxWarp prst="textNoShape">
              <a:avLst/>
            </a:prstTxWarp>
            <a:noAutofit/>
          </a:bodyPr>
          <a:lstStyle/>
          <a:p>
            <a:pPr algn="r"/>
            <a:r>
              <a:rPr lang="en-US" sz="1000">
                <a:solidFill>
                  <a:schemeClr val="bg1">
                    <a:lumMod val="50000"/>
                  </a:schemeClr>
                </a:solidFill>
                <a:latin typeface="Trebuchet MS" panose="020B0603020202020204" pitchFamily="34" charset="0"/>
              </a:rPr>
              <a:t>Romania</a:t>
            </a:r>
            <a:endParaRPr lang="en-US" sz="1000" dirty="0">
              <a:solidFill>
                <a:schemeClr val="bg1">
                  <a:lumMod val="50000"/>
                </a:schemeClr>
              </a:solidFill>
              <a:latin typeface="Trebuchet MS" panose="020B0603020202020204" pitchFamily="34" charset="0"/>
            </a:endParaRPr>
          </a:p>
        </p:txBody>
      </p:sp>
      <p:grpSp>
        <p:nvGrpSpPr>
          <p:cNvPr id="34" name="Group 33"/>
          <p:cNvGrpSpPr/>
          <p:nvPr/>
        </p:nvGrpSpPr>
        <p:grpSpPr>
          <a:xfrm>
            <a:off x="7895029" y="1720183"/>
            <a:ext cx="306171" cy="4079081"/>
            <a:chOff x="5942914" y="2081213"/>
            <a:chExt cx="306171" cy="4079081"/>
          </a:xfrm>
        </p:grpSpPr>
        <p:cxnSp>
          <p:nvCxnSpPr>
            <p:cNvPr id="35" name="Straight Connector 34"/>
            <p:cNvCxnSpPr/>
            <p:nvPr/>
          </p:nvCxnSpPr>
          <p:spPr>
            <a:xfrm>
              <a:off x="6096000" y="2081213"/>
              <a:ext cx="0" cy="4079081"/>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5942914" y="3967299"/>
              <a:ext cx="306171" cy="306910"/>
              <a:chOff x="5937564" y="3833745"/>
              <a:chExt cx="306171" cy="306910"/>
            </a:xfrm>
          </p:grpSpPr>
          <p:sp>
            <p:nvSpPr>
              <p:cNvPr id="38" name="Freeform 94"/>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solidFill>
              <a:ln>
                <a:solidFill>
                  <a:schemeClr val="tx2"/>
                </a:solidFill>
              </a:ln>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sp>
            <p:nvSpPr>
              <p:cNvPr id="39" name="Freeform 95"/>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grpSp>
      </p:grpSp>
      <p:sp>
        <p:nvSpPr>
          <p:cNvPr id="42" name="s10_TS_regionsht"/>
          <p:cNvSpPr/>
          <p:nvPr/>
        </p:nvSpPr>
        <p:spPr>
          <a:xfrm>
            <a:off x="632447" y="1573287"/>
            <a:ext cx="1165561" cy="844834"/>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D4DF33"/>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45720" tIns="45720" rIns="91440" bIns="45720" numCol="1" spcCol="0" rtlCol="0" fromWordArt="0" anchor="ctr" anchorCtr="0" forceAA="0" compatLnSpc="1">
            <a:prstTxWarp prst="textNoShape">
              <a:avLst/>
            </a:prstTxWarp>
            <a:noAutofit/>
          </a:bodyPr>
          <a:lstStyle/>
          <a:p>
            <a:r>
              <a:rPr lang="en-US" sz="1400" dirty="0">
                <a:solidFill>
                  <a:srgbClr val="575757"/>
                </a:solidFill>
              </a:rPr>
              <a:t>Share of </a:t>
            </a:r>
          </a:p>
          <a:p>
            <a:r>
              <a:rPr lang="en-US" sz="1400" dirty="0">
                <a:solidFill>
                  <a:srgbClr val="575757"/>
                </a:solidFill>
              </a:rPr>
              <a:t>EE</a:t>
            </a:r>
            <a:br>
              <a:rPr lang="en-US" sz="1400" dirty="0">
                <a:solidFill>
                  <a:srgbClr val="575757"/>
                </a:solidFill>
              </a:rPr>
            </a:br>
            <a:r>
              <a:rPr lang="en-US" sz="1400" dirty="0">
                <a:solidFill>
                  <a:srgbClr val="575757"/>
                </a:solidFill>
              </a:rPr>
              <a:t>Liabilities</a:t>
            </a:r>
          </a:p>
        </p:txBody>
      </p:sp>
      <p:sp>
        <p:nvSpPr>
          <p:cNvPr id="54" name="ee4pHeader1"/>
          <p:cNvSpPr txBox="1"/>
          <p:nvPr/>
        </p:nvSpPr>
        <p:spPr>
          <a:xfrm>
            <a:off x="8506909" y="1700275"/>
            <a:ext cx="2646958" cy="324000"/>
          </a:xfrm>
          <a:prstGeom prst="rect">
            <a:avLst/>
          </a:prstGeom>
          <a:noFill/>
          <a:ln cap="rnd">
            <a:noFill/>
          </a:ln>
        </p:spPr>
        <p:txBody>
          <a:bodyPr wrap="square" lIns="0" tIns="0" rIns="0" bIns="0" rtlCol="0" anchor="t" anchorCtr="0">
            <a:noAutofit/>
          </a:bodyPr>
          <a:lstStyle>
            <a:defPPr>
              <a:defRPr lang="en-US"/>
            </a:defPPr>
            <a:lvl4pPr marL="0" lvl="3">
              <a:defRPr sz="1600">
                <a:solidFill>
                  <a:schemeClr val="tx2"/>
                </a:solidFill>
              </a:defRPr>
            </a:lvl4pPr>
          </a:lstStyle>
          <a:p>
            <a:pPr lvl="3"/>
            <a:r>
              <a:rPr lang="en-US" sz="1800" dirty="0"/>
              <a:t>Key facts</a:t>
            </a:r>
            <a:endParaRPr lang="en-US" sz="1400" i="1" dirty="0">
              <a:solidFill>
                <a:srgbClr val="575757"/>
              </a:solidFill>
            </a:endParaRPr>
          </a:p>
        </p:txBody>
      </p:sp>
      <p:sp>
        <p:nvSpPr>
          <p:cNvPr id="46" name="s10_SO_share1"/>
          <p:cNvSpPr/>
          <p:nvPr/>
        </p:nvSpPr>
        <p:spPr>
          <a:xfrm>
            <a:off x="1837514" y="1824039"/>
            <a:ext cx="852068" cy="470898"/>
          </a:xfrm>
          <a:prstGeom prst="ellipse">
            <a:avLst/>
          </a:prstGeom>
          <a:solidFill>
            <a:srgbClr val="29BA74"/>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rgbClr val="FFFFFF"/>
                </a:solidFill>
              </a:rPr>
              <a:t>4.4%</a:t>
            </a:r>
            <a:endParaRPr lang="en-US" sz="1200" dirty="0">
              <a:solidFill>
                <a:srgbClr val="FFFFFF"/>
              </a:solidFill>
            </a:endParaRPr>
          </a:p>
        </p:txBody>
      </p:sp>
      <p:sp>
        <p:nvSpPr>
          <p:cNvPr id="63" name="s10_SO_share2">
            <a:extLst>
              <a:ext uri="{FF2B5EF4-FFF2-40B4-BE49-F238E27FC236}">
                <a16:creationId xmlns:a16="http://schemas.microsoft.com/office/drawing/2014/main" id="{A3CED283-A00E-441A-8C9D-B25B8FCAF7A4}"/>
              </a:ext>
            </a:extLst>
          </p:cNvPr>
          <p:cNvSpPr/>
          <p:nvPr/>
        </p:nvSpPr>
        <p:spPr>
          <a:xfrm>
            <a:off x="2994059" y="1824039"/>
            <a:ext cx="847535" cy="470898"/>
          </a:xfrm>
          <a:prstGeom prst="ellipse">
            <a:avLst/>
          </a:prstGeom>
          <a:solidFill>
            <a:srgbClr val="29BA74"/>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rgbClr val="FFFFFF"/>
                </a:solidFill>
              </a:rPr>
              <a:t>5%</a:t>
            </a:r>
            <a:endParaRPr lang="en-US" sz="1200" dirty="0">
              <a:solidFill>
                <a:srgbClr val="FFFFFF"/>
              </a:solidFill>
            </a:endParaRPr>
          </a:p>
        </p:txBody>
      </p:sp>
      <p:sp>
        <p:nvSpPr>
          <p:cNvPr id="62" name="s10_SO_share3">
            <a:extLst>
              <a:ext uri="{FF2B5EF4-FFF2-40B4-BE49-F238E27FC236}">
                <a16:creationId xmlns:a16="http://schemas.microsoft.com/office/drawing/2014/main" id="{AC630459-EFED-4E8E-9755-2D000F221B5F}"/>
              </a:ext>
            </a:extLst>
          </p:cNvPr>
          <p:cNvSpPr/>
          <p:nvPr/>
        </p:nvSpPr>
        <p:spPr>
          <a:xfrm>
            <a:off x="4177069" y="1830784"/>
            <a:ext cx="847535" cy="470898"/>
          </a:xfrm>
          <a:prstGeom prst="ellipse">
            <a:avLst/>
          </a:prstGeom>
          <a:solidFill>
            <a:srgbClr val="29BA74"/>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rgbClr val="FFFFFF"/>
                </a:solidFill>
              </a:rPr>
              <a:t>4.6%</a:t>
            </a:r>
            <a:endParaRPr lang="en-US" sz="1200" dirty="0">
              <a:solidFill>
                <a:srgbClr val="FFFFFF"/>
              </a:solidFill>
            </a:endParaRPr>
          </a:p>
        </p:txBody>
      </p:sp>
      <p:sp>
        <p:nvSpPr>
          <p:cNvPr id="61" name="s10_SO_share4">
            <a:extLst>
              <a:ext uri="{FF2B5EF4-FFF2-40B4-BE49-F238E27FC236}">
                <a16:creationId xmlns:a16="http://schemas.microsoft.com/office/drawing/2014/main" id="{5CCEB5E3-8341-4041-A892-899D1946E703}"/>
              </a:ext>
            </a:extLst>
          </p:cNvPr>
          <p:cNvSpPr/>
          <p:nvPr/>
        </p:nvSpPr>
        <p:spPr>
          <a:xfrm>
            <a:off x="5268172" y="1819708"/>
            <a:ext cx="910621" cy="470898"/>
          </a:xfrm>
          <a:prstGeom prst="ellipse">
            <a:avLst/>
          </a:prstGeom>
          <a:solidFill>
            <a:srgbClr val="197A56"/>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rgbClr val="FFFFFF"/>
                </a:solidFill>
              </a:rPr>
              <a:t>4.4%</a:t>
            </a:r>
            <a:endParaRPr lang="en-US" sz="1200" dirty="0">
              <a:solidFill>
                <a:srgbClr val="FFFFFF"/>
              </a:solidFill>
            </a:endParaRPr>
          </a:p>
        </p:txBody>
      </p:sp>
      <p:sp>
        <p:nvSpPr>
          <p:cNvPr id="44" name="Rectangle 43">
            <a:hlinkClick r:id="rId32" action="ppaction://hlinksldjump"/>
            <a:extLst>
              <a:ext uri="{FF2B5EF4-FFF2-40B4-BE49-F238E27FC236}">
                <a16:creationId xmlns:a16="http://schemas.microsoft.com/office/drawing/2014/main" id="{BD58A1DC-A0E2-4CB9-A5B8-9A3A1341C646}"/>
              </a:ext>
            </a:extLst>
          </p:cNvPr>
          <p:cNvSpPr/>
          <p:nvPr>
            <p:custDataLst>
              <p:tags r:id="rId27"/>
            </p:custDataLst>
          </p:nvPr>
        </p:nvSpPr>
        <p:spPr>
          <a:xfrm>
            <a:off x="4481919" y="62734"/>
            <a:ext cx="3237748" cy="28155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lnSpc>
                <a:spcPct val="110000"/>
              </a:lnSpc>
              <a:spcBef>
                <a:spcPts val="600"/>
              </a:spcBef>
              <a:spcAft>
                <a:spcPts val="300"/>
              </a:spcAft>
            </a:pPr>
            <a:r>
              <a:rPr lang="en-US" sz="1400" dirty="0">
                <a:solidFill>
                  <a:srgbClr val="575757"/>
                </a:solidFill>
                <a:latin typeface="Trebuchet MS" panose="020B0603020202020204" pitchFamily="34" charset="0"/>
              </a:rPr>
              <a:t>Liabilities</a:t>
            </a:r>
          </a:p>
        </p:txBody>
      </p:sp>
      <p:sp>
        <p:nvSpPr>
          <p:cNvPr id="66" name="s10_SO_share5">
            <a:extLst>
              <a:ext uri="{FF2B5EF4-FFF2-40B4-BE49-F238E27FC236}">
                <a16:creationId xmlns:a16="http://schemas.microsoft.com/office/drawing/2014/main" id="{2046B5E6-31B0-419A-8236-329D865699DE}"/>
              </a:ext>
            </a:extLst>
          </p:cNvPr>
          <p:cNvSpPr/>
          <p:nvPr/>
        </p:nvSpPr>
        <p:spPr>
          <a:xfrm>
            <a:off x="6457077" y="1824039"/>
            <a:ext cx="847535" cy="470898"/>
          </a:xfrm>
          <a:prstGeom prst="ellipse">
            <a:avLst/>
          </a:prstGeom>
          <a:solidFill>
            <a:srgbClr val="C8C8C8"/>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C8C8C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rgbClr val="FFFFFF"/>
                </a:solidFill>
              </a:rPr>
              <a:t>4.2%</a:t>
            </a:r>
            <a:endParaRPr lang="en-US" sz="1200" dirty="0">
              <a:solidFill>
                <a:srgbClr val="FFFFFF"/>
              </a:solidFill>
            </a:endParaRPr>
          </a:p>
        </p:txBody>
      </p:sp>
      <p:sp>
        <p:nvSpPr>
          <p:cNvPr id="64" name="Flag">
            <a:extLst>
              <a:ext uri="{FF2B5EF4-FFF2-40B4-BE49-F238E27FC236}">
                <a16:creationId xmlns:a16="http://schemas.microsoft.com/office/drawing/2014/main" id="{A997ED02-8A92-4126-A6E0-F42AB5A44B0B}"/>
              </a:ext>
            </a:extLst>
          </p:cNvPr>
          <p:cNvSpPr/>
          <p:nvPr/>
        </p:nvSpPr>
        <p:spPr>
          <a:xfrm>
            <a:off x="11599738" y="45149"/>
            <a:ext cx="457200" cy="411480"/>
          </a:xfrm>
          <a:prstGeom prst="rect">
            <a:avLst/>
          </a:prstGeom>
          <a:blipFill>
            <a:blip r:embed="rId33"/>
            <a:stretch>
              <a:fillRect/>
            </a:stretch>
          </a:blip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67" name="s10_TS_key_facts">
            <a:extLst>
              <a:ext uri="{FF2B5EF4-FFF2-40B4-BE49-F238E27FC236}">
                <a16:creationId xmlns:a16="http://schemas.microsoft.com/office/drawing/2014/main" id="{9B153050-3375-4299-969D-9E5B31EC6603}"/>
              </a:ext>
            </a:extLst>
          </p:cNvPr>
          <p:cNvSpPr/>
          <p:nvPr/>
        </p:nvSpPr>
        <p:spPr>
          <a:xfrm>
            <a:off x="8324712" y="1637169"/>
            <a:ext cx="3236917" cy="4162095"/>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marL="291600" lvl="1" indent="-194400">
              <a:spcBef>
                <a:spcPts val="600"/>
              </a:spcBef>
              <a:spcAft>
                <a:spcPts val="600"/>
              </a:spcAft>
              <a:buClr>
                <a:schemeClr val="tx2">
                  <a:lumMod val="100000"/>
                </a:schemeClr>
              </a:buClr>
              <a:buSzPct val="100000"/>
              <a:buFont typeface="Trebuchet MS" panose="020B0603020202020204" pitchFamily="34" charset="0"/>
              <a:buChar char="•"/>
            </a:pPr>
            <a:r>
              <a:rPr lang="en-US" sz="1600">
                <a:solidFill>
                  <a:srgbClr val="575757"/>
                </a:solidFill>
              </a:rPr>
              <a:t>Romania represents 4.4% of the region's liabilities in 2023 </a:t>
            </a:r>
          </a:p>
          <a:p>
            <a:pPr marL="291600" lvl="1" indent="-194400">
              <a:spcBef>
                <a:spcPts val="600"/>
              </a:spcBef>
              <a:spcAft>
                <a:spcPts val="600"/>
              </a:spcAft>
              <a:buClr>
                <a:schemeClr val="tx2">
                  <a:lumMod val="100000"/>
                </a:schemeClr>
              </a:buClr>
              <a:buSzPct val="100000"/>
              <a:buFont typeface="Trebuchet MS" panose="020B0603020202020204" pitchFamily="34" charset="0"/>
              <a:buChar char="•"/>
            </a:pPr>
            <a:r>
              <a:rPr lang="en-US" sz="1600">
                <a:solidFill>
                  <a:srgbClr val="575757"/>
                </a:solidFill>
              </a:rPr>
              <a:t>Liabilities grew from 2018 to 2023 by 6.1% p.a. to USD 0 trillion</a:t>
            </a:r>
          </a:p>
          <a:p>
            <a:pPr marL="291600" lvl="1" indent="-194400">
              <a:spcBef>
                <a:spcPts val="600"/>
              </a:spcBef>
              <a:spcAft>
                <a:spcPts val="600"/>
              </a:spcAft>
              <a:buClr>
                <a:schemeClr val="tx2">
                  <a:lumMod val="100000"/>
                </a:schemeClr>
              </a:buClr>
              <a:buSzPct val="100000"/>
              <a:buFont typeface="Trebuchet MS" panose="020B0603020202020204" pitchFamily="34" charset="0"/>
              <a:buChar char="•"/>
            </a:pPr>
            <a:r>
              <a:rPr lang="en-US" sz="1600">
                <a:solidFill>
                  <a:srgbClr val="575757"/>
                </a:solidFill>
              </a:rPr>
              <a:t>Liabilities are expected to grow by 6.3% p.a. to USD </a:t>
            </a:r>
            <a:br>
              <a:rPr lang="en-US" sz="1600">
                <a:solidFill>
                  <a:srgbClr val="575757"/>
                </a:solidFill>
              </a:rPr>
            </a:br>
            <a:r>
              <a:rPr lang="en-US" sz="1600">
                <a:solidFill>
                  <a:srgbClr val="575757"/>
                </a:solidFill>
              </a:rPr>
              <a:t>0.1 trillion by 2028</a:t>
            </a:r>
            <a:endParaRPr lang="en-US" sz="1600" dirty="0">
              <a:solidFill>
                <a:srgbClr val="575757"/>
              </a:solidFill>
            </a:endParaRPr>
          </a:p>
        </p:txBody>
      </p:sp>
    </p:spTree>
    <p:extLst>
      <p:ext uri="{BB962C8B-B14F-4D97-AF65-F5344CB8AC3E}">
        <p14:creationId xmlns:p14="http://schemas.microsoft.com/office/powerpoint/2010/main" val="21026880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custDataLst>
              <p:tags r:id="rId2"/>
            </p:custDataLst>
          </p:nvPr>
        </p:nvSpPr>
        <p:spPr>
          <a:xfrm>
            <a:off x="4714058" y="3540924"/>
            <a:ext cx="293147" cy="292608"/>
          </a:xfrm>
          <a:prstGeom prst="ellipse">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spcBef>
                <a:spcPct val="0"/>
              </a:spcBef>
              <a:spcAft>
                <a:spcPct val="0"/>
              </a:spcAft>
            </a:pPr>
            <a:endParaRPr lang="en-US" sz="2400" dirty="0">
              <a:solidFill>
                <a:schemeClr val="tx1">
                  <a:lumMod val="100000"/>
                </a:schemeClr>
              </a:solidFill>
              <a:latin typeface="Trebuchet MS" panose="020B0603020202020204" pitchFamily="34" charset="0"/>
            </a:endParaRPr>
          </a:p>
        </p:txBody>
      </p:sp>
      <p:pic>
        <p:nvPicPr>
          <p:cNvPr id="4" name="Picture 3"/>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4714058" y="3544598"/>
            <a:ext cx="293147" cy="292608"/>
          </a:xfrm>
          <a:prstGeom prst="rect">
            <a:avLst/>
          </a:prstGeom>
        </p:spPr>
      </p:pic>
      <p:sp>
        <p:nvSpPr>
          <p:cNvPr id="7" name="s11_TS_byr1_2">
            <a:hlinkClick r:id="" action="ppaction://noaction"/>
            <a:extLst>
              <a:ext uri="{FF2B5EF4-FFF2-40B4-BE49-F238E27FC236}">
                <a16:creationId xmlns:a16="http://schemas.microsoft.com/office/drawing/2014/main" id="{23390B7D-3551-4497-B9D1-2E7BE91AB97D}"/>
              </a:ext>
            </a:extLst>
          </p:cNvPr>
          <p:cNvSpPr/>
          <p:nvPr>
            <p:custDataLst>
              <p:tags r:id="rId4"/>
            </p:custDataLst>
          </p:nvPr>
        </p:nvSpPr>
        <p:spPr>
          <a:xfrm>
            <a:off x="5172657" y="3502961"/>
            <a:ext cx="6066726" cy="37535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nSpc>
                <a:spcPct val="110000"/>
              </a:lnSpc>
              <a:spcBef>
                <a:spcPts val="600"/>
              </a:spcBef>
              <a:spcAft>
                <a:spcPts val="300"/>
              </a:spcAft>
            </a:pPr>
            <a:r>
              <a:rPr lang="en-US" sz="2400">
                <a:solidFill>
                  <a:schemeClr val="tx1">
                    <a:lumMod val="100000"/>
                  </a:schemeClr>
                </a:solidFill>
                <a:latin typeface="Trebuchet MS" panose="020B0603020202020204" pitchFamily="34" charset="0"/>
              </a:rPr>
              <a:t>Global Wealth Market Sizing 2024 Deep Dive</a:t>
            </a:r>
            <a:endParaRPr lang="en-US" sz="2400" dirty="0">
              <a:solidFill>
                <a:schemeClr val="tx1">
                  <a:lumMod val="100000"/>
                </a:schemeClr>
              </a:solidFill>
              <a:latin typeface="Trebuchet MS" panose="020B0603020202020204" pitchFamily="34" charset="0"/>
            </a:endParaRPr>
          </a:p>
        </p:txBody>
      </p:sp>
      <p:sp>
        <p:nvSpPr>
          <p:cNvPr id="8" name="s11_TS_byr1_1">
            <a:hlinkClick r:id="" action="ppaction://noaction"/>
            <a:extLst>
              <a:ext uri="{FF2B5EF4-FFF2-40B4-BE49-F238E27FC236}">
                <a16:creationId xmlns:a16="http://schemas.microsoft.com/office/drawing/2014/main" id="{29FF4F02-C5B1-4974-8C1A-0C5B46FDF073}"/>
              </a:ext>
            </a:extLst>
          </p:cNvPr>
          <p:cNvSpPr/>
          <p:nvPr>
            <p:custDataLst>
              <p:tags r:id="rId5"/>
            </p:custDataLst>
          </p:nvPr>
        </p:nvSpPr>
        <p:spPr>
          <a:xfrm>
            <a:off x="5172657" y="2889220"/>
            <a:ext cx="5735867" cy="37535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nSpc>
                <a:spcPct val="110000"/>
              </a:lnSpc>
              <a:spcBef>
                <a:spcPts val="600"/>
              </a:spcBef>
              <a:spcAft>
                <a:spcPts val="300"/>
              </a:spcAft>
            </a:pPr>
            <a:r>
              <a:rPr lang="en-US" sz="2400">
                <a:solidFill>
                  <a:schemeClr val="tx1">
                    <a:lumMod val="60000"/>
                    <a:lumOff val="40000"/>
                  </a:schemeClr>
                </a:solidFill>
                <a:latin typeface="Trebuchet MS" panose="020B0603020202020204" pitchFamily="34" charset="0"/>
              </a:rPr>
              <a:t>Global Wealth Market Sizing 2024 Insights</a:t>
            </a:r>
            <a:endParaRPr lang="en-US" sz="2400" dirty="0">
              <a:solidFill>
                <a:schemeClr val="tx1">
                  <a:lumMod val="60000"/>
                  <a:lumOff val="40000"/>
                </a:schemeClr>
              </a:solidFill>
              <a:latin typeface="Trebuchet MS" panose="020B0603020202020204" pitchFamily="34" charset="0"/>
            </a:endParaRPr>
          </a:p>
        </p:txBody>
      </p:sp>
      <p:sp>
        <p:nvSpPr>
          <p:cNvPr id="9" name="Rectangle 8">
            <a:hlinkClick r:id="" action="ppaction://noaction"/>
            <a:extLst>
              <a:ext uri="{FF2B5EF4-FFF2-40B4-BE49-F238E27FC236}">
                <a16:creationId xmlns:a16="http://schemas.microsoft.com/office/drawing/2014/main" id="{66D86AAA-2FD7-44CE-B921-E446521C5E4D}"/>
              </a:ext>
            </a:extLst>
          </p:cNvPr>
          <p:cNvSpPr/>
          <p:nvPr>
            <p:custDataLst>
              <p:tags r:id="rId6"/>
            </p:custDataLst>
          </p:nvPr>
        </p:nvSpPr>
        <p:spPr>
          <a:xfrm>
            <a:off x="5172657" y="2275479"/>
            <a:ext cx="5735867" cy="37535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nSpc>
                <a:spcPct val="110000"/>
              </a:lnSpc>
              <a:spcBef>
                <a:spcPts val="600"/>
              </a:spcBef>
              <a:spcAft>
                <a:spcPts val="300"/>
              </a:spcAft>
            </a:pPr>
            <a:r>
              <a:rPr lang="en-US" sz="2400" dirty="0">
                <a:solidFill>
                  <a:schemeClr val="tx1">
                    <a:lumMod val="60000"/>
                    <a:lumOff val="40000"/>
                  </a:schemeClr>
                </a:solidFill>
                <a:latin typeface="Trebuchet MS" panose="020B0603020202020204" pitchFamily="34" charset="0"/>
              </a:rPr>
              <a:t>Introduction to Document</a:t>
            </a:r>
          </a:p>
        </p:txBody>
      </p:sp>
      <p:sp>
        <p:nvSpPr>
          <p:cNvPr id="10" name="Rectangle 9">
            <a:hlinkClick r:id="" action="ppaction://noaction"/>
            <a:extLst>
              <a:ext uri="{FF2B5EF4-FFF2-40B4-BE49-F238E27FC236}">
                <a16:creationId xmlns:a16="http://schemas.microsoft.com/office/drawing/2014/main" id="{62AC7D91-163E-4D2B-877C-D5B5B6DDA7CB}"/>
              </a:ext>
            </a:extLst>
          </p:cNvPr>
          <p:cNvSpPr/>
          <p:nvPr>
            <p:custDataLst>
              <p:tags r:id="rId7"/>
            </p:custDataLst>
          </p:nvPr>
        </p:nvSpPr>
        <p:spPr>
          <a:xfrm>
            <a:off x="5172657" y="4116701"/>
            <a:ext cx="5735867" cy="37535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nSpc>
                <a:spcPct val="110000"/>
              </a:lnSpc>
              <a:spcBef>
                <a:spcPts val="600"/>
              </a:spcBef>
              <a:spcAft>
                <a:spcPts val="300"/>
              </a:spcAft>
            </a:pPr>
            <a:r>
              <a:rPr lang="en-US" sz="2400" dirty="0">
                <a:solidFill>
                  <a:schemeClr val="tx1">
                    <a:lumMod val="60000"/>
                    <a:lumOff val="40000"/>
                  </a:schemeClr>
                </a:solidFill>
                <a:latin typeface="Trebuchet MS" panose="020B0603020202020204" pitchFamily="34" charset="0"/>
              </a:rPr>
              <a:t>Appendix: Methodology</a:t>
            </a:r>
          </a:p>
        </p:txBody>
      </p:sp>
    </p:spTree>
    <p:custDataLst>
      <p:tags r:id="rId1"/>
    </p:custDataLst>
    <p:extLst>
      <p:ext uri="{BB962C8B-B14F-4D97-AF65-F5344CB8AC3E}">
        <p14:creationId xmlns:p14="http://schemas.microsoft.com/office/powerpoint/2010/main" val="31084516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p:custDataLst>
              <p:tags r:id="rId1"/>
            </p:custDataLst>
            <p:extLst>
              <p:ext uri="{D42A27DB-BD31-4B8C-83A1-F6EECF244321}">
                <p14:modId xmlns:p14="http://schemas.microsoft.com/office/powerpoint/2010/main" val="28724362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3" imgW="270" imgH="270" progId="TCLayout.ActiveDocument.1">
                  <p:embed/>
                </p:oleObj>
              </mc:Choice>
              <mc:Fallback>
                <p:oleObj name="think-cell Slide" r:id="rId73" imgW="270" imgH="270" progId="TCLayout.ActiveDocument.1">
                  <p:embed/>
                  <p:pic>
                    <p:nvPicPr>
                      <p:cNvPr id="28" name="Object 27" hidden="1"/>
                      <p:cNvPicPr/>
                      <p:nvPr/>
                    </p:nvPicPr>
                    <p:blipFill>
                      <a:blip r:embed="rId74"/>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1400" dirty="0">
              <a:solidFill>
                <a:srgbClr val="FFFFFF"/>
              </a:solidFill>
              <a:latin typeface="Trebuchet MS" panose="020B0603020202020204" pitchFamily="34" charset="0"/>
              <a:sym typeface="Trebuchet MS" panose="020B0603020202020204" pitchFamily="34" charset="0"/>
            </a:endParaRPr>
          </a:p>
        </p:txBody>
      </p:sp>
      <p:sp>
        <p:nvSpPr>
          <p:cNvPr id="3" name="Title 2"/>
          <p:cNvSpPr>
            <a:spLocks noGrp="1"/>
          </p:cNvSpPr>
          <p:nvPr>
            <p:ph type="title"/>
          </p:nvPr>
        </p:nvSpPr>
        <p:spPr/>
        <p:txBody>
          <a:bodyPr vert="horz"/>
          <a:lstStyle/>
          <a:p>
            <a:r>
              <a:rPr lang="en-US" dirty="0"/>
              <a:t>Investable</a:t>
            </a:r>
            <a:br>
              <a:rPr lang="en-US" dirty="0"/>
            </a:br>
            <a:r>
              <a:rPr lang="en-US" dirty="0"/>
              <a:t>Wealth comparison of last 20 years and outlook</a:t>
            </a:r>
          </a:p>
        </p:txBody>
      </p:sp>
      <p:sp>
        <p:nvSpPr>
          <p:cNvPr id="110" name="s12_footnote"/>
          <p:cNvSpPr>
            <a:spLocks noChangeArrowheads="1"/>
          </p:cNvSpPr>
          <p:nvPr/>
        </p:nvSpPr>
        <p:spPr bwMode="auto">
          <a:xfrm>
            <a:off x="3692434" y="6403354"/>
            <a:ext cx="8042495" cy="415498"/>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a:solidFill>
                  <a:schemeClr val="bg1">
                    <a:lumMod val="50000"/>
                  </a:schemeClr>
                </a:solidFill>
                <a:latin typeface="Trebuchet MS" panose="020B0603020202020204" pitchFamily="34" charset="0"/>
                <a:cs typeface="Arial" pitchFamily="34" charset="0"/>
              </a:rPr>
              <a:t>Notes: Wealth in local currency converted into USD using 2023 year-end exchange rate across all time periods. Non-investable wealth = life insurance and pensions, unlisted equity and other equity. Investable wealth = listed equity, bonds, investment funds, currency and deposits, and other smaller asset classes. Source: BCG Global Wealth 2024 Market Sizing.</a:t>
            </a:r>
            <a:endParaRPr lang="en-US" sz="1000" dirty="0">
              <a:solidFill>
                <a:schemeClr val="bg1">
                  <a:lumMod val="50000"/>
                </a:schemeClr>
              </a:solidFill>
              <a:latin typeface="Trebuchet MS" panose="020B0603020202020204" pitchFamily="34" charset="0"/>
              <a:cs typeface="Arial" pitchFamily="34" charset="0"/>
            </a:endParaRPr>
          </a:p>
        </p:txBody>
      </p:sp>
      <p:graphicFrame>
        <p:nvGraphicFramePr>
          <p:cNvPr id="10" name="Chart 9">
            <a:extLst>
              <a:ext uri="{FF2B5EF4-FFF2-40B4-BE49-F238E27FC236}">
                <a16:creationId xmlns:a16="http://schemas.microsoft.com/office/drawing/2014/main" id="{D55F54A9-0DCA-7AFD-65AC-9306352A0094}"/>
              </a:ext>
            </a:extLst>
          </p:cNvPr>
          <p:cNvGraphicFramePr/>
          <p:nvPr>
            <p:custDataLst>
              <p:tags r:id="rId3"/>
            </p:custDataLst>
            <p:extLst>
              <p:ext uri="{D42A27DB-BD31-4B8C-83A1-F6EECF244321}">
                <p14:modId xmlns:p14="http://schemas.microsoft.com/office/powerpoint/2010/main" val="3390760708"/>
              </p:ext>
            </p:extLst>
          </p:nvPr>
        </p:nvGraphicFramePr>
        <p:xfrm>
          <a:off x="4276725" y="2243138"/>
          <a:ext cx="2386013" cy="2949575"/>
        </p:xfrm>
        <a:graphic>
          <a:graphicData uri="http://schemas.openxmlformats.org/drawingml/2006/chart">
            <c:chart xmlns:c="http://schemas.openxmlformats.org/drawingml/2006/chart" xmlns:r="http://schemas.openxmlformats.org/officeDocument/2006/relationships" r:id="rId75"/>
          </a:graphicData>
        </a:graphic>
      </p:graphicFrame>
      <p:sp>
        <p:nvSpPr>
          <p:cNvPr id="63" name="Text Placeholder 3">
            <a:extLst>
              <a:ext uri="{FF2B5EF4-FFF2-40B4-BE49-F238E27FC236}">
                <a16:creationId xmlns:a16="http://schemas.microsoft.com/office/drawing/2014/main" id="{445A0FDF-3C15-4EBE-8F83-3B3394D0D144}"/>
              </a:ext>
            </a:extLst>
          </p:cNvPr>
          <p:cNvSpPr>
            <a:spLocks noGrp="1"/>
          </p:cNvSpPr>
          <p:nvPr>
            <p:custDataLst>
              <p:tags r:id="rId4"/>
            </p:custDataLst>
          </p:nvPr>
        </p:nvSpPr>
        <p:spPr bwMode="gray">
          <a:xfrm>
            <a:off x="4408488" y="3008313"/>
            <a:ext cx="344488" cy="212725"/>
          </a:xfrm>
          <a:prstGeom prst="rect">
            <a:avLst/>
          </a:prstGeom>
          <a:solidFill>
            <a:srgbClr val="D4DF33"/>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18045B51-06DB-46BE-BEA3-E9C9C701096B}" type="datetime'5''''''''''''''''''''''''''''''7%'''''''''">
              <a:rPr lang="en-US" altLang="en-US" sz="1400" smtClean="0">
                <a:effectLst/>
              </a:rPr>
              <a:pPr/>
              <a:t>57%</a:t>
            </a:fld>
            <a:endParaRPr lang="en-US" sz="1400" dirty="0">
              <a:sym typeface="+mn-lt"/>
            </a:endParaRPr>
          </a:p>
        </p:txBody>
      </p:sp>
      <p:sp>
        <p:nvSpPr>
          <p:cNvPr id="62" name="Text Placeholder 3">
            <a:extLst>
              <a:ext uri="{FF2B5EF4-FFF2-40B4-BE49-F238E27FC236}">
                <a16:creationId xmlns:a16="http://schemas.microsoft.com/office/drawing/2014/main" id="{2288EB3B-101E-47E0-A49F-310B9A3675B1}"/>
              </a:ext>
            </a:extLst>
          </p:cNvPr>
          <p:cNvSpPr>
            <a:spLocks noGrp="1"/>
          </p:cNvSpPr>
          <p:nvPr>
            <p:custDataLst>
              <p:tags r:id="rId5"/>
            </p:custDataLst>
          </p:nvPr>
        </p:nvSpPr>
        <p:spPr bwMode="gray">
          <a:xfrm>
            <a:off x="4408488" y="4400550"/>
            <a:ext cx="344488" cy="212725"/>
          </a:xfrm>
          <a:prstGeom prst="rect">
            <a:avLst/>
          </a:prstGeom>
          <a:solidFill>
            <a:srgbClr val="29BA74"/>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8E98DF31-FD5F-4BAF-962D-07ABBA93D9F3}" type="datetime'''''''''''''''''''''''''''''''4''''''''''''''''''''3%'''''''''">
              <a:rPr lang="en-US" altLang="en-US" sz="1400" smtClean="0">
                <a:solidFill>
                  <a:schemeClr val="bg1"/>
                </a:solidFill>
                <a:effectLst/>
              </a:rPr>
              <a:pPr/>
              <a:t>43%</a:t>
            </a:fld>
            <a:endParaRPr lang="en-US" sz="1400" dirty="0">
              <a:solidFill>
                <a:schemeClr val="bg1"/>
              </a:solidFill>
              <a:sym typeface="+mn-lt"/>
            </a:endParaRPr>
          </a:p>
        </p:txBody>
      </p:sp>
      <p:sp>
        <p:nvSpPr>
          <p:cNvPr id="52" name="Text Placeholder 3">
            <a:extLst>
              <a:ext uri="{FF2B5EF4-FFF2-40B4-BE49-F238E27FC236}">
                <a16:creationId xmlns:a16="http://schemas.microsoft.com/office/drawing/2014/main" id="{486F37FF-E8E0-4A9C-99FD-2A4BD6BE227A}"/>
              </a:ext>
            </a:extLst>
          </p:cNvPr>
          <p:cNvSpPr>
            <a:spLocks noGrp="1"/>
          </p:cNvSpPr>
          <p:nvPr>
            <p:custDataLst>
              <p:tags r:id="rId6"/>
            </p:custDataLst>
          </p:nvPr>
        </p:nvSpPr>
        <p:spPr bwMode="auto">
          <a:xfrm>
            <a:off x="4386263" y="5168900"/>
            <a:ext cx="3873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4766C5CA-F3B6-436B-947C-2320EACD219E}" type="datetime'2''''''''''''''''''''0''''''''0''''''''''''''3'''''''''''''">
              <a:rPr lang="en-US" altLang="en-US" sz="1400" smtClean="0"/>
              <a:pPr/>
              <a:t>2003</a:t>
            </a:fld>
            <a:endParaRPr lang="en-US" sz="1400" dirty="0">
              <a:sym typeface="+mn-lt"/>
            </a:endParaRPr>
          </a:p>
        </p:txBody>
      </p:sp>
      <p:sp>
        <p:nvSpPr>
          <p:cNvPr id="65" name="Text Placeholder 3">
            <a:extLst>
              <a:ext uri="{FF2B5EF4-FFF2-40B4-BE49-F238E27FC236}">
                <a16:creationId xmlns:a16="http://schemas.microsoft.com/office/drawing/2014/main" id="{CDA6D82C-AF6F-4034-8652-AF223735DACE}"/>
              </a:ext>
            </a:extLst>
          </p:cNvPr>
          <p:cNvSpPr>
            <a:spLocks noGrp="1"/>
          </p:cNvSpPr>
          <p:nvPr>
            <p:custDataLst>
              <p:tags r:id="rId7"/>
            </p:custDataLst>
          </p:nvPr>
        </p:nvSpPr>
        <p:spPr bwMode="gray">
          <a:xfrm>
            <a:off x="4852988" y="3027363"/>
            <a:ext cx="344488" cy="212725"/>
          </a:xfrm>
          <a:prstGeom prst="rect">
            <a:avLst/>
          </a:prstGeom>
          <a:solidFill>
            <a:srgbClr val="D4DF33"/>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D940B37D-8EAE-4787-B74C-C78507942267}" type="datetime'5''''''8''''''''''''''''%'''''''''''''''''''''''''''''''''''">
              <a:rPr lang="en-US" altLang="en-US" sz="1400" smtClean="0"/>
              <a:pPr/>
              <a:t>58%</a:t>
            </a:fld>
            <a:endParaRPr lang="en-US" sz="1400" dirty="0">
              <a:sym typeface="+mn-lt"/>
            </a:endParaRPr>
          </a:p>
        </p:txBody>
      </p:sp>
      <p:sp>
        <p:nvSpPr>
          <p:cNvPr id="64" name="Text Placeholder 3">
            <a:extLst>
              <a:ext uri="{FF2B5EF4-FFF2-40B4-BE49-F238E27FC236}">
                <a16:creationId xmlns:a16="http://schemas.microsoft.com/office/drawing/2014/main" id="{62DE5CF5-FC79-4C27-98B2-1936E5729841}"/>
              </a:ext>
            </a:extLst>
          </p:cNvPr>
          <p:cNvSpPr>
            <a:spLocks noGrp="1"/>
          </p:cNvSpPr>
          <p:nvPr>
            <p:custDataLst>
              <p:tags r:id="rId8"/>
            </p:custDataLst>
          </p:nvPr>
        </p:nvSpPr>
        <p:spPr bwMode="gray">
          <a:xfrm>
            <a:off x="4852988" y="4419600"/>
            <a:ext cx="344488" cy="212725"/>
          </a:xfrm>
          <a:prstGeom prst="rect">
            <a:avLst/>
          </a:prstGeom>
          <a:solidFill>
            <a:srgbClr val="29BA74"/>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0EFDBCD3-1618-4A19-BFF3-CD4A2B151C7B}" type="datetime'''''''''''''''''4''''2''''''''''''''''%'">
              <a:rPr lang="en-US" altLang="en-US" sz="1400" smtClean="0">
                <a:solidFill>
                  <a:schemeClr val="bg1"/>
                </a:solidFill>
              </a:rPr>
              <a:pPr/>
              <a:t>42%</a:t>
            </a:fld>
            <a:endParaRPr lang="en-US" sz="1400" dirty="0">
              <a:solidFill>
                <a:schemeClr val="bg1"/>
              </a:solidFill>
              <a:sym typeface="+mn-lt"/>
            </a:endParaRPr>
          </a:p>
        </p:txBody>
      </p:sp>
      <p:sp>
        <p:nvSpPr>
          <p:cNvPr id="164" name="Text Placeholder 3"/>
          <p:cNvSpPr>
            <a:spLocks noGrp="1"/>
          </p:cNvSpPr>
          <p:nvPr>
            <p:custDataLst>
              <p:tags r:id="rId9"/>
            </p:custDataLst>
          </p:nvPr>
        </p:nvSpPr>
        <p:spPr bwMode="auto">
          <a:xfrm>
            <a:off x="4830763" y="5168900"/>
            <a:ext cx="3873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AE6E6654-F309-4910-8F3E-5AA44F7B0331}" type="datetime'''''''''''''''''''2''''01''8'''">
              <a:rPr lang="en-US" altLang="en-US" sz="1400" smtClean="0"/>
              <a:pPr/>
              <a:t>2018</a:t>
            </a:fld>
            <a:endParaRPr lang="en-US" sz="1400" dirty="0">
              <a:sym typeface="+mn-lt"/>
            </a:endParaRPr>
          </a:p>
        </p:txBody>
      </p:sp>
      <p:sp>
        <p:nvSpPr>
          <p:cNvPr id="67" name="Text Placeholder 3">
            <a:extLst>
              <a:ext uri="{FF2B5EF4-FFF2-40B4-BE49-F238E27FC236}">
                <a16:creationId xmlns:a16="http://schemas.microsoft.com/office/drawing/2014/main" id="{B5095A1C-7667-46D4-BA49-6EC06DF7891B}"/>
              </a:ext>
            </a:extLst>
          </p:cNvPr>
          <p:cNvSpPr>
            <a:spLocks noGrp="1"/>
          </p:cNvSpPr>
          <p:nvPr>
            <p:custDataLst>
              <p:tags r:id="rId10"/>
            </p:custDataLst>
          </p:nvPr>
        </p:nvSpPr>
        <p:spPr bwMode="gray">
          <a:xfrm>
            <a:off x="5297488" y="3082925"/>
            <a:ext cx="344488" cy="212725"/>
          </a:xfrm>
          <a:prstGeom prst="rect">
            <a:avLst/>
          </a:prstGeom>
          <a:solidFill>
            <a:srgbClr val="D4DF33"/>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5BCE0792-AFBC-49B1-B28D-A0EE8AA1C095}" type="datetime'''6''''''''''''2''''''''''''''''''%'''''''''''''">
              <a:rPr lang="en-US" altLang="en-US" sz="1400" smtClean="0">
                <a:effectLst/>
              </a:rPr>
              <a:pPr/>
              <a:t>62%</a:t>
            </a:fld>
            <a:endParaRPr lang="en-US" sz="1400" dirty="0">
              <a:sym typeface="+mn-lt"/>
            </a:endParaRPr>
          </a:p>
        </p:txBody>
      </p:sp>
      <p:sp>
        <p:nvSpPr>
          <p:cNvPr id="66" name="Text Placeholder 3">
            <a:extLst>
              <a:ext uri="{FF2B5EF4-FFF2-40B4-BE49-F238E27FC236}">
                <a16:creationId xmlns:a16="http://schemas.microsoft.com/office/drawing/2014/main" id="{B575C7CC-8C62-4E10-99AA-FE8B0B4BCBD5}"/>
              </a:ext>
            </a:extLst>
          </p:cNvPr>
          <p:cNvSpPr>
            <a:spLocks noGrp="1"/>
          </p:cNvSpPr>
          <p:nvPr>
            <p:custDataLst>
              <p:tags r:id="rId11"/>
            </p:custDataLst>
          </p:nvPr>
        </p:nvSpPr>
        <p:spPr bwMode="gray">
          <a:xfrm>
            <a:off x="5297488" y="4475163"/>
            <a:ext cx="344488" cy="212725"/>
          </a:xfrm>
          <a:prstGeom prst="rect">
            <a:avLst/>
          </a:prstGeom>
          <a:solidFill>
            <a:srgbClr val="29BA74"/>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05EEFC69-305D-4B19-A76A-78090E64998F}" type="datetime'''''''''''3''''''''8''''''''''''''''''''''''%'''''''">
              <a:rPr lang="en-US" altLang="en-US" sz="1400" smtClean="0">
                <a:solidFill>
                  <a:schemeClr val="bg1"/>
                </a:solidFill>
                <a:effectLst/>
              </a:rPr>
              <a:pPr/>
              <a:t>38%</a:t>
            </a:fld>
            <a:endParaRPr lang="en-US" sz="1400" dirty="0">
              <a:solidFill>
                <a:schemeClr val="bg1"/>
              </a:solidFill>
              <a:sym typeface="+mn-lt"/>
            </a:endParaRPr>
          </a:p>
        </p:txBody>
      </p:sp>
      <p:sp>
        <p:nvSpPr>
          <p:cNvPr id="219" name="Text Placeholder 3"/>
          <p:cNvSpPr>
            <a:spLocks noGrp="1"/>
          </p:cNvSpPr>
          <p:nvPr>
            <p:custDataLst>
              <p:tags r:id="rId12"/>
            </p:custDataLst>
          </p:nvPr>
        </p:nvSpPr>
        <p:spPr bwMode="auto">
          <a:xfrm>
            <a:off x="5275263" y="5168900"/>
            <a:ext cx="3873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DCAFE140-95F1-49EC-8F67-DF88B4AE77B0}" type="datetime'''2''''''''''''0''''''''2''''''2'''''''''">
              <a:rPr lang="en-US" altLang="en-US" sz="1400" smtClean="0"/>
              <a:pPr/>
              <a:t>2022</a:t>
            </a:fld>
            <a:endParaRPr lang="en-US" sz="1400" dirty="0">
              <a:sym typeface="+mn-lt"/>
            </a:endParaRPr>
          </a:p>
        </p:txBody>
      </p:sp>
      <p:sp>
        <p:nvSpPr>
          <p:cNvPr id="70" name="Text Placeholder 3">
            <a:extLst>
              <a:ext uri="{FF2B5EF4-FFF2-40B4-BE49-F238E27FC236}">
                <a16:creationId xmlns:a16="http://schemas.microsoft.com/office/drawing/2014/main" id="{0276667E-3F46-4CE2-AB81-EDE3CC60C7D2}"/>
              </a:ext>
            </a:extLst>
          </p:cNvPr>
          <p:cNvSpPr>
            <a:spLocks noGrp="1"/>
          </p:cNvSpPr>
          <p:nvPr>
            <p:custDataLst>
              <p:tags r:id="rId13"/>
            </p:custDataLst>
          </p:nvPr>
        </p:nvSpPr>
        <p:spPr bwMode="gray">
          <a:xfrm>
            <a:off x="5740400" y="3098800"/>
            <a:ext cx="344488" cy="212725"/>
          </a:xfrm>
          <a:prstGeom prst="rect">
            <a:avLst/>
          </a:prstGeom>
          <a:solidFill>
            <a:srgbClr val="D4DF33"/>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130D6077-7A5E-4692-86FC-8A8FD95316AF}" type="datetime'''''''''''''''''''''''''''''6''''''''''3''''''%'''''''''">
              <a:rPr lang="en-US" altLang="en-US" sz="1400" smtClean="0">
                <a:effectLst/>
              </a:rPr>
              <a:pPr/>
              <a:t>63%</a:t>
            </a:fld>
            <a:endParaRPr lang="en-US" sz="1400" dirty="0">
              <a:sym typeface="+mn-lt"/>
            </a:endParaRPr>
          </a:p>
        </p:txBody>
      </p:sp>
      <p:sp>
        <p:nvSpPr>
          <p:cNvPr id="68" name="Text Placeholder 3">
            <a:extLst>
              <a:ext uri="{FF2B5EF4-FFF2-40B4-BE49-F238E27FC236}">
                <a16:creationId xmlns:a16="http://schemas.microsoft.com/office/drawing/2014/main" id="{0CAB2804-EDF5-47B6-A0E3-B0DEFE718FA6}"/>
              </a:ext>
            </a:extLst>
          </p:cNvPr>
          <p:cNvSpPr>
            <a:spLocks noGrp="1"/>
          </p:cNvSpPr>
          <p:nvPr>
            <p:custDataLst>
              <p:tags r:id="rId14"/>
            </p:custDataLst>
          </p:nvPr>
        </p:nvSpPr>
        <p:spPr bwMode="gray">
          <a:xfrm>
            <a:off x="5740400" y="4491038"/>
            <a:ext cx="344488" cy="212725"/>
          </a:xfrm>
          <a:prstGeom prst="rect">
            <a:avLst/>
          </a:prstGeom>
          <a:solidFill>
            <a:srgbClr val="29BA74"/>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A1DD92FF-8910-4197-A08E-C15C70A975A9}" type="datetime'''''''''''''''''''''''''3''''''''''''''''''''''''''7''''%'''''">
              <a:rPr lang="en-US" altLang="en-US" sz="1400" smtClean="0">
                <a:solidFill>
                  <a:schemeClr val="bg1"/>
                </a:solidFill>
                <a:effectLst/>
              </a:rPr>
              <a:pPr/>
              <a:t>37%</a:t>
            </a:fld>
            <a:endParaRPr lang="en-US" sz="1400" dirty="0">
              <a:solidFill>
                <a:schemeClr val="bg1"/>
              </a:solidFill>
              <a:sym typeface="+mn-lt"/>
            </a:endParaRPr>
          </a:p>
        </p:txBody>
      </p:sp>
      <p:sp>
        <p:nvSpPr>
          <p:cNvPr id="178" name="Text Placeholder 3"/>
          <p:cNvSpPr>
            <a:spLocks noGrp="1"/>
          </p:cNvSpPr>
          <p:nvPr>
            <p:custDataLst>
              <p:tags r:id="rId15"/>
            </p:custDataLst>
          </p:nvPr>
        </p:nvSpPr>
        <p:spPr bwMode="auto">
          <a:xfrm>
            <a:off x="5718175" y="5168900"/>
            <a:ext cx="3873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CB970E18-E51E-482E-B7C0-A0A40037EE55}" type="datetime'''2''''''''''''''''0''''''''''''2''''''''''3'''''''">
              <a:rPr lang="en-US" altLang="en-US" sz="1400" smtClean="0"/>
              <a:pPr/>
              <a:t>2023</a:t>
            </a:fld>
            <a:endParaRPr lang="en-US" sz="1400" dirty="0">
              <a:sym typeface="+mn-lt"/>
            </a:endParaRPr>
          </a:p>
        </p:txBody>
      </p:sp>
      <p:sp>
        <p:nvSpPr>
          <p:cNvPr id="104" name="Text Placeholder 3">
            <a:extLst>
              <a:ext uri="{FF2B5EF4-FFF2-40B4-BE49-F238E27FC236}">
                <a16:creationId xmlns:a16="http://schemas.microsoft.com/office/drawing/2014/main" id="{3D76BEB6-E712-4432-93D4-35045D3EAAC9}"/>
              </a:ext>
            </a:extLst>
          </p:cNvPr>
          <p:cNvSpPr>
            <a:spLocks noGrp="1"/>
          </p:cNvSpPr>
          <p:nvPr>
            <p:custDataLst>
              <p:tags r:id="rId16"/>
            </p:custDataLst>
          </p:nvPr>
        </p:nvSpPr>
        <p:spPr bwMode="gray">
          <a:xfrm>
            <a:off x="6184900" y="3130550"/>
            <a:ext cx="344488" cy="212725"/>
          </a:xfrm>
          <a:prstGeom prst="rect">
            <a:avLst/>
          </a:prstGeom>
          <a:solidFill>
            <a:srgbClr val="D4DF33"/>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C8E9186D-F325-49B0-BA84-8F8CA8C3519E}" type="datetime'''''''''6''''''''''''''''''''''5''''''%'''''">
              <a:rPr lang="en-US" altLang="en-US" sz="1400" smtClean="0">
                <a:effectLst/>
              </a:rPr>
              <a:pPr/>
              <a:t>65%</a:t>
            </a:fld>
            <a:endParaRPr lang="en-US" sz="1400" dirty="0">
              <a:sym typeface="+mn-lt"/>
            </a:endParaRPr>
          </a:p>
        </p:txBody>
      </p:sp>
      <p:sp>
        <p:nvSpPr>
          <p:cNvPr id="107" name="Text Placeholder 3">
            <a:extLst>
              <a:ext uri="{FF2B5EF4-FFF2-40B4-BE49-F238E27FC236}">
                <a16:creationId xmlns:a16="http://schemas.microsoft.com/office/drawing/2014/main" id="{65BC9AC3-C731-4F2B-BF76-B660CC5592F9}"/>
              </a:ext>
            </a:extLst>
          </p:cNvPr>
          <p:cNvSpPr>
            <a:spLocks noGrp="1"/>
          </p:cNvSpPr>
          <p:nvPr>
            <p:custDataLst>
              <p:tags r:id="rId17"/>
            </p:custDataLst>
          </p:nvPr>
        </p:nvSpPr>
        <p:spPr bwMode="gray">
          <a:xfrm>
            <a:off x="6184900" y="4522788"/>
            <a:ext cx="344488" cy="212725"/>
          </a:xfrm>
          <a:prstGeom prst="rect">
            <a:avLst/>
          </a:prstGeom>
          <a:solidFill>
            <a:srgbClr val="29BA74"/>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C6DFB2D3-A5C7-4D2F-A35F-99446FE30BBD}" type="datetime'''''3''''5''''''''''''%'''''''''''''">
              <a:rPr lang="en-US" altLang="en-US" sz="1400" smtClean="0">
                <a:solidFill>
                  <a:schemeClr val="bg1"/>
                </a:solidFill>
                <a:effectLst/>
              </a:rPr>
              <a:pPr/>
              <a:t>35%</a:t>
            </a:fld>
            <a:endParaRPr lang="en-US" sz="1400" dirty="0">
              <a:solidFill>
                <a:schemeClr val="bg1"/>
              </a:solidFill>
              <a:sym typeface="+mn-lt"/>
            </a:endParaRPr>
          </a:p>
        </p:txBody>
      </p:sp>
      <p:sp>
        <p:nvSpPr>
          <p:cNvPr id="184" name="Text Placeholder 3"/>
          <p:cNvSpPr>
            <a:spLocks noGrp="1"/>
          </p:cNvSpPr>
          <p:nvPr>
            <p:custDataLst>
              <p:tags r:id="rId18"/>
            </p:custDataLst>
          </p:nvPr>
        </p:nvSpPr>
        <p:spPr bwMode="auto">
          <a:xfrm>
            <a:off x="6162675" y="5168899"/>
            <a:ext cx="387350" cy="42545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buNone/>
            </a:pPr>
            <a:fld id="{AF915527-0645-479F-889F-71E497E3C254}" type="datetime'''''''''''''2''''''0''''2''''8'''''''''''">
              <a:rPr lang="en-US" altLang="en-US" sz="1400" smtClean="0"/>
              <a:pPr/>
              <a:t>2028</a:t>
            </a:fld>
            <a:br>
              <a:rPr lang="en-US" altLang="en-US" sz="1400" dirty="0">
                <a:sym typeface="+mn-lt"/>
              </a:rPr>
            </a:br>
            <a:endParaRPr lang="en-US" sz="1400" dirty="0">
              <a:sym typeface="+mn-lt"/>
            </a:endParaRPr>
          </a:p>
        </p:txBody>
      </p:sp>
      <p:sp>
        <p:nvSpPr>
          <p:cNvPr id="122" name="Text Placeholder 3">
            <a:extLst>
              <a:ext uri="{FF2B5EF4-FFF2-40B4-BE49-F238E27FC236}">
                <a16:creationId xmlns:a16="http://schemas.microsoft.com/office/drawing/2014/main" id="{DE05CB2F-44EC-4F03-B774-813BC26FD05F}"/>
              </a:ext>
            </a:extLst>
          </p:cNvPr>
          <p:cNvSpPr>
            <a:spLocks noGrp="1"/>
          </p:cNvSpPr>
          <p:nvPr>
            <p:custDataLst>
              <p:tags r:id="rId19"/>
            </p:custDataLst>
          </p:nvPr>
        </p:nvSpPr>
        <p:spPr bwMode="gray">
          <a:xfrm>
            <a:off x="4381500" y="2065338"/>
            <a:ext cx="396875"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A493451B-06B6-4CF5-98CA-D5686A98A961}" type="datetime'''''''''''''''8''7''''''.''''''''''''''''''6'''''''''''''''">
              <a:rPr lang="en-US" altLang="en-US" sz="1400" smtClean="0"/>
              <a:pPr/>
              <a:t>87.6</a:t>
            </a:fld>
            <a:endParaRPr lang="en-US" sz="1400" dirty="0">
              <a:sym typeface="+mn-lt"/>
            </a:endParaRPr>
          </a:p>
        </p:txBody>
      </p:sp>
      <p:sp>
        <p:nvSpPr>
          <p:cNvPr id="123" name="Text Placeholder 3">
            <a:extLst>
              <a:ext uri="{FF2B5EF4-FFF2-40B4-BE49-F238E27FC236}">
                <a16:creationId xmlns:a16="http://schemas.microsoft.com/office/drawing/2014/main" id="{A366D410-EEF5-4491-AFE3-54C4568DE105}"/>
              </a:ext>
            </a:extLst>
          </p:cNvPr>
          <p:cNvSpPr>
            <a:spLocks noGrp="1"/>
          </p:cNvSpPr>
          <p:nvPr>
            <p:custDataLst>
              <p:tags r:id="rId20"/>
            </p:custDataLst>
          </p:nvPr>
        </p:nvSpPr>
        <p:spPr bwMode="gray">
          <a:xfrm>
            <a:off x="4779963" y="2065338"/>
            <a:ext cx="490538"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CA06DA79-0E88-4758-8A73-53FB6F0337BC}" type="datetime'1''''9''''''''7''''''''''''''''''''''''''''''.0'''''''">
              <a:rPr lang="en-US" altLang="en-US" sz="1400" smtClean="0"/>
              <a:pPr/>
              <a:t>197.0</a:t>
            </a:fld>
            <a:endParaRPr lang="en-US" sz="1400" dirty="0">
              <a:sym typeface="+mn-lt"/>
            </a:endParaRPr>
          </a:p>
        </p:txBody>
      </p:sp>
      <p:sp>
        <p:nvSpPr>
          <p:cNvPr id="124" name="Text Placeholder 3">
            <a:extLst>
              <a:ext uri="{FF2B5EF4-FFF2-40B4-BE49-F238E27FC236}">
                <a16:creationId xmlns:a16="http://schemas.microsoft.com/office/drawing/2014/main" id="{70FC6BB6-5622-4917-8785-00AB8DDD25A0}"/>
              </a:ext>
            </a:extLst>
          </p:cNvPr>
          <p:cNvSpPr>
            <a:spLocks noGrp="1"/>
          </p:cNvSpPr>
          <p:nvPr>
            <p:custDataLst>
              <p:tags r:id="rId21"/>
            </p:custDataLst>
          </p:nvPr>
        </p:nvSpPr>
        <p:spPr bwMode="gray">
          <a:xfrm>
            <a:off x="5264150" y="2065338"/>
            <a:ext cx="490538"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8718068E-72F8-46E9-BE40-D972F6E95A74}" type="datetime'''2''''''''''''''''''''''57.''5'''">
              <a:rPr lang="en-US" altLang="en-US" sz="1400" smtClean="0"/>
              <a:pPr/>
              <a:t>257.5</a:t>
            </a:fld>
            <a:endParaRPr lang="en-US" sz="1400" dirty="0">
              <a:sym typeface="+mn-lt"/>
            </a:endParaRPr>
          </a:p>
        </p:txBody>
      </p:sp>
      <p:sp>
        <p:nvSpPr>
          <p:cNvPr id="125" name="Text Placeholder 3">
            <a:extLst>
              <a:ext uri="{FF2B5EF4-FFF2-40B4-BE49-F238E27FC236}">
                <a16:creationId xmlns:a16="http://schemas.microsoft.com/office/drawing/2014/main" id="{327484BD-587F-444F-97CE-9BBF1702AC7C}"/>
              </a:ext>
            </a:extLst>
          </p:cNvPr>
          <p:cNvSpPr>
            <a:spLocks noGrp="1"/>
          </p:cNvSpPr>
          <p:nvPr>
            <p:custDataLst>
              <p:tags r:id="rId22"/>
            </p:custDataLst>
          </p:nvPr>
        </p:nvSpPr>
        <p:spPr bwMode="gray">
          <a:xfrm>
            <a:off x="5737225" y="2065338"/>
            <a:ext cx="490538"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D20B13CF-B784-4128-A42B-4BA28109351B}" type="datetime'2''''''''''7''''5''.''''''2'''''''''''''''''">
              <a:rPr lang="en-US" altLang="en-US" sz="1400" smtClean="0"/>
              <a:pPr/>
              <a:t>275.2</a:t>
            </a:fld>
            <a:endParaRPr lang="en-US" sz="1400" dirty="0">
              <a:sym typeface="+mn-lt"/>
            </a:endParaRPr>
          </a:p>
        </p:txBody>
      </p:sp>
      <p:sp>
        <p:nvSpPr>
          <p:cNvPr id="127" name="Text Placeholder 3">
            <a:extLst>
              <a:ext uri="{FF2B5EF4-FFF2-40B4-BE49-F238E27FC236}">
                <a16:creationId xmlns:a16="http://schemas.microsoft.com/office/drawing/2014/main" id="{E7AF3C7A-7AD4-4B99-90A9-28EFD8472DF0}"/>
              </a:ext>
            </a:extLst>
          </p:cNvPr>
          <p:cNvSpPr>
            <a:spLocks noGrp="1"/>
          </p:cNvSpPr>
          <p:nvPr>
            <p:custDataLst>
              <p:tags r:id="rId23"/>
            </p:custDataLst>
          </p:nvPr>
        </p:nvSpPr>
        <p:spPr bwMode="gray">
          <a:xfrm>
            <a:off x="6221413" y="2065338"/>
            <a:ext cx="490538"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51411610-3836-4D85-9620-9820B891BB9E}" type="datetime'''''''''''''''''''''''''3''''6''''''''''''''''6''''''.''''''9'">
              <a:rPr lang="en-US" altLang="en-US" sz="1400" smtClean="0"/>
              <a:pPr/>
              <a:t>366.9</a:t>
            </a:fld>
            <a:endParaRPr lang="en-US" sz="1400" dirty="0">
              <a:sym typeface="+mn-lt"/>
            </a:endParaRPr>
          </a:p>
        </p:txBody>
      </p:sp>
      <p:sp>
        <p:nvSpPr>
          <p:cNvPr id="220" name="ee4pHeader1"/>
          <p:cNvSpPr txBox="1"/>
          <p:nvPr/>
        </p:nvSpPr>
        <p:spPr>
          <a:xfrm>
            <a:off x="4359275" y="1115312"/>
            <a:ext cx="1931988" cy="759600"/>
          </a:xfrm>
          <a:prstGeom prst="rect">
            <a:avLst/>
          </a:prstGeom>
          <a:noFill/>
          <a:ln cap="rnd">
            <a:noFill/>
          </a:ln>
        </p:spPr>
        <p:txBody>
          <a:bodyPr wrap="square" lIns="0" tIns="0" rIns="0" bIns="0" rtlCol="0" anchor="t" anchorCtr="0">
            <a:noAutofit/>
          </a:bodyPr>
          <a:lstStyle/>
          <a:p>
            <a:pPr marL="0" lvl="3"/>
            <a:r>
              <a:rPr lang="en-US" sz="2400" dirty="0">
                <a:solidFill>
                  <a:schemeClr val="tx2"/>
                </a:solidFill>
              </a:rPr>
              <a:t>Global</a:t>
            </a:r>
          </a:p>
        </p:txBody>
      </p:sp>
      <p:sp>
        <p:nvSpPr>
          <p:cNvPr id="221" name="s12_SO_region"/>
          <p:cNvSpPr txBox="1"/>
          <p:nvPr/>
        </p:nvSpPr>
        <p:spPr>
          <a:xfrm>
            <a:off x="6956425" y="1115312"/>
            <a:ext cx="2232180" cy="759600"/>
          </a:xfrm>
          <a:prstGeom prst="rect">
            <a:avLst/>
          </a:prstGeom>
          <a:noFill/>
          <a:ln cap="rnd">
            <a:noFill/>
          </a:ln>
        </p:spPr>
        <p:txBody>
          <a:bodyPr wrap="square" lIns="0" tIns="0" rIns="0" bIns="0" rtlCol="0" anchor="t" anchorCtr="0">
            <a:noAutofit/>
          </a:bodyPr>
          <a:lstStyle/>
          <a:p>
            <a:pPr marL="0" lvl="3"/>
            <a:r>
              <a:rPr lang="en-US" sz="2400">
                <a:solidFill>
                  <a:schemeClr val="tx2"/>
                </a:solidFill>
              </a:rPr>
              <a:t>Eastern Europe</a:t>
            </a:r>
            <a:endParaRPr lang="en-US" sz="2400" dirty="0">
              <a:solidFill>
                <a:schemeClr val="tx2"/>
              </a:solidFill>
            </a:endParaRPr>
          </a:p>
        </p:txBody>
      </p:sp>
      <p:sp>
        <p:nvSpPr>
          <p:cNvPr id="222" name="s12_SO_country"/>
          <p:cNvSpPr txBox="1"/>
          <p:nvPr/>
        </p:nvSpPr>
        <p:spPr>
          <a:xfrm>
            <a:off x="9553575" y="1115312"/>
            <a:ext cx="1931988" cy="759600"/>
          </a:xfrm>
          <a:prstGeom prst="rect">
            <a:avLst/>
          </a:prstGeom>
          <a:noFill/>
          <a:ln cap="rnd">
            <a:noFill/>
          </a:ln>
        </p:spPr>
        <p:txBody>
          <a:bodyPr wrap="square" lIns="0" tIns="0" rIns="0" bIns="0" rtlCol="0" anchor="t" anchorCtr="0">
            <a:noAutofit/>
          </a:bodyPr>
          <a:lstStyle/>
          <a:p>
            <a:pPr marL="0" lvl="3"/>
            <a:r>
              <a:rPr lang="en-US" sz="2400">
                <a:solidFill>
                  <a:schemeClr val="tx2"/>
                </a:solidFill>
              </a:rPr>
              <a:t>Romania</a:t>
            </a:r>
            <a:endParaRPr lang="en-US" sz="2400" dirty="0">
              <a:solidFill>
                <a:schemeClr val="tx2"/>
              </a:solidFill>
            </a:endParaRPr>
          </a:p>
        </p:txBody>
      </p:sp>
      <p:graphicFrame>
        <p:nvGraphicFramePr>
          <p:cNvPr id="14" name="Chart 13">
            <a:extLst>
              <a:ext uri="{FF2B5EF4-FFF2-40B4-BE49-F238E27FC236}">
                <a16:creationId xmlns:a16="http://schemas.microsoft.com/office/drawing/2014/main" id="{CEDE9CD2-4522-5E46-EA48-7AFCF6189AFB}"/>
              </a:ext>
            </a:extLst>
          </p:cNvPr>
          <p:cNvGraphicFramePr/>
          <p:nvPr>
            <p:custDataLst>
              <p:tags r:id="rId24"/>
            </p:custDataLst>
            <p:extLst>
              <p:ext uri="{D42A27DB-BD31-4B8C-83A1-F6EECF244321}">
                <p14:modId xmlns:p14="http://schemas.microsoft.com/office/powerpoint/2010/main" val="3885349575"/>
              </p:ext>
            </p:extLst>
          </p:nvPr>
        </p:nvGraphicFramePr>
        <p:xfrm>
          <a:off x="6873875" y="2243138"/>
          <a:ext cx="2386013" cy="2949575"/>
        </p:xfrm>
        <a:graphic>
          <a:graphicData uri="http://schemas.openxmlformats.org/drawingml/2006/chart">
            <c:chart xmlns:c="http://schemas.openxmlformats.org/drawingml/2006/chart" xmlns:r="http://schemas.openxmlformats.org/officeDocument/2006/relationships" r:id="rId76"/>
          </a:graphicData>
        </a:graphic>
      </p:graphicFrame>
      <p:sp>
        <p:nvSpPr>
          <p:cNvPr id="73" name="Text Placeholder 3">
            <a:extLst>
              <a:ext uri="{FF2B5EF4-FFF2-40B4-BE49-F238E27FC236}">
                <a16:creationId xmlns:a16="http://schemas.microsoft.com/office/drawing/2014/main" id="{5CE3FD33-1195-468E-87C0-F13EE668FA11}"/>
              </a:ext>
            </a:extLst>
          </p:cNvPr>
          <p:cNvSpPr>
            <a:spLocks noGrp="1"/>
          </p:cNvSpPr>
          <p:nvPr>
            <p:custDataLst>
              <p:tags r:id="rId25"/>
            </p:custDataLst>
          </p:nvPr>
        </p:nvSpPr>
        <p:spPr bwMode="gray">
          <a:xfrm>
            <a:off x="7005638" y="3160713"/>
            <a:ext cx="344488" cy="212725"/>
          </a:xfrm>
          <a:prstGeom prst="rect">
            <a:avLst/>
          </a:prstGeom>
          <a:solidFill>
            <a:srgbClr val="D4DF33"/>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CB3A1EBD-4011-4CE2-9665-C052887BFEE3}" type="datetime'''''''''''''6''''''''''''8''''''''%'''''''''''">
              <a:rPr lang="en-US" altLang="en-US" sz="1400" smtClean="0">
                <a:effectLst/>
              </a:rPr>
              <a:pPr/>
              <a:t>68%</a:t>
            </a:fld>
            <a:endParaRPr lang="en-US" sz="1400" dirty="0">
              <a:sym typeface="+mn-lt"/>
            </a:endParaRPr>
          </a:p>
        </p:txBody>
      </p:sp>
      <p:sp>
        <p:nvSpPr>
          <p:cNvPr id="72" name="Text Placeholder 3">
            <a:extLst>
              <a:ext uri="{FF2B5EF4-FFF2-40B4-BE49-F238E27FC236}">
                <a16:creationId xmlns:a16="http://schemas.microsoft.com/office/drawing/2014/main" id="{D8B728B0-73EE-417A-B5FC-D5537E65B296}"/>
              </a:ext>
            </a:extLst>
          </p:cNvPr>
          <p:cNvSpPr>
            <a:spLocks noGrp="1"/>
          </p:cNvSpPr>
          <p:nvPr>
            <p:custDataLst>
              <p:tags r:id="rId26"/>
            </p:custDataLst>
          </p:nvPr>
        </p:nvSpPr>
        <p:spPr bwMode="gray">
          <a:xfrm>
            <a:off x="7005638" y="4552950"/>
            <a:ext cx="344488" cy="212725"/>
          </a:xfrm>
          <a:prstGeom prst="rect">
            <a:avLst/>
          </a:prstGeom>
          <a:solidFill>
            <a:srgbClr val="29BA74"/>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1317F347-452D-46EE-952D-5BADAFA181F4}" type="datetime'''''''''''''32''''''''''''''''''''%'''''''''''''''''''''">
              <a:rPr lang="en-US" altLang="en-US" sz="1400" smtClean="0">
                <a:solidFill>
                  <a:schemeClr val="bg1"/>
                </a:solidFill>
                <a:effectLst/>
              </a:rPr>
              <a:pPr/>
              <a:t>32%</a:t>
            </a:fld>
            <a:endParaRPr lang="en-US" sz="1400" dirty="0">
              <a:solidFill>
                <a:schemeClr val="bg1"/>
              </a:solidFill>
              <a:sym typeface="+mn-lt"/>
            </a:endParaRPr>
          </a:p>
        </p:txBody>
      </p:sp>
      <p:sp>
        <p:nvSpPr>
          <p:cNvPr id="77" name="Text Placeholder 3">
            <a:extLst>
              <a:ext uri="{FF2B5EF4-FFF2-40B4-BE49-F238E27FC236}">
                <a16:creationId xmlns:a16="http://schemas.microsoft.com/office/drawing/2014/main" id="{40A06C63-CCFF-4196-A5FD-6CB817952560}"/>
              </a:ext>
            </a:extLst>
          </p:cNvPr>
          <p:cNvSpPr>
            <a:spLocks noGrp="1"/>
          </p:cNvSpPr>
          <p:nvPr>
            <p:custDataLst>
              <p:tags r:id="rId27"/>
            </p:custDataLst>
          </p:nvPr>
        </p:nvSpPr>
        <p:spPr bwMode="auto">
          <a:xfrm>
            <a:off x="6983413" y="5168900"/>
            <a:ext cx="3873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AF044E7D-185C-4F5F-BA7F-49572E97C2BC}" type="datetime'2''''''''''''''''''''''''''''''''''0''''''0''''''3'''''''">
              <a:rPr lang="en-US" altLang="en-US" sz="1400" smtClean="0"/>
              <a:pPr/>
              <a:t>2003</a:t>
            </a:fld>
            <a:endParaRPr lang="en-US" sz="1400" dirty="0">
              <a:sym typeface="+mn-lt"/>
            </a:endParaRPr>
          </a:p>
        </p:txBody>
      </p:sp>
      <p:sp>
        <p:nvSpPr>
          <p:cNvPr id="80" name="Text Placeholder 3">
            <a:extLst>
              <a:ext uri="{FF2B5EF4-FFF2-40B4-BE49-F238E27FC236}">
                <a16:creationId xmlns:a16="http://schemas.microsoft.com/office/drawing/2014/main" id="{874168DB-90C4-452E-8889-D9354DCEDDF2}"/>
              </a:ext>
            </a:extLst>
          </p:cNvPr>
          <p:cNvSpPr>
            <a:spLocks noGrp="1"/>
          </p:cNvSpPr>
          <p:nvPr>
            <p:custDataLst>
              <p:tags r:id="rId28"/>
            </p:custDataLst>
          </p:nvPr>
        </p:nvSpPr>
        <p:spPr bwMode="gray">
          <a:xfrm>
            <a:off x="7450138" y="3157538"/>
            <a:ext cx="344488" cy="212725"/>
          </a:xfrm>
          <a:prstGeom prst="rect">
            <a:avLst/>
          </a:prstGeom>
          <a:solidFill>
            <a:srgbClr val="D4DF33"/>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7F6970E4-193E-423A-A1E1-8383F69E6F05}" type="datetime'''''''''''6''''''''''''''''''7''''''''''''''''''''%'">
              <a:rPr lang="en-US" altLang="en-US" sz="1400" smtClean="0">
                <a:effectLst/>
              </a:rPr>
              <a:pPr/>
              <a:t>67%</a:t>
            </a:fld>
            <a:endParaRPr lang="en-US" sz="1400" dirty="0">
              <a:sym typeface="+mn-lt"/>
            </a:endParaRPr>
          </a:p>
        </p:txBody>
      </p:sp>
      <p:sp>
        <p:nvSpPr>
          <p:cNvPr id="79" name="Text Placeholder 3">
            <a:extLst>
              <a:ext uri="{FF2B5EF4-FFF2-40B4-BE49-F238E27FC236}">
                <a16:creationId xmlns:a16="http://schemas.microsoft.com/office/drawing/2014/main" id="{CBC0A323-46D5-4368-B468-BD3FC5E1198E}"/>
              </a:ext>
            </a:extLst>
          </p:cNvPr>
          <p:cNvSpPr>
            <a:spLocks noGrp="1"/>
          </p:cNvSpPr>
          <p:nvPr>
            <p:custDataLst>
              <p:tags r:id="rId29"/>
            </p:custDataLst>
          </p:nvPr>
        </p:nvSpPr>
        <p:spPr bwMode="gray">
          <a:xfrm>
            <a:off x="7450138" y="4549775"/>
            <a:ext cx="344488" cy="212725"/>
          </a:xfrm>
          <a:prstGeom prst="rect">
            <a:avLst/>
          </a:prstGeom>
          <a:solidFill>
            <a:srgbClr val="29BA74"/>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74CC49CB-228A-40B0-94CC-AB838E813DCB}" type="datetime'''''''''''''''''''''''''''''''3''''''''''3''''''%'''''''''''''">
              <a:rPr lang="en-US" altLang="en-US" sz="1400" smtClean="0">
                <a:solidFill>
                  <a:schemeClr val="bg1"/>
                </a:solidFill>
                <a:effectLst/>
              </a:rPr>
              <a:pPr/>
              <a:t>33%</a:t>
            </a:fld>
            <a:endParaRPr lang="en-US" sz="1400" dirty="0">
              <a:solidFill>
                <a:schemeClr val="bg1"/>
              </a:solidFill>
              <a:sym typeface="+mn-lt"/>
            </a:endParaRPr>
          </a:p>
        </p:txBody>
      </p:sp>
      <p:sp>
        <p:nvSpPr>
          <p:cNvPr id="238" name="Text Placeholder 3"/>
          <p:cNvSpPr>
            <a:spLocks noGrp="1"/>
          </p:cNvSpPr>
          <p:nvPr>
            <p:custDataLst>
              <p:tags r:id="rId30"/>
            </p:custDataLst>
          </p:nvPr>
        </p:nvSpPr>
        <p:spPr bwMode="auto">
          <a:xfrm>
            <a:off x="7427913" y="5168900"/>
            <a:ext cx="3873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A885724C-EC50-4A5D-BC35-77D5A0173B58}" type="datetime'''2''''''''''''01''''''''''''''''''8'''''''''''''''">
              <a:rPr lang="en-US" altLang="en-US" sz="1400" smtClean="0"/>
              <a:pPr/>
              <a:t>2018</a:t>
            </a:fld>
            <a:endParaRPr lang="en-US" sz="1400" dirty="0">
              <a:sym typeface="+mn-lt"/>
            </a:endParaRPr>
          </a:p>
        </p:txBody>
      </p:sp>
      <p:sp>
        <p:nvSpPr>
          <p:cNvPr id="82" name="Text Placeholder 3">
            <a:extLst>
              <a:ext uri="{FF2B5EF4-FFF2-40B4-BE49-F238E27FC236}">
                <a16:creationId xmlns:a16="http://schemas.microsoft.com/office/drawing/2014/main" id="{9AA7E7B5-8A59-447E-8F6F-5AE880B377A5}"/>
              </a:ext>
            </a:extLst>
          </p:cNvPr>
          <p:cNvSpPr>
            <a:spLocks noGrp="1"/>
          </p:cNvSpPr>
          <p:nvPr>
            <p:custDataLst>
              <p:tags r:id="rId31"/>
            </p:custDataLst>
          </p:nvPr>
        </p:nvSpPr>
        <p:spPr bwMode="gray">
          <a:xfrm>
            <a:off x="7894638" y="3176588"/>
            <a:ext cx="344488" cy="212725"/>
          </a:xfrm>
          <a:prstGeom prst="rect">
            <a:avLst/>
          </a:prstGeom>
          <a:solidFill>
            <a:srgbClr val="D4DF33"/>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C3670431-65DF-4780-A914-40D299B9CC4D}" type="datetime'6''''''9''''''''''''%'''''''''''''">
              <a:rPr lang="en-US" altLang="en-US" sz="1400" smtClean="0">
                <a:effectLst/>
              </a:rPr>
              <a:pPr/>
              <a:t>69%</a:t>
            </a:fld>
            <a:endParaRPr lang="en-US" sz="1400" dirty="0">
              <a:sym typeface="+mn-lt"/>
            </a:endParaRPr>
          </a:p>
        </p:txBody>
      </p:sp>
      <p:sp>
        <p:nvSpPr>
          <p:cNvPr id="81" name="Text Placeholder 3">
            <a:extLst>
              <a:ext uri="{FF2B5EF4-FFF2-40B4-BE49-F238E27FC236}">
                <a16:creationId xmlns:a16="http://schemas.microsoft.com/office/drawing/2014/main" id="{42E3E245-0C1F-4319-8198-813237208804}"/>
              </a:ext>
            </a:extLst>
          </p:cNvPr>
          <p:cNvSpPr>
            <a:spLocks noGrp="1"/>
          </p:cNvSpPr>
          <p:nvPr>
            <p:custDataLst>
              <p:tags r:id="rId32"/>
            </p:custDataLst>
          </p:nvPr>
        </p:nvSpPr>
        <p:spPr bwMode="gray">
          <a:xfrm>
            <a:off x="7894638" y="4568825"/>
            <a:ext cx="344488" cy="212725"/>
          </a:xfrm>
          <a:prstGeom prst="rect">
            <a:avLst/>
          </a:prstGeom>
          <a:solidFill>
            <a:srgbClr val="29BA74"/>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5DD4ECAE-051D-4E1F-B728-2DD1FDA34D13}" type="datetime'''''''''3''''1''''''''''''''''''''''''''''%'''''''''">
              <a:rPr lang="en-US" altLang="en-US" sz="1400" smtClean="0">
                <a:solidFill>
                  <a:schemeClr val="bg1"/>
                </a:solidFill>
                <a:effectLst/>
              </a:rPr>
              <a:pPr/>
              <a:t>31%</a:t>
            </a:fld>
            <a:endParaRPr lang="en-US" sz="1400" dirty="0">
              <a:solidFill>
                <a:schemeClr val="bg1"/>
              </a:solidFill>
              <a:sym typeface="+mn-lt"/>
            </a:endParaRPr>
          </a:p>
        </p:txBody>
      </p:sp>
      <p:sp>
        <p:nvSpPr>
          <p:cNvPr id="242" name="Text Placeholder 3"/>
          <p:cNvSpPr>
            <a:spLocks noGrp="1"/>
          </p:cNvSpPr>
          <p:nvPr>
            <p:custDataLst>
              <p:tags r:id="rId33"/>
            </p:custDataLst>
          </p:nvPr>
        </p:nvSpPr>
        <p:spPr bwMode="auto">
          <a:xfrm>
            <a:off x="7872413" y="5168900"/>
            <a:ext cx="3873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CAD1E39B-659D-44CB-858B-15B14BAE4ACF}" type="datetime'20''''''''''2''''''''''''''''''''''2'''''''''''''''''''''">
              <a:rPr lang="en-US" altLang="en-US" sz="1400" smtClean="0"/>
              <a:pPr/>
              <a:t>2022</a:t>
            </a:fld>
            <a:endParaRPr lang="en-US" sz="1400" dirty="0">
              <a:sym typeface="+mn-lt"/>
            </a:endParaRPr>
          </a:p>
        </p:txBody>
      </p:sp>
      <p:sp>
        <p:nvSpPr>
          <p:cNvPr id="84" name="Text Placeholder 3">
            <a:extLst>
              <a:ext uri="{FF2B5EF4-FFF2-40B4-BE49-F238E27FC236}">
                <a16:creationId xmlns:a16="http://schemas.microsoft.com/office/drawing/2014/main" id="{EFEAD396-5BC4-4101-8612-6DDCE1E40BB1}"/>
              </a:ext>
            </a:extLst>
          </p:cNvPr>
          <p:cNvSpPr>
            <a:spLocks noGrp="1"/>
          </p:cNvSpPr>
          <p:nvPr>
            <p:custDataLst>
              <p:tags r:id="rId34"/>
            </p:custDataLst>
          </p:nvPr>
        </p:nvSpPr>
        <p:spPr bwMode="gray">
          <a:xfrm>
            <a:off x="8337550" y="3179763"/>
            <a:ext cx="344488" cy="212725"/>
          </a:xfrm>
          <a:prstGeom prst="rect">
            <a:avLst/>
          </a:prstGeom>
          <a:solidFill>
            <a:srgbClr val="D4DF33"/>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5CAD2C08-49E1-4504-BAB0-F72E36B4AB5A}" type="datetime'''''''''''''''''''''''''''''''6''''''9%'">
              <a:rPr lang="en-US" altLang="en-US" sz="1400" smtClean="0">
                <a:effectLst/>
              </a:rPr>
              <a:pPr/>
              <a:t>69%</a:t>
            </a:fld>
            <a:endParaRPr lang="en-US" sz="1400" dirty="0">
              <a:sym typeface="+mn-lt"/>
            </a:endParaRPr>
          </a:p>
        </p:txBody>
      </p:sp>
      <p:sp>
        <p:nvSpPr>
          <p:cNvPr id="83" name="Text Placeholder 3">
            <a:extLst>
              <a:ext uri="{FF2B5EF4-FFF2-40B4-BE49-F238E27FC236}">
                <a16:creationId xmlns:a16="http://schemas.microsoft.com/office/drawing/2014/main" id="{66D71CD5-532E-40D4-808A-FDCA814EF838}"/>
              </a:ext>
            </a:extLst>
          </p:cNvPr>
          <p:cNvSpPr>
            <a:spLocks noGrp="1"/>
          </p:cNvSpPr>
          <p:nvPr>
            <p:custDataLst>
              <p:tags r:id="rId35"/>
            </p:custDataLst>
          </p:nvPr>
        </p:nvSpPr>
        <p:spPr bwMode="gray">
          <a:xfrm>
            <a:off x="8337550" y="4572000"/>
            <a:ext cx="344488" cy="212725"/>
          </a:xfrm>
          <a:prstGeom prst="rect">
            <a:avLst/>
          </a:prstGeom>
          <a:solidFill>
            <a:srgbClr val="29BA74"/>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3E1B4941-15A8-4C3C-90D6-12B17A269EC3}" type="datetime'''''''''''''''3''''''''''''''''''1''''''%'''''''''''''">
              <a:rPr lang="en-US" altLang="en-US" sz="1400" smtClean="0">
                <a:solidFill>
                  <a:schemeClr val="bg1"/>
                </a:solidFill>
                <a:effectLst/>
              </a:rPr>
              <a:pPr/>
              <a:t>31%</a:t>
            </a:fld>
            <a:endParaRPr lang="en-US" sz="1400" dirty="0">
              <a:solidFill>
                <a:schemeClr val="bg1"/>
              </a:solidFill>
              <a:sym typeface="+mn-lt"/>
            </a:endParaRPr>
          </a:p>
        </p:txBody>
      </p:sp>
      <p:sp>
        <p:nvSpPr>
          <p:cNvPr id="245" name="Text Placeholder 3"/>
          <p:cNvSpPr>
            <a:spLocks noGrp="1"/>
          </p:cNvSpPr>
          <p:nvPr>
            <p:custDataLst>
              <p:tags r:id="rId36"/>
            </p:custDataLst>
          </p:nvPr>
        </p:nvSpPr>
        <p:spPr bwMode="auto">
          <a:xfrm>
            <a:off x="8315325" y="5168900"/>
            <a:ext cx="3873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52B859A2-BB40-40DA-A4C8-0D904C8756BF}" type="datetime'''''''''''''''''2''''''''''''''''''''''''''023'''''''''''''''">
              <a:rPr lang="en-US" altLang="en-US" sz="1400" smtClean="0"/>
              <a:pPr/>
              <a:t>2023</a:t>
            </a:fld>
            <a:endParaRPr lang="en-US" sz="1400" dirty="0">
              <a:sym typeface="+mn-lt"/>
            </a:endParaRPr>
          </a:p>
        </p:txBody>
      </p:sp>
      <p:sp>
        <p:nvSpPr>
          <p:cNvPr id="75" name="Text Placeholder 3">
            <a:extLst>
              <a:ext uri="{FF2B5EF4-FFF2-40B4-BE49-F238E27FC236}">
                <a16:creationId xmlns:a16="http://schemas.microsoft.com/office/drawing/2014/main" id="{824CA87C-01A1-4E45-B3A1-482EFB0D7B88}"/>
              </a:ext>
            </a:extLst>
          </p:cNvPr>
          <p:cNvSpPr>
            <a:spLocks noGrp="1"/>
          </p:cNvSpPr>
          <p:nvPr>
            <p:custDataLst>
              <p:tags r:id="rId37"/>
            </p:custDataLst>
          </p:nvPr>
        </p:nvSpPr>
        <p:spPr bwMode="gray">
          <a:xfrm>
            <a:off x="8782050" y="3181350"/>
            <a:ext cx="344488" cy="212725"/>
          </a:xfrm>
          <a:prstGeom prst="rect">
            <a:avLst/>
          </a:prstGeom>
          <a:solidFill>
            <a:srgbClr val="D4DF33"/>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07A477A5-783D-434D-A690-25C7A849F7F6}" type="datetime'''''''''''''''''''''''''''''''''6''9''''''''''''''%'''''''''">
              <a:rPr lang="en-US" altLang="en-US" sz="1400" smtClean="0">
                <a:effectLst/>
              </a:rPr>
              <a:pPr/>
              <a:t>69%</a:t>
            </a:fld>
            <a:endParaRPr lang="en-US" sz="1400" dirty="0">
              <a:sym typeface="+mn-lt"/>
            </a:endParaRPr>
          </a:p>
        </p:txBody>
      </p:sp>
      <p:sp>
        <p:nvSpPr>
          <p:cNvPr id="74" name="Text Placeholder 3">
            <a:extLst>
              <a:ext uri="{FF2B5EF4-FFF2-40B4-BE49-F238E27FC236}">
                <a16:creationId xmlns:a16="http://schemas.microsoft.com/office/drawing/2014/main" id="{E09A8E4C-3A6B-4848-93E4-537469A76D87}"/>
              </a:ext>
            </a:extLst>
          </p:cNvPr>
          <p:cNvSpPr>
            <a:spLocks noGrp="1"/>
          </p:cNvSpPr>
          <p:nvPr>
            <p:custDataLst>
              <p:tags r:id="rId38"/>
            </p:custDataLst>
          </p:nvPr>
        </p:nvSpPr>
        <p:spPr bwMode="gray">
          <a:xfrm>
            <a:off x="8782050" y="4573588"/>
            <a:ext cx="344488" cy="212725"/>
          </a:xfrm>
          <a:prstGeom prst="rect">
            <a:avLst/>
          </a:prstGeom>
          <a:solidFill>
            <a:srgbClr val="29BA74"/>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638D2606-B7CC-43CF-8E22-915D595DFDD2}" type="datetime'''''''''''3''''''1''''''''''''''''''%'''''''">
              <a:rPr lang="en-US" altLang="en-US" sz="1400" smtClean="0">
                <a:solidFill>
                  <a:schemeClr val="bg1"/>
                </a:solidFill>
                <a:effectLst/>
              </a:rPr>
              <a:pPr/>
              <a:t>31%</a:t>
            </a:fld>
            <a:endParaRPr lang="en-US" sz="1400" dirty="0">
              <a:solidFill>
                <a:schemeClr val="bg1"/>
              </a:solidFill>
              <a:sym typeface="+mn-lt"/>
            </a:endParaRPr>
          </a:p>
        </p:txBody>
      </p:sp>
      <p:sp>
        <p:nvSpPr>
          <p:cNvPr id="250" name="Text Placeholder 3"/>
          <p:cNvSpPr>
            <a:spLocks noGrp="1"/>
          </p:cNvSpPr>
          <p:nvPr>
            <p:custDataLst>
              <p:tags r:id="rId39"/>
            </p:custDataLst>
          </p:nvPr>
        </p:nvSpPr>
        <p:spPr bwMode="auto">
          <a:xfrm>
            <a:off x="8759825" y="5168899"/>
            <a:ext cx="387350" cy="42545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9D744C64-F4D3-440A-AFD4-8D440E1B8E93}" type="datetime'''''''''''''''''20''28'''''''''''''''''''''''''''''''">
              <a:rPr lang="en-US" altLang="en-US" sz="1400" smtClean="0"/>
              <a:pPr/>
              <a:t>2028</a:t>
            </a:fld>
            <a:br>
              <a:rPr lang="en-US" altLang="en-US" sz="1400" dirty="0">
                <a:sym typeface="+mn-lt"/>
              </a:rPr>
            </a:br>
            <a:endParaRPr lang="en-US" sz="1400" dirty="0">
              <a:sym typeface="+mn-lt"/>
            </a:endParaRPr>
          </a:p>
        </p:txBody>
      </p:sp>
      <p:sp>
        <p:nvSpPr>
          <p:cNvPr id="131" name="Text Placeholder 3">
            <a:extLst>
              <a:ext uri="{FF2B5EF4-FFF2-40B4-BE49-F238E27FC236}">
                <a16:creationId xmlns:a16="http://schemas.microsoft.com/office/drawing/2014/main" id="{7143331B-7ACB-42ED-AF30-5D39C4BE3DF3}"/>
              </a:ext>
            </a:extLst>
          </p:cNvPr>
          <p:cNvSpPr>
            <a:spLocks noGrp="1"/>
          </p:cNvSpPr>
          <p:nvPr>
            <p:custDataLst>
              <p:tags r:id="rId40"/>
            </p:custDataLst>
          </p:nvPr>
        </p:nvSpPr>
        <p:spPr bwMode="gray">
          <a:xfrm>
            <a:off x="7026275" y="2065338"/>
            <a:ext cx="303213"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48C92A92-A5DA-477C-98F5-249B537F8ECF}" type="datetime'''''''''''''''''''''''''''''''''''''''0''''.''''8'''''''''''''">
              <a:rPr lang="en-US" altLang="en-US" sz="1400" smtClean="0"/>
              <a:pPr/>
              <a:t>0.8</a:t>
            </a:fld>
            <a:endParaRPr lang="en-US" sz="1400" dirty="0">
              <a:sym typeface="+mn-lt"/>
            </a:endParaRPr>
          </a:p>
        </p:txBody>
      </p:sp>
      <p:sp>
        <p:nvSpPr>
          <p:cNvPr id="132" name="Text Placeholder 3">
            <a:extLst>
              <a:ext uri="{FF2B5EF4-FFF2-40B4-BE49-F238E27FC236}">
                <a16:creationId xmlns:a16="http://schemas.microsoft.com/office/drawing/2014/main" id="{0C6A6898-6747-4AB4-906E-999CCC488B21}"/>
              </a:ext>
            </a:extLst>
          </p:cNvPr>
          <p:cNvSpPr>
            <a:spLocks noGrp="1"/>
          </p:cNvSpPr>
          <p:nvPr>
            <p:custDataLst>
              <p:tags r:id="rId41"/>
            </p:custDataLst>
          </p:nvPr>
        </p:nvSpPr>
        <p:spPr bwMode="gray">
          <a:xfrm>
            <a:off x="7470775" y="2065338"/>
            <a:ext cx="303213"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AF3E44F0-F40A-4A18-94C0-C59A6533CBBC}" type="datetime'''3''''''''''.''''''''''''''''''''3'">
              <a:rPr lang="en-US" altLang="en-US" sz="1400" smtClean="0"/>
              <a:pPr/>
              <a:t>3.3</a:t>
            </a:fld>
            <a:endParaRPr lang="en-US" sz="1400" dirty="0">
              <a:sym typeface="+mn-lt"/>
            </a:endParaRPr>
          </a:p>
        </p:txBody>
      </p:sp>
      <p:sp>
        <p:nvSpPr>
          <p:cNvPr id="134" name="Text Placeholder 3">
            <a:extLst>
              <a:ext uri="{FF2B5EF4-FFF2-40B4-BE49-F238E27FC236}">
                <a16:creationId xmlns:a16="http://schemas.microsoft.com/office/drawing/2014/main" id="{FB5A40FB-9A7F-4CB3-B96B-1F3693A281AE}"/>
              </a:ext>
            </a:extLst>
          </p:cNvPr>
          <p:cNvSpPr>
            <a:spLocks noGrp="1"/>
          </p:cNvSpPr>
          <p:nvPr>
            <p:custDataLst>
              <p:tags r:id="rId42"/>
            </p:custDataLst>
          </p:nvPr>
        </p:nvSpPr>
        <p:spPr bwMode="gray">
          <a:xfrm>
            <a:off x="7915275" y="2065338"/>
            <a:ext cx="303213"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6BDEBEE5-9B9D-473E-80DC-ABABE331C0B9}" type="datetime'''''''''''''''''4''''''''''''''''''''.''''''7'''">
              <a:rPr lang="en-US" altLang="en-US" sz="1400" smtClean="0"/>
              <a:pPr/>
              <a:t>4.7</a:t>
            </a:fld>
            <a:endParaRPr lang="en-US" sz="1400" dirty="0">
              <a:sym typeface="+mn-lt"/>
            </a:endParaRPr>
          </a:p>
        </p:txBody>
      </p:sp>
      <p:sp>
        <p:nvSpPr>
          <p:cNvPr id="135" name="Text Placeholder 3">
            <a:extLst>
              <a:ext uri="{FF2B5EF4-FFF2-40B4-BE49-F238E27FC236}">
                <a16:creationId xmlns:a16="http://schemas.microsoft.com/office/drawing/2014/main" id="{2D020FAD-CBE5-484F-A952-CD3A0DB54627}"/>
              </a:ext>
            </a:extLst>
          </p:cNvPr>
          <p:cNvSpPr>
            <a:spLocks noGrp="1"/>
          </p:cNvSpPr>
          <p:nvPr>
            <p:custDataLst>
              <p:tags r:id="rId43"/>
            </p:custDataLst>
          </p:nvPr>
        </p:nvSpPr>
        <p:spPr bwMode="gray">
          <a:xfrm>
            <a:off x="8358188" y="2065338"/>
            <a:ext cx="303213"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E5A3BCEE-8776-4C80-B7F9-5C4513B65BBA}" type="datetime'''''''''''5''''''''.1'''''''''''''''''''''''''''''">
              <a:rPr lang="en-US" altLang="en-US" sz="1400" smtClean="0"/>
              <a:pPr/>
              <a:t>5.1</a:t>
            </a:fld>
            <a:endParaRPr lang="en-US" sz="1400" dirty="0">
              <a:sym typeface="+mn-lt"/>
            </a:endParaRPr>
          </a:p>
        </p:txBody>
      </p:sp>
      <p:sp>
        <p:nvSpPr>
          <p:cNvPr id="136" name="Text Placeholder 3">
            <a:extLst>
              <a:ext uri="{FF2B5EF4-FFF2-40B4-BE49-F238E27FC236}">
                <a16:creationId xmlns:a16="http://schemas.microsoft.com/office/drawing/2014/main" id="{5FA9CFDF-6FD4-43D1-9E8D-A5A0DA7DC9B8}"/>
              </a:ext>
            </a:extLst>
          </p:cNvPr>
          <p:cNvSpPr>
            <a:spLocks noGrp="1"/>
          </p:cNvSpPr>
          <p:nvPr>
            <p:custDataLst>
              <p:tags r:id="rId44"/>
            </p:custDataLst>
          </p:nvPr>
        </p:nvSpPr>
        <p:spPr bwMode="gray">
          <a:xfrm>
            <a:off x="8802688" y="2065338"/>
            <a:ext cx="303213"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B53171D5-3361-4B2E-B684-6765879DB019}" type="datetime'''7''''''.''''''''4'''''''''''''''''''''''''''''">
              <a:rPr lang="en-US" altLang="en-US" sz="1400" smtClean="0"/>
              <a:pPr/>
              <a:t>7.4</a:t>
            </a:fld>
            <a:endParaRPr lang="en-US" sz="1400" dirty="0">
              <a:sym typeface="+mn-lt"/>
            </a:endParaRPr>
          </a:p>
        </p:txBody>
      </p:sp>
      <p:graphicFrame>
        <p:nvGraphicFramePr>
          <p:cNvPr id="8" name="Chart 7">
            <a:extLst>
              <a:ext uri="{FF2B5EF4-FFF2-40B4-BE49-F238E27FC236}">
                <a16:creationId xmlns:a16="http://schemas.microsoft.com/office/drawing/2014/main" id="{586D01FB-5741-BFF6-9B6D-3324F786FEC8}"/>
              </a:ext>
            </a:extLst>
          </p:cNvPr>
          <p:cNvGraphicFramePr/>
          <p:nvPr>
            <p:custDataLst>
              <p:tags r:id="rId45"/>
            </p:custDataLst>
            <p:extLst>
              <p:ext uri="{D42A27DB-BD31-4B8C-83A1-F6EECF244321}">
                <p14:modId xmlns:p14="http://schemas.microsoft.com/office/powerpoint/2010/main" val="1643468959"/>
              </p:ext>
            </p:extLst>
          </p:nvPr>
        </p:nvGraphicFramePr>
        <p:xfrm>
          <a:off x="9471025" y="2243138"/>
          <a:ext cx="2386013" cy="2949575"/>
        </p:xfrm>
        <a:graphic>
          <a:graphicData uri="http://schemas.openxmlformats.org/drawingml/2006/chart">
            <c:chart xmlns:c="http://schemas.openxmlformats.org/drawingml/2006/chart" xmlns:r="http://schemas.openxmlformats.org/officeDocument/2006/relationships" r:id="rId77"/>
          </a:graphicData>
        </a:graphic>
      </p:graphicFrame>
      <p:sp>
        <p:nvSpPr>
          <p:cNvPr id="87" name="Text Placeholder 3">
            <a:extLst>
              <a:ext uri="{FF2B5EF4-FFF2-40B4-BE49-F238E27FC236}">
                <a16:creationId xmlns:a16="http://schemas.microsoft.com/office/drawing/2014/main" id="{FA403D7A-13E3-49B2-B50D-23243A18150D}"/>
              </a:ext>
            </a:extLst>
          </p:cNvPr>
          <p:cNvSpPr>
            <a:spLocks noGrp="1"/>
          </p:cNvSpPr>
          <p:nvPr>
            <p:custDataLst>
              <p:tags r:id="rId46"/>
            </p:custDataLst>
          </p:nvPr>
        </p:nvSpPr>
        <p:spPr bwMode="gray">
          <a:xfrm>
            <a:off x="9605963" y="3132138"/>
            <a:ext cx="338138" cy="212725"/>
          </a:xfrm>
          <a:prstGeom prst="rect">
            <a:avLst/>
          </a:prstGeom>
          <a:solidFill>
            <a:srgbClr val="D4DF33"/>
          </a:solidFill>
          <a:ln>
            <a:noFill/>
          </a:ln>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36EC5E78-84E0-4832-93AB-BC8F53B3CFEF}" type="datetime'''''''''6''''6''''%'''">
              <a:rPr lang="en-US" altLang="en-US" sz="1400" smtClean="0">
                <a:effectLst/>
              </a:rPr>
              <a:pPr/>
              <a:t>66%</a:t>
            </a:fld>
            <a:endParaRPr lang="en-US" sz="1400" dirty="0">
              <a:sym typeface="+mn-lt"/>
            </a:endParaRPr>
          </a:p>
        </p:txBody>
      </p:sp>
      <p:sp>
        <p:nvSpPr>
          <p:cNvPr id="86" name="Text Placeholder 3">
            <a:extLst>
              <a:ext uri="{FF2B5EF4-FFF2-40B4-BE49-F238E27FC236}">
                <a16:creationId xmlns:a16="http://schemas.microsoft.com/office/drawing/2014/main" id="{ABE51392-ECD7-4806-88D5-80C2D03B4816}"/>
              </a:ext>
            </a:extLst>
          </p:cNvPr>
          <p:cNvSpPr>
            <a:spLocks noGrp="1"/>
          </p:cNvSpPr>
          <p:nvPr>
            <p:custDataLst>
              <p:tags r:id="rId47"/>
            </p:custDataLst>
          </p:nvPr>
        </p:nvSpPr>
        <p:spPr bwMode="gray">
          <a:xfrm>
            <a:off x="9605963" y="4524375"/>
            <a:ext cx="338138" cy="212725"/>
          </a:xfrm>
          <a:prstGeom prst="rect">
            <a:avLst/>
          </a:prstGeom>
          <a:solidFill>
            <a:srgbClr val="29BA74"/>
          </a:solidFill>
          <a:ln>
            <a:noFill/>
          </a:ln>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CAD6077E-35EE-49A5-9805-C4964AC8815B}" type="datetime'''''3''''''4''''''''''''''''''%'''''''">
              <a:rPr lang="en-US" altLang="en-US" sz="1400" smtClean="0">
                <a:solidFill>
                  <a:schemeClr val="bg1"/>
                </a:solidFill>
                <a:effectLst/>
              </a:rPr>
              <a:pPr/>
              <a:t>34%</a:t>
            </a:fld>
            <a:endParaRPr lang="en-US" sz="1400" dirty="0">
              <a:solidFill>
                <a:schemeClr val="bg1"/>
              </a:solidFill>
              <a:sym typeface="+mn-lt"/>
            </a:endParaRPr>
          </a:p>
        </p:txBody>
      </p:sp>
      <p:sp>
        <p:nvSpPr>
          <p:cNvPr id="94" name="Text Placeholder 3">
            <a:extLst>
              <a:ext uri="{FF2B5EF4-FFF2-40B4-BE49-F238E27FC236}">
                <a16:creationId xmlns:a16="http://schemas.microsoft.com/office/drawing/2014/main" id="{7DB27CC8-50E7-46D3-8A3B-6AF7C0272C76}"/>
              </a:ext>
            </a:extLst>
          </p:cNvPr>
          <p:cNvSpPr>
            <a:spLocks noGrp="1"/>
          </p:cNvSpPr>
          <p:nvPr>
            <p:custDataLst>
              <p:tags r:id="rId48"/>
            </p:custDataLst>
          </p:nvPr>
        </p:nvSpPr>
        <p:spPr bwMode="gray">
          <a:xfrm>
            <a:off x="9580563" y="5168900"/>
            <a:ext cx="3873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B3549B43-44A7-4C25-BB6A-E34594775181}" type="datetime'''''''''''''2''0''''''''''''''0''3'''''''''''''''''''''''''''">
              <a:rPr lang="en-US" altLang="en-US" sz="1400" smtClean="0"/>
              <a:pPr/>
              <a:t>2003</a:t>
            </a:fld>
            <a:endParaRPr lang="en-US" sz="1400" dirty="0">
              <a:sym typeface="+mn-lt"/>
            </a:endParaRPr>
          </a:p>
        </p:txBody>
      </p:sp>
      <p:sp>
        <p:nvSpPr>
          <p:cNvPr id="89" name="Text Placeholder 3">
            <a:extLst>
              <a:ext uri="{FF2B5EF4-FFF2-40B4-BE49-F238E27FC236}">
                <a16:creationId xmlns:a16="http://schemas.microsoft.com/office/drawing/2014/main" id="{4EE22D02-B957-4960-B5E5-74F242B9157D}"/>
              </a:ext>
            </a:extLst>
          </p:cNvPr>
          <p:cNvSpPr>
            <a:spLocks noGrp="1"/>
          </p:cNvSpPr>
          <p:nvPr>
            <p:custDataLst>
              <p:tags r:id="rId49"/>
            </p:custDataLst>
          </p:nvPr>
        </p:nvSpPr>
        <p:spPr bwMode="gray">
          <a:xfrm>
            <a:off x="10050463" y="3163888"/>
            <a:ext cx="338138" cy="212725"/>
          </a:xfrm>
          <a:prstGeom prst="rect">
            <a:avLst/>
          </a:prstGeom>
          <a:solidFill>
            <a:srgbClr val="D4DF33"/>
          </a:solidFill>
          <a:ln>
            <a:noFill/>
          </a:ln>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CDAB85DE-48A3-43EE-BEA9-E1F7675F51B2}" type="datetime'''''''''''''''''''''''6''''8''%'''''''''''''">
              <a:rPr lang="en-US" altLang="en-US" sz="1400" smtClean="0">
                <a:effectLst/>
              </a:rPr>
              <a:pPr/>
              <a:t>68%</a:t>
            </a:fld>
            <a:endParaRPr lang="en-US" sz="1400" dirty="0">
              <a:sym typeface="+mn-lt"/>
            </a:endParaRPr>
          </a:p>
        </p:txBody>
      </p:sp>
      <p:sp>
        <p:nvSpPr>
          <p:cNvPr id="88" name="Text Placeholder 3">
            <a:extLst>
              <a:ext uri="{FF2B5EF4-FFF2-40B4-BE49-F238E27FC236}">
                <a16:creationId xmlns:a16="http://schemas.microsoft.com/office/drawing/2014/main" id="{F28DE423-214E-443D-897A-A503DAAD2ED6}"/>
              </a:ext>
            </a:extLst>
          </p:cNvPr>
          <p:cNvSpPr>
            <a:spLocks noGrp="1"/>
          </p:cNvSpPr>
          <p:nvPr>
            <p:custDataLst>
              <p:tags r:id="rId50"/>
            </p:custDataLst>
          </p:nvPr>
        </p:nvSpPr>
        <p:spPr bwMode="gray">
          <a:xfrm>
            <a:off x="10050463" y="4556125"/>
            <a:ext cx="338138" cy="212725"/>
          </a:xfrm>
          <a:prstGeom prst="rect">
            <a:avLst/>
          </a:prstGeom>
          <a:solidFill>
            <a:srgbClr val="29BA74"/>
          </a:solidFill>
          <a:ln>
            <a:noFill/>
          </a:ln>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10287A44-E995-4121-9BC3-4FF158CB6B8B}" type="datetime'''3''''''''''''''''''''''''2''''''''''''''''''''''''''%'''''''">
              <a:rPr lang="en-US" altLang="en-US" sz="1400" smtClean="0">
                <a:solidFill>
                  <a:schemeClr val="bg1"/>
                </a:solidFill>
                <a:effectLst/>
              </a:rPr>
              <a:pPr/>
              <a:t>32%</a:t>
            </a:fld>
            <a:endParaRPr lang="en-US" sz="1400" dirty="0">
              <a:solidFill>
                <a:schemeClr val="bg1"/>
              </a:solidFill>
              <a:sym typeface="+mn-lt"/>
            </a:endParaRPr>
          </a:p>
        </p:txBody>
      </p:sp>
      <p:sp>
        <p:nvSpPr>
          <p:cNvPr id="252" name="Text Placeholder 3"/>
          <p:cNvSpPr>
            <a:spLocks noGrp="1"/>
          </p:cNvSpPr>
          <p:nvPr>
            <p:custDataLst>
              <p:tags r:id="rId51"/>
            </p:custDataLst>
          </p:nvPr>
        </p:nvSpPr>
        <p:spPr bwMode="gray">
          <a:xfrm>
            <a:off x="10025063" y="5168900"/>
            <a:ext cx="3873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8889148B-E652-459B-A961-A68127E674C2}" type="datetime'''''''''''''''''2''''''''''''''01''''''''''''''''''''''''8'">
              <a:rPr lang="en-US" altLang="en-US" sz="1400" smtClean="0"/>
              <a:pPr/>
              <a:t>2018</a:t>
            </a:fld>
            <a:endParaRPr lang="en-US" sz="1400" dirty="0">
              <a:sym typeface="+mn-lt"/>
            </a:endParaRPr>
          </a:p>
        </p:txBody>
      </p:sp>
      <p:sp>
        <p:nvSpPr>
          <p:cNvPr id="93" name="Text Placeholder 3">
            <a:extLst>
              <a:ext uri="{FF2B5EF4-FFF2-40B4-BE49-F238E27FC236}">
                <a16:creationId xmlns:a16="http://schemas.microsoft.com/office/drawing/2014/main" id="{73ABA61D-1A40-48E2-A84E-791724A90B47}"/>
              </a:ext>
            </a:extLst>
          </p:cNvPr>
          <p:cNvSpPr>
            <a:spLocks noGrp="1"/>
          </p:cNvSpPr>
          <p:nvPr>
            <p:custDataLst>
              <p:tags r:id="rId52"/>
            </p:custDataLst>
          </p:nvPr>
        </p:nvSpPr>
        <p:spPr bwMode="gray">
          <a:xfrm>
            <a:off x="10494963" y="3097213"/>
            <a:ext cx="338138" cy="212725"/>
          </a:xfrm>
          <a:prstGeom prst="rect">
            <a:avLst/>
          </a:prstGeom>
          <a:solidFill>
            <a:srgbClr val="D4DF33"/>
          </a:solidFill>
          <a:ln>
            <a:noFill/>
          </a:ln>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83FC8FE9-3A25-4616-A8CD-A96548181696}" type="datetime'''63''''''''''''''''''''''''''''''''''''''%'''">
              <a:rPr lang="en-US" altLang="en-US" sz="1400" smtClean="0">
                <a:effectLst/>
              </a:rPr>
              <a:pPr/>
              <a:t>63%</a:t>
            </a:fld>
            <a:endParaRPr lang="en-US" sz="1400" dirty="0">
              <a:sym typeface="+mn-lt"/>
            </a:endParaRPr>
          </a:p>
        </p:txBody>
      </p:sp>
      <p:sp>
        <p:nvSpPr>
          <p:cNvPr id="90" name="Text Placeholder 3">
            <a:extLst>
              <a:ext uri="{FF2B5EF4-FFF2-40B4-BE49-F238E27FC236}">
                <a16:creationId xmlns:a16="http://schemas.microsoft.com/office/drawing/2014/main" id="{5A5F7211-4B1F-4080-B222-8532D9094D87}"/>
              </a:ext>
            </a:extLst>
          </p:cNvPr>
          <p:cNvSpPr>
            <a:spLocks noGrp="1"/>
          </p:cNvSpPr>
          <p:nvPr>
            <p:custDataLst>
              <p:tags r:id="rId53"/>
            </p:custDataLst>
          </p:nvPr>
        </p:nvSpPr>
        <p:spPr bwMode="gray">
          <a:xfrm>
            <a:off x="10494963" y="4489450"/>
            <a:ext cx="338138" cy="212725"/>
          </a:xfrm>
          <a:prstGeom prst="rect">
            <a:avLst/>
          </a:prstGeom>
          <a:solidFill>
            <a:srgbClr val="29BA74"/>
          </a:solidFill>
          <a:ln>
            <a:noFill/>
          </a:ln>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F698527D-DD38-4616-B42E-7F0D9E09702D}" type="datetime'''''''''''''''''''''''''''''''''3''''''7''%'''''">
              <a:rPr lang="en-US" altLang="en-US" sz="1400" smtClean="0">
                <a:solidFill>
                  <a:schemeClr val="bg1"/>
                </a:solidFill>
                <a:effectLst/>
              </a:rPr>
              <a:pPr/>
              <a:t>37%</a:t>
            </a:fld>
            <a:endParaRPr lang="en-US" sz="1400" dirty="0">
              <a:solidFill>
                <a:schemeClr val="bg1"/>
              </a:solidFill>
              <a:sym typeface="+mn-lt"/>
            </a:endParaRPr>
          </a:p>
        </p:txBody>
      </p:sp>
      <p:sp>
        <p:nvSpPr>
          <p:cNvPr id="256" name="Text Placeholder 3"/>
          <p:cNvSpPr>
            <a:spLocks noGrp="1"/>
          </p:cNvSpPr>
          <p:nvPr>
            <p:custDataLst>
              <p:tags r:id="rId54"/>
            </p:custDataLst>
          </p:nvPr>
        </p:nvSpPr>
        <p:spPr bwMode="gray">
          <a:xfrm>
            <a:off x="10469563" y="5168900"/>
            <a:ext cx="3873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B246509F-2172-433D-AA97-D695A65AF5EB}" type="datetime'''''''''''''''''''''''''''''''''''''''2''0''''2''''''''''2'">
              <a:rPr lang="en-US" altLang="en-US" sz="1400" smtClean="0"/>
              <a:pPr/>
              <a:t>2022</a:t>
            </a:fld>
            <a:endParaRPr lang="en-US" sz="1400" dirty="0">
              <a:sym typeface="+mn-lt"/>
            </a:endParaRPr>
          </a:p>
        </p:txBody>
      </p:sp>
      <p:sp>
        <p:nvSpPr>
          <p:cNvPr id="97" name="Text Placeholder 3">
            <a:extLst>
              <a:ext uri="{FF2B5EF4-FFF2-40B4-BE49-F238E27FC236}">
                <a16:creationId xmlns:a16="http://schemas.microsoft.com/office/drawing/2014/main" id="{826C3CCF-DF44-4BAE-B696-DE0E30C55A42}"/>
              </a:ext>
            </a:extLst>
          </p:cNvPr>
          <p:cNvSpPr>
            <a:spLocks noGrp="1"/>
          </p:cNvSpPr>
          <p:nvPr>
            <p:custDataLst>
              <p:tags r:id="rId55"/>
            </p:custDataLst>
          </p:nvPr>
        </p:nvSpPr>
        <p:spPr bwMode="gray">
          <a:xfrm>
            <a:off x="10937875" y="3111500"/>
            <a:ext cx="338138" cy="212725"/>
          </a:xfrm>
          <a:prstGeom prst="rect">
            <a:avLst/>
          </a:prstGeom>
          <a:solidFill>
            <a:srgbClr val="D4DF33"/>
          </a:solidFill>
          <a:ln>
            <a:noFill/>
          </a:ln>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FA3E540C-548E-4437-899D-F1D8AEA2D8EB}" type="datetime'''''''6''''''4''''''''''''''''''''''''''''''''''''''''''''%'''">
              <a:rPr lang="en-US" altLang="en-US" sz="1400" smtClean="0">
                <a:effectLst/>
              </a:rPr>
              <a:pPr/>
              <a:t>64%</a:t>
            </a:fld>
            <a:endParaRPr lang="en-US" sz="1400" dirty="0">
              <a:sym typeface="+mn-lt"/>
            </a:endParaRPr>
          </a:p>
        </p:txBody>
      </p:sp>
      <p:sp>
        <p:nvSpPr>
          <p:cNvPr id="95" name="Text Placeholder 3">
            <a:extLst>
              <a:ext uri="{FF2B5EF4-FFF2-40B4-BE49-F238E27FC236}">
                <a16:creationId xmlns:a16="http://schemas.microsoft.com/office/drawing/2014/main" id="{DD7BA543-11C9-400B-AEBC-44C20CCD54B7}"/>
              </a:ext>
            </a:extLst>
          </p:cNvPr>
          <p:cNvSpPr>
            <a:spLocks noGrp="1"/>
          </p:cNvSpPr>
          <p:nvPr>
            <p:custDataLst>
              <p:tags r:id="rId56"/>
            </p:custDataLst>
          </p:nvPr>
        </p:nvSpPr>
        <p:spPr bwMode="gray">
          <a:xfrm>
            <a:off x="10937875" y="4503738"/>
            <a:ext cx="338138" cy="212725"/>
          </a:xfrm>
          <a:prstGeom prst="rect">
            <a:avLst/>
          </a:prstGeom>
          <a:solidFill>
            <a:srgbClr val="29BA74"/>
          </a:solidFill>
          <a:ln>
            <a:noFill/>
          </a:ln>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492E7C61-D715-47C0-B042-A9A6DE670DFD}" type="datetime'''''''''''''''''''3''''''''''''''6''''''''''''''''''''''''%'">
              <a:rPr lang="en-US" altLang="en-US" sz="1400" smtClean="0">
                <a:solidFill>
                  <a:schemeClr val="bg1"/>
                </a:solidFill>
                <a:effectLst/>
              </a:rPr>
              <a:pPr/>
              <a:t>36%</a:t>
            </a:fld>
            <a:endParaRPr lang="en-US" sz="1400" dirty="0">
              <a:solidFill>
                <a:schemeClr val="bg1"/>
              </a:solidFill>
              <a:sym typeface="+mn-lt"/>
            </a:endParaRPr>
          </a:p>
        </p:txBody>
      </p:sp>
      <p:sp>
        <p:nvSpPr>
          <p:cNvPr id="259" name="Text Placeholder 3"/>
          <p:cNvSpPr>
            <a:spLocks noGrp="1"/>
          </p:cNvSpPr>
          <p:nvPr>
            <p:custDataLst>
              <p:tags r:id="rId57"/>
            </p:custDataLst>
          </p:nvPr>
        </p:nvSpPr>
        <p:spPr bwMode="gray">
          <a:xfrm>
            <a:off x="10912475" y="5168900"/>
            <a:ext cx="3873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1DA6579D-5919-4B4E-AA91-6E863D2B279C}" type="datetime'20''''2''''''''''''''''''''''''''''3'''''''''''''''">
              <a:rPr lang="en-US" altLang="en-US" sz="1400" smtClean="0"/>
              <a:pPr/>
              <a:t>2023</a:t>
            </a:fld>
            <a:endParaRPr lang="en-US" sz="1400" dirty="0">
              <a:sym typeface="+mn-lt"/>
            </a:endParaRPr>
          </a:p>
        </p:txBody>
      </p:sp>
      <p:sp>
        <p:nvSpPr>
          <p:cNvPr id="92" name="Text Placeholder 3">
            <a:extLst>
              <a:ext uri="{FF2B5EF4-FFF2-40B4-BE49-F238E27FC236}">
                <a16:creationId xmlns:a16="http://schemas.microsoft.com/office/drawing/2014/main" id="{F42188DE-BF29-410A-98D8-F8F113C0A4CD}"/>
              </a:ext>
            </a:extLst>
          </p:cNvPr>
          <p:cNvSpPr>
            <a:spLocks noGrp="1"/>
          </p:cNvSpPr>
          <p:nvPr>
            <p:custDataLst>
              <p:tags r:id="rId58"/>
            </p:custDataLst>
          </p:nvPr>
        </p:nvSpPr>
        <p:spPr bwMode="gray">
          <a:xfrm>
            <a:off x="11382375" y="3059113"/>
            <a:ext cx="338138" cy="212725"/>
          </a:xfrm>
          <a:prstGeom prst="rect">
            <a:avLst/>
          </a:prstGeom>
          <a:solidFill>
            <a:srgbClr val="D4DF33"/>
          </a:solidFill>
          <a:ln>
            <a:noFill/>
          </a:ln>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B011F8A3-4A86-4A01-99DE-B3D15F147773}" type="datetime'''''''6''''''''''''''''''''''''0''%'''''''''''">
              <a:rPr lang="en-US" altLang="en-US" sz="1400" smtClean="0">
                <a:effectLst/>
              </a:rPr>
              <a:pPr/>
              <a:t>60%</a:t>
            </a:fld>
            <a:endParaRPr lang="en-US" sz="1400" dirty="0">
              <a:sym typeface="+mn-lt"/>
            </a:endParaRPr>
          </a:p>
        </p:txBody>
      </p:sp>
      <p:sp>
        <p:nvSpPr>
          <p:cNvPr id="91" name="Text Placeholder 3">
            <a:extLst>
              <a:ext uri="{FF2B5EF4-FFF2-40B4-BE49-F238E27FC236}">
                <a16:creationId xmlns:a16="http://schemas.microsoft.com/office/drawing/2014/main" id="{A9F07FB1-0834-4A42-8ADD-BA8F0222F409}"/>
              </a:ext>
            </a:extLst>
          </p:cNvPr>
          <p:cNvSpPr>
            <a:spLocks noGrp="1"/>
          </p:cNvSpPr>
          <p:nvPr>
            <p:custDataLst>
              <p:tags r:id="rId59"/>
            </p:custDataLst>
          </p:nvPr>
        </p:nvSpPr>
        <p:spPr bwMode="gray">
          <a:xfrm>
            <a:off x="11382375" y="4451350"/>
            <a:ext cx="338138" cy="212725"/>
          </a:xfrm>
          <a:prstGeom prst="rect">
            <a:avLst/>
          </a:prstGeom>
          <a:solidFill>
            <a:srgbClr val="29BA74"/>
          </a:solidFill>
          <a:ln>
            <a:noFill/>
          </a:ln>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0787F60F-852C-4ABD-A127-CC0751509713}" type="datetime'''''''''''''''''''4''0''''''''''''''''''''''''%'''''''''">
              <a:rPr lang="en-US" altLang="en-US" sz="1400" smtClean="0">
                <a:solidFill>
                  <a:schemeClr val="bg1"/>
                </a:solidFill>
                <a:effectLst/>
              </a:rPr>
              <a:pPr/>
              <a:t>40%</a:t>
            </a:fld>
            <a:endParaRPr lang="en-US" sz="1400" dirty="0">
              <a:solidFill>
                <a:schemeClr val="bg1"/>
              </a:solidFill>
              <a:sym typeface="+mn-lt"/>
            </a:endParaRPr>
          </a:p>
        </p:txBody>
      </p:sp>
      <p:sp>
        <p:nvSpPr>
          <p:cNvPr id="264" name="Text Placeholder 3"/>
          <p:cNvSpPr>
            <a:spLocks noGrp="1"/>
          </p:cNvSpPr>
          <p:nvPr>
            <p:custDataLst>
              <p:tags r:id="rId60"/>
            </p:custDataLst>
          </p:nvPr>
        </p:nvSpPr>
        <p:spPr bwMode="gray">
          <a:xfrm>
            <a:off x="11356975" y="5168899"/>
            <a:ext cx="387350" cy="42545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4CFD534C-F990-4792-B1B7-0441FAC70EEE}" type="datetime'20''''''''''''''''2''''''''''''8'">
              <a:rPr lang="en-US" altLang="en-US" sz="1400" smtClean="0"/>
              <a:pPr/>
              <a:t>2028</a:t>
            </a:fld>
            <a:br>
              <a:rPr lang="en-US" altLang="en-US" sz="1400" dirty="0">
                <a:sym typeface="+mn-lt"/>
              </a:rPr>
            </a:br>
            <a:endParaRPr lang="en-US" sz="1400" dirty="0">
              <a:sym typeface="+mn-lt"/>
            </a:endParaRPr>
          </a:p>
        </p:txBody>
      </p:sp>
      <p:sp>
        <p:nvSpPr>
          <p:cNvPr id="139" name="Text Placeholder 3">
            <a:extLst>
              <a:ext uri="{FF2B5EF4-FFF2-40B4-BE49-F238E27FC236}">
                <a16:creationId xmlns:a16="http://schemas.microsoft.com/office/drawing/2014/main" id="{60799E34-4929-4299-B721-C077F4409A34}"/>
              </a:ext>
            </a:extLst>
          </p:cNvPr>
          <p:cNvSpPr>
            <a:spLocks noGrp="1"/>
          </p:cNvSpPr>
          <p:nvPr>
            <p:custDataLst>
              <p:tags r:id="rId61"/>
            </p:custDataLst>
          </p:nvPr>
        </p:nvSpPr>
        <p:spPr bwMode="gray">
          <a:xfrm>
            <a:off x="9626600" y="2065338"/>
            <a:ext cx="296863"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3C71C7DF-445F-419E-9582-33174B388DE4}" type="datetime'''''''''''''''''''''0''''''''.''0'''''''''''''''''''''''''''">
              <a:rPr lang="en-US" altLang="en-US" sz="1400" smtClean="0"/>
              <a:pPr/>
              <a:t>0.0</a:t>
            </a:fld>
            <a:endParaRPr lang="en-US" sz="1400" dirty="0">
              <a:sym typeface="+mn-lt"/>
            </a:endParaRPr>
          </a:p>
        </p:txBody>
      </p:sp>
      <p:sp>
        <p:nvSpPr>
          <p:cNvPr id="140" name="Text Placeholder 3">
            <a:extLst>
              <a:ext uri="{FF2B5EF4-FFF2-40B4-BE49-F238E27FC236}">
                <a16:creationId xmlns:a16="http://schemas.microsoft.com/office/drawing/2014/main" id="{3B62E2D2-85B5-4A46-93B1-F0E3511DF2CD}"/>
              </a:ext>
            </a:extLst>
          </p:cNvPr>
          <p:cNvSpPr>
            <a:spLocks noGrp="1"/>
          </p:cNvSpPr>
          <p:nvPr>
            <p:custDataLst>
              <p:tags r:id="rId62"/>
            </p:custDataLst>
          </p:nvPr>
        </p:nvSpPr>
        <p:spPr bwMode="gray">
          <a:xfrm>
            <a:off x="10071100" y="2065338"/>
            <a:ext cx="296863"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932C8F3F-9A99-4741-8D30-1CF60CB37834}" type="datetime'''''''''''''''0''''''''''''''''''''''''''''''''''.''''''1'''''">
              <a:rPr lang="en-US" altLang="en-US" sz="1400" smtClean="0"/>
              <a:pPr/>
              <a:t>0.1</a:t>
            </a:fld>
            <a:endParaRPr lang="en-US" sz="1400" dirty="0">
              <a:sym typeface="+mn-lt"/>
            </a:endParaRPr>
          </a:p>
        </p:txBody>
      </p:sp>
      <p:sp>
        <p:nvSpPr>
          <p:cNvPr id="141" name="Text Placeholder 3">
            <a:extLst>
              <a:ext uri="{FF2B5EF4-FFF2-40B4-BE49-F238E27FC236}">
                <a16:creationId xmlns:a16="http://schemas.microsoft.com/office/drawing/2014/main" id="{7EB50252-9EAD-42B2-BBA8-91DD653A2638}"/>
              </a:ext>
            </a:extLst>
          </p:cNvPr>
          <p:cNvSpPr>
            <a:spLocks noGrp="1"/>
          </p:cNvSpPr>
          <p:nvPr>
            <p:custDataLst>
              <p:tags r:id="rId63"/>
            </p:custDataLst>
          </p:nvPr>
        </p:nvSpPr>
        <p:spPr bwMode="gray">
          <a:xfrm>
            <a:off x="10515600" y="2065338"/>
            <a:ext cx="296863"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0B09E26B-7DBE-4AF4-8546-08B0FB92732A}" type="datetime'''''''0''''''''.''''3'''''''''''''''''''''''''''''''">
              <a:rPr lang="en-US" altLang="en-US" sz="1400" smtClean="0"/>
              <a:pPr/>
              <a:t>0.3</a:t>
            </a:fld>
            <a:endParaRPr lang="en-US" sz="1400" dirty="0">
              <a:sym typeface="+mn-lt"/>
            </a:endParaRPr>
          </a:p>
        </p:txBody>
      </p:sp>
      <p:sp>
        <p:nvSpPr>
          <p:cNvPr id="142" name="Text Placeholder 3">
            <a:extLst>
              <a:ext uri="{FF2B5EF4-FFF2-40B4-BE49-F238E27FC236}">
                <a16:creationId xmlns:a16="http://schemas.microsoft.com/office/drawing/2014/main" id="{B72870CF-2D3B-4D4F-B98F-8702893232CA}"/>
              </a:ext>
            </a:extLst>
          </p:cNvPr>
          <p:cNvSpPr>
            <a:spLocks noGrp="1"/>
          </p:cNvSpPr>
          <p:nvPr>
            <p:custDataLst>
              <p:tags r:id="rId64"/>
            </p:custDataLst>
          </p:nvPr>
        </p:nvSpPr>
        <p:spPr bwMode="gray">
          <a:xfrm>
            <a:off x="10958513" y="2065338"/>
            <a:ext cx="296863"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48DC61A1-AF50-44FE-9507-A88F15EFCBE2}" type="datetime'''''0''''''.''''''''''''''3'''">
              <a:rPr lang="en-US" altLang="en-US" sz="1400" smtClean="0"/>
              <a:pPr/>
              <a:t>0.3</a:t>
            </a:fld>
            <a:endParaRPr lang="en-US" sz="1400" dirty="0">
              <a:sym typeface="+mn-lt"/>
            </a:endParaRPr>
          </a:p>
        </p:txBody>
      </p:sp>
      <p:sp>
        <p:nvSpPr>
          <p:cNvPr id="143" name="Text Placeholder 3">
            <a:extLst>
              <a:ext uri="{FF2B5EF4-FFF2-40B4-BE49-F238E27FC236}">
                <a16:creationId xmlns:a16="http://schemas.microsoft.com/office/drawing/2014/main" id="{817B2555-1CD5-4E63-AA92-B191F8DCE395}"/>
              </a:ext>
            </a:extLst>
          </p:cNvPr>
          <p:cNvSpPr>
            <a:spLocks noGrp="1"/>
          </p:cNvSpPr>
          <p:nvPr>
            <p:custDataLst>
              <p:tags r:id="rId65"/>
            </p:custDataLst>
          </p:nvPr>
        </p:nvSpPr>
        <p:spPr bwMode="gray">
          <a:xfrm>
            <a:off x="11403013" y="2065338"/>
            <a:ext cx="296863"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743FF9FF-09EB-4BFA-9B0D-326E09039826}" type="datetime'''''''''''''''''''''0''''''''''''''''''''''''''''.4'''">
              <a:rPr lang="en-US" altLang="en-US" sz="1400" smtClean="0"/>
              <a:pPr/>
              <a:t>0.4</a:t>
            </a:fld>
            <a:endParaRPr lang="en-US" sz="1400" dirty="0">
              <a:sym typeface="+mn-lt"/>
            </a:endParaRPr>
          </a:p>
        </p:txBody>
      </p:sp>
      <p:sp>
        <p:nvSpPr>
          <p:cNvPr id="56" name="IllustrativeStamp"/>
          <p:cNvSpPr/>
          <p:nvPr/>
        </p:nvSpPr>
        <p:spPr>
          <a:xfrm>
            <a:off x="10338054" y="573102"/>
            <a:ext cx="1225296" cy="191773"/>
          </a:xfrm>
          <a:prstGeom prst="rect">
            <a:avLst/>
          </a:prstGeom>
          <a:noFill/>
          <a:ln w="9525" cap="flat" cmpd="sng" algn="ctr">
            <a:solidFill>
              <a:srgbClr val="E71C57"/>
            </a:solidFill>
            <a:prstDash val="solid"/>
            <a:miter lim="800000"/>
            <a:headEnd type="none" w="med" len="med"/>
            <a:tailEnd type="none" w="med" len="med"/>
          </a:ln>
          <a:effectLst/>
          <a:extLst>
            <a:ext uri="{909E8E84-426E-40DD-AFC4-6F175D3DCCD1}">
              <a14:hiddenFill xmlns:a14="http://schemas.microsoft.com/office/drawing/2010/main">
                <a:solidFill>
                  <a:srgbClr val="9A9A9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en-US" sz="1100" dirty="0">
                <a:solidFill>
                  <a:srgbClr val="E71C57"/>
                </a:solidFill>
              </a:rPr>
              <a:t>Constant currency</a:t>
            </a:r>
          </a:p>
        </p:txBody>
      </p:sp>
      <p:sp>
        <p:nvSpPr>
          <p:cNvPr id="4" name="Rectangle 3"/>
          <p:cNvSpPr/>
          <p:nvPr>
            <p:custDataLst>
              <p:tags r:id="rId66"/>
            </p:custDataLst>
          </p:nvPr>
        </p:nvSpPr>
        <p:spPr bwMode="gray">
          <a:xfrm>
            <a:off x="6084888" y="5757863"/>
            <a:ext cx="250825" cy="187325"/>
          </a:xfrm>
          <a:prstGeom prst="rect">
            <a:avLst/>
          </a:prstGeom>
          <a:solidFill>
            <a:srgbClr val="D4DF33"/>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5" name="Rectangle 4"/>
          <p:cNvSpPr/>
          <p:nvPr>
            <p:custDataLst>
              <p:tags r:id="rId67"/>
            </p:custDataLst>
          </p:nvPr>
        </p:nvSpPr>
        <p:spPr bwMode="gray">
          <a:xfrm>
            <a:off x="7896225" y="5757863"/>
            <a:ext cx="250825" cy="187325"/>
          </a:xfrm>
          <a:prstGeom prst="rect">
            <a:avLst/>
          </a:prstGeom>
          <a:solidFill>
            <a:srgbClr val="29BA74"/>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58" name="Text Placeholder 3"/>
          <p:cNvSpPr>
            <a:spLocks noGrp="1"/>
          </p:cNvSpPr>
          <p:nvPr>
            <p:custDataLst>
              <p:tags r:id="rId68"/>
            </p:custDataLst>
          </p:nvPr>
        </p:nvSpPr>
        <p:spPr bwMode="auto">
          <a:xfrm>
            <a:off x="6386513" y="5753100"/>
            <a:ext cx="140811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E87D27BE-DD01-4B76-8A41-5A42143C2554}" type="datetime'I''''''nv''e''''st''''a''b''le'''''' we''a''''l''''t''h'''">
              <a:rPr lang="en-US" altLang="en-US" sz="1400" smtClean="0"/>
              <a:pPr/>
              <a:t>Investable wealth</a:t>
            </a:fld>
            <a:endParaRPr lang="en-US" sz="1400" dirty="0">
              <a:sym typeface="+mn-lt"/>
            </a:endParaRPr>
          </a:p>
        </p:txBody>
      </p:sp>
      <p:sp>
        <p:nvSpPr>
          <p:cNvPr id="57" name="Text Placeholder 3"/>
          <p:cNvSpPr>
            <a:spLocks noGrp="1"/>
          </p:cNvSpPr>
          <p:nvPr>
            <p:custDataLst>
              <p:tags r:id="rId69"/>
            </p:custDataLst>
          </p:nvPr>
        </p:nvSpPr>
        <p:spPr bwMode="auto">
          <a:xfrm>
            <a:off x="8197850" y="5753100"/>
            <a:ext cx="177958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697FBFCC-7585-4A36-BCD6-AF09C4E56FC2}" type="datetime'No''n''-in''''''''''''''''''''v''''''es''tabl''''e weal''th'">
              <a:rPr lang="en-US" altLang="en-US" sz="1400" smtClean="0"/>
              <a:pPr/>
              <a:t>Non-investable wealth</a:t>
            </a:fld>
            <a:endParaRPr lang="en-US" sz="1400" dirty="0">
              <a:sym typeface="+mn-lt"/>
            </a:endParaRPr>
          </a:p>
        </p:txBody>
      </p:sp>
      <p:sp>
        <p:nvSpPr>
          <p:cNvPr id="61" name="Rectangle 60">
            <a:hlinkClick r:id="rId78" action="ppaction://hlinksldjump"/>
          </p:cNvPr>
          <p:cNvSpPr/>
          <p:nvPr>
            <p:custDataLst>
              <p:tags r:id="rId70"/>
            </p:custDataLst>
          </p:nvPr>
        </p:nvSpPr>
        <p:spPr>
          <a:xfrm>
            <a:off x="4481919" y="62734"/>
            <a:ext cx="3237748" cy="28155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lnSpc>
                <a:spcPct val="110000"/>
              </a:lnSpc>
              <a:spcBef>
                <a:spcPts val="600"/>
              </a:spcBef>
              <a:spcAft>
                <a:spcPts val="300"/>
              </a:spcAft>
            </a:pPr>
            <a:r>
              <a:rPr lang="en-US" sz="1400" dirty="0">
                <a:solidFill>
                  <a:srgbClr val="575757"/>
                </a:solidFill>
                <a:latin typeface="Trebuchet MS" panose="020B0603020202020204" pitchFamily="34" charset="0"/>
              </a:rPr>
              <a:t>Investable Wealth</a:t>
            </a:r>
          </a:p>
        </p:txBody>
      </p:sp>
      <p:sp>
        <p:nvSpPr>
          <p:cNvPr id="69" name="Rectangle 68"/>
          <p:cNvSpPr/>
          <p:nvPr/>
        </p:nvSpPr>
        <p:spPr>
          <a:xfrm>
            <a:off x="4359275" y="1468636"/>
            <a:ext cx="1093737" cy="3077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D4DF33"/>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spAutoFit/>
          </a:bodyPr>
          <a:lstStyle/>
          <a:p>
            <a:r>
              <a:rPr lang="en-US" sz="1400" dirty="0">
                <a:solidFill>
                  <a:schemeClr val="tx1"/>
                </a:solidFill>
              </a:rPr>
              <a:t>USD trillion</a:t>
            </a:r>
          </a:p>
        </p:txBody>
      </p:sp>
      <p:sp>
        <p:nvSpPr>
          <p:cNvPr id="96" name="NavigationTriangle">
            <a:extLst>
              <a:ext uri="{FF2B5EF4-FFF2-40B4-BE49-F238E27FC236}">
                <a16:creationId xmlns:a16="http://schemas.microsoft.com/office/drawing/2014/main" id="{D7A73F45-6E6D-42F9-A683-A9B55A1DABD8}"/>
              </a:ext>
            </a:extLst>
          </p:cNvPr>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98" name="s12_SO_header_country">
            <a:extLst>
              <a:ext uri="{FF2B5EF4-FFF2-40B4-BE49-F238E27FC236}">
                <a16:creationId xmlns:a16="http://schemas.microsoft.com/office/drawing/2014/main" id="{B962B166-ECFC-491C-B730-474AA090DFAF}"/>
              </a:ext>
            </a:extLst>
          </p:cNvPr>
          <p:cNvSpPr/>
          <p:nvPr/>
        </p:nvSpPr>
        <p:spPr>
          <a:xfrm>
            <a:off x="10049263" y="256093"/>
            <a:ext cx="1321797" cy="2580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 bIns="0" numCol="1" spcCol="0" rtlCol="0" fromWordArt="0" anchor="ctr" anchorCtr="0" forceAA="0" compatLnSpc="1">
            <a:prstTxWarp prst="textNoShape">
              <a:avLst/>
            </a:prstTxWarp>
            <a:noAutofit/>
          </a:bodyPr>
          <a:lstStyle/>
          <a:p>
            <a:pPr algn="r"/>
            <a:r>
              <a:rPr lang="en-US" sz="1000">
                <a:solidFill>
                  <a:schemeClr val="bg1">
                    <a:lumMod val="50000"/>
                  </a:schemeClr>
                </a:solidFill>
                <a:latin typeface="Trebuchet MS" panose="020B0603020202020204" pitchFamily="34" charset="0"/>
              </a:rPr>
              <a:t>Romania</a:t>
            </a:r>
            <a:endParaRPr lang="en-US" sz="1000" dirty="0">
              <a:solidFill>
                <a:schemeClr val="bg1">
                  <a:lumMod val="50000"/>
                </a:schemeClr>
              </a:solidFill>
              <a:latin typeface="Trebuchet MS" panose="020B0603020202020204" pitchFamily="34" charset="0"/>
            </a:endParaRPr>
          </a:p>
        </p:txBody>
      </p:sp>
      <p:sp>
        <p:nvSpPr>
          <p:cNvPr id="102" name="Flag">
            <a:extLst>
              <a:ext uri="{FF2B5EF4-FFF2-40B4-BE49-F238E27FC236}">
                <a16:creationId xmlns:a16="http://schemas.microsoft.com/office/drawing/2014/main" id="{45A9A65A-1604-4B37-A9B2-D4220191A823}"/>
              </a:ext>
            </a:extLst>
          </p:cNvPr>
          <p:cNvSpPr/>
          <p:nvPr/>
        </p:nvSpPr>
        <p:spPr>
          <a:xfrm>
            <a:off x="11620501" y="50353"/>
            <a:ext cx="457200" cy="411480"/>
          </a:xfrm>
          <a:prstGeom prst="rect">
            <a:avLst/>
          </a:prstGeom>
          <a:blipFill>
            <a:blip r:embed="rId79"/>
            <a:stretch>
              <a:fillRect/>
            </a:stretch>
          </a:blip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Tree>
    <p:extLst>
      <p:ext uri="{BB962C8B-B14F-4D97-AF65-F5344CB8AC3E}">
        <p14:creationId xmlns:p14="http://schemas.microsoft.com/office/powerpoint/2010/main" val="13579171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p:custDataLst>
              <p:tags r:id="rId1"/>
            </p:custDataLst>
            <p:extLst>
              <p:ext uri="{D42A27DB-BD31-4B8C-83A1-F6EECF244321}">
                <p14:modId xmlns:p14="http://schemas.microsoft.com/office/powerpoint/2010/main" val="21522098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15" imgW="270" imgH="270" progId="TCLayout.ActiveDocument.1">
                  <p:embed/>
                </p:oleObj>
              </mc:Choice>
              <mc:Fallback>
                <p:oleObj name="think-cell Slide" r:id="rId115" imgW="270" imgH="270" progId="TCLayout.ActiveDocument.1">
                  <p:embed/>
                  <p:pic>
                    <p:nvPicPr>
                      <p:cNvPr id="28" name="Object 27" hidden="1"/>
                      <p:cNvPicPr/>
                      <p:nvPr/>
                    </p:nvPicPr>
                    <p:blipFill>
                      <a:blip r:embed="rId116"/>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1400" dirty="0">
              <a:solidFill>
                <a:srgbClr val="FFFFFF"/>
              </a:solidFill>
              <a:latin typeface="Trebuchet MS" panose="020B0603020202020204" pitchFamily="34" charset="0"/>
              <a:sym typeface="Trebuchet MS" panose="020B0603020202020204" pitchFamily="34" charset="0"/>
            </a:endParaRPr>
          </a:p>
        </p:txBody>
      </p:sp>
      <p:sp>
        <p:nvSpPr>
          <p:cNvPr id="3" name="Title 2"/>
          <p:cNvSpPr>
            <a:spLocks noGrp="1"/>
          </p:cNvSpPr>
          <p:nvPr>
            <p:ph type="title"/>
          </p:nvPr>
        </p:nvSpPr>
        <p:spPr>
          <a:xfrm>
            <a:off x="629999" y="2764203"/>
            <a:ext cx="2581513" cy="1314311"/>
          </a:xfrm>
        </p:spPr>
        <p:txBody>
          <a:bodyPr vert="horz"/>
          <a:lstStyle/>
          <a:p>
            <a:r>
              <a:rPr lang="en-US" dirty="0"/>
              <a:t>Onshore asset allocation</a:t>
            </a:r>
            <a:br>
              <a:rPr lang="en-US" dirty="0"/>
            </a:br>
            <a:r>
              <a:rPr lang="en-US" dirty="0"/>
              <a:t>comparison of last 20 years and outlook</a:t>
            </a:r>
          </a:p>
        </p:txBody>
      </p:sp>
      <p:sp>
        <p:nvSpPr>
          <p:cNvPr id="231" name="ee4pHeader1"/>
          <p:cNvSpPr txBox="1"/>
          <p:nvPr/>
        </p:nvSpPr>
        <p:spPr>
          <a:xfrm>
            <a:off x="4359275" y="1115312"/>
            <a:ext cx="1931988" cy="759600"/>
          </a:xfrm>
          <a:prstGeom prst="rect">
            <a:avLst/>
          </a:prstGeom>
          <a:noFill/>
          <a:ln cap="rnd">
            <a:noFill/>
          </a:ln>
        </p:spPr>
        <p:txBody>
          <a:bodyPr wrap="square" lIns="0" tIns="0" rIns="0" bIns="0" rtlCol="0" anchor="t" anchorCtr="0">
            <a:noAutofit/>
          </a:bodyPr>
          <a:lstStyle/>
          <a:p>
            <a:pPr marL="0" lvl="3"/>
            <a:r>
              <a:rPr lang="en-US" sz="2400" dirty="0">
                <a:solidFill>
                  <a:schemeClr val="tx2"/>
                </a:solidFill>
              </a:rPr>
              <a:t>Global</a:t>
            </a:r>
          </a:p>
        </p:txBody>
      </p:sp>
      <p:sp>
        <p:nvSpPr>
          <p:cNvPr id="232" name="s13_SO_region"/>
          <p:cNvSpPr txBox="1"/>
          <p:nvPr/>
        </p:nvSpPr>
        <p:spPr>
          <a:xfrm>
            <a:off x="6956425" y="1115312"/>
            <a:ext cx="2232180" cy="759600"/>
          </a:xfrm>
          <a:prstGeom prst="rect">
            <a:avLst/>
          </a:prstGeom>
          <a:noFill/>
          <a:ln cap="rnd">
            <a:noFill/>
          </a:ln>
        </p:spPr>
        <p:txBody>
          <a:bodyPr wrap="square" lIns="0" tIns="0" rIns="0" bIns="0" rtlCol="0" anchor="t" anchorCtr="0">
            <a:noAutofit/>
          </a:bodyPr>
          <a:lstStyle/>
          <a:p>
            <a:pPr marL="0" lvl="3"/>
            <a:r>
              <a:rPr lang="en-US" sz="2400">
                <a:solidFill>
                  <a:schemeClr val="tx2"/>
                </a:solidFill>
              </a:rPr>
              <a:t>Eastern Europe</a:t>
            </a:r>
            <a:endParaRPr lang="en-US" sz="2400" dirty="0">
              <a:solidFill>
                <a:schemeClr val="tx2"/>
              </a:solidFill>
            </a:endParaRPr>
          </a:p>
        </p:txBody>
      </p:sp>
      <p:sp>
        <p:nvSpPr>
          <p:cNvPr id="233" name="s13_SO_country"/>
          <p:cNvSpPr txBox="1"/>
          <p:nvPr/>
        </p:nvSpPr>
        <p:spPr>
          <a:xfrm>
            <a:off x="9553575" y="1115312"/>
            <a:ext cx="1931988" cy="759600"/>
          </a:xfrm>
          <a:prstGeom prst="rect">
            <a:avLst/>
          </a:prstGeom>
          <a:noFill/>
          <a:ln cap="rnd">
            <a:noFill/>
          </a:ln>
        </p:spPr>
        <p:txBody>
          <a:bodyPr wrap="square" lIns="0" tIns="0" rIns="0" bIns="0" rtlCol="0" anchor="t" anchorCtr="0">
            <a:noAutofit/>
          </a:bodyPr>
          <a:lstStyle/>
          <a:p>
            <a:pPr marL="0" lvl="3" algn="ctr"/>
            <a:r>
              <a:rPr lang="en-US" sz="2400" dirty="0">
                <a:solidFill>
                  <a:schemeClr val="tx2"/>
                </a:solidFill>
              </a:rPr>
              <a:t>Romania</a:t>
            </a:r>
          </a:p>
        </p:txBody>
      </p:sp>
      <p:graphicFrame>
        <p:nvGraphicFramePr>
          <p:cNvPr id="13" name="Chart 12">
            <a:extLst>
              <a:ext uri="{FF2B5EF4-FFF2-40B4-BE49-F238E27FC236}">
                <a16:creationId xmlns:a16="http://schemas.microsoft.com/office/drawing/2014/main" id="{B89E114F-C45A-4196-E688-083C4D721DF2}"/>
              </a:ext>
            </a:extLst>
          </p:cNvPr>
          <p:cNvGraphicFramePr/>
          <p:nvPr>
            <p:custDataLst>
              <p:tags r:id="rId3"/>
            </p:custDataLst>
            <p:extLst>
              <p:ext uri="{D42A27DB-BD31-4B8C-83A1-F6EECF244321}">
                <p14:modId xmlns:p14="http://schemas.microsoft.com/office/powerpoint/2010/main" val="288342278"/>
              </p:ext>
            </p:extLst>
          </p:nvPr>
        </p:nvGraphicFramePr>
        <p:xfrm>
          <a:off x="6873875" y="1905000"/>
          <a:ext cx="2386013" cy="3598863"/>
        </p:xfrm>
        <a:graphic>
          <a:graphicData uri="http://schemas.openxmlformats.org/drawingml/2006/chart">
            <c:chart xmlns:c="http://schemas.openxmlformats.org/drawingml/2006/chart" xmlns:r="http://schemas.openxmlformats.org/officeDocument/2006/relationships" r:id="rId117"/>
          </a:graphicData>
        </a:graphic>
      </p:graphicFrame>
      <p:sp>
        <p:nvSpPr>
          <p:cNvPr id="167" name="Text Placeholder 3">
            <a:extLst>
              <a:ext uri="{FF2B5EF4-FFF2-40B4-BE49-F238E27FC236}">
                <a16:creationId xmlns:a16="http://schemas.microsoft.com/office/drawing/2014/main" id="{EEA41F41-61F6-4286-A4F2-D7D97334CE2A}"/>
              </a:ext>
            </a:extLst>
          </p:cNvPr>
          <p:cNvSpPr>
            <a:spLocks noGrp="1"/>
          </p:cNvSpPr>
          <p:nvPr>
            <p:custDataLst>
              <p:tags r:id="rId4"/>
            </p:custDataLst>
          </p:nvPr>
        </p:nvSpPr>
        <p:spPr bwMode="gray">
          <a:xfrm>
            <a:off x="7008813" y="2792413"/>
            <a:ext cx="338138" cy="212725"/>
          </a:xfrm>
          <a:prstGeom prst="rect">
            <a:avLst/>
          </a:prstGeom>
          <a:solidFill>
            <a:srgbClr val="29BA74"/>
          </a:solidFill>
          <a:ln>
            <a:noFill/>
          </a:ln>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641A33AF-DED4-4950-8BFF-16FFA5A99A06}" type="datetime'''46''''''''''''''''''''''''''''''''''''%'''''''''''''">
              <a:rPr lang="en-US" altLang="en-US" sz="1400" smtClean="0">
                <a:solidFill>
                  <a:schemeClr val="bg1"/>
                </a:solidFill>
                <a:effectLst/>
              </a:rPr>
              <a:pPr/>
              <a:t>46%</a:t>
            </a:fld>
            <a:endParaRPr lang="en-US" sz="1400" dirty="0">
              <a:solidFill>
                <a:schemeClr val="bg1"/>
              </a:solidFill>
              <a:sym typeface="+mn-lt"/>
            </a:endParaRPr>
          </a:p>
        </p:txBody>
      </p:sp>
      <p:sp>
        <p:nvSpPr>
          <p:cNvPr id="7" name="Text Placeholder 3">
            <a:extLst>
              <a:ext uri="{FF2B5EF4-FFF2-40B4-BE49-F238E27FC236}">
                <a16:creationId xmlns:a16="http://schemas.microsoft.com/office/drawing/2014/main" id="{3303A02A-E23D-D823-2455-D2D1AB23F674}"/>
              </a:ext>
            </a:extLst>
          </p:cNvPr>
          <p:cNvSpPr>
            <a:spLocks noGrp="1"/>
          </p:cNvSpPr>
          <p:nvPr>
            <p:custDataLst>
              <p:tags r:id="rId5"/>
            </p:custDataLst>
          </p:nvPr>
        </p:nvSpPr>
        <p:spPr bwMode="gray">
          <a:xfrm>
            <a:off x="7054850" y="3502025"/>
            <a:ext cx="244475" cy="212725"/>
          </a:xfrm>
          <a:prstGeom prst="rect">
            <a:avLst/>
          </a:prstGeom>
          <a:solidFill>
            <a:srgbClr val="318C46"/>
          </a:solidFill>
          <a:ln>
            <a:noFill/>
          </a:ln>
          <a:effectLst/>
        </p:spPr>
        <p:txBody>
          <a:bodyPr vert="horz" wrap="none" lIns="22225" tIns="0" rIns="22225" bIns="0" rtlCol="0" anchor="ct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lvl="0" algn="ctr">
              <a:lnSpc>
                <a:spcPct val="100000"/>
              </a:lnSpc>
              <a:spcBef>
                <a:spcPct val="0"/>
              </a:spcBef>
              <a:spcAft>
                <a:spcPct val="0"/>
              </a:spcAft>
            </a:pPr>
            <a:fld id="{1BA14A44-E6D0-460E-A98E-1464A23E21C8}" type="datetime'''''''''''''''''''''''''''''''''''''1''''''''''''''''''%'''''">
              <a:rPr lang="en-US" altLang="en-US" sz="1400" smtClean="0">
                <a:solidFill>
                  <a:schemeClr val="bg1"/>
                </a:solidFill>
                <a:effectLst/>
                <a:sym typeface="+mn-lt"/>
              </a:rPr>
              <a:pPr lvl="0" algn="ctr">
                <a:lnSpc>
                  <a:spcPct val="100000"/>
                </a:lnSpc>
                <a:spcBef>
                  <a:spcPct val="0"/>
                </a:spcBef>
                <a:spcAft>
                  <a:spcPct val="0"/>
                </a:spcAft>
              </a:pPr>
              <a:t>1%</a:t>
            </a:fld>
            <a:endParaRPr lang="en-US" sz="1400" dirty="0">
              <a:solidFill>
                <a:schemeClr val="bg1"/>
              </a:solidFill>
              <a:sym typeface="+mn-lt"/>
            </a:endParaRPr>
          </a:p>
        </p:txBody>
      </p:sp>
      <p:sp>
        <p:nvSpPr>
          <p:cNvPr id="166" name="Text Placeholder 3">
            <a:extLst>
              <a:ext uri="{FF2B5EF4-FFF2-40B4-BE49-F238E27FC236}">
                <a16:creationId xmlns:a16="http://schemas.microsoft.com/office/drawing/2014/main" id="{4311C3D3-BF7B-4ABE-9351-CD4089B7F064}"/>
              </a:ext>
            </a:extLst>
          </p:cNvPr>
          <p:cNvSpPr>
            <a:spLocks noGrp="1"/>
          </p:cNvSpPr>
          <p:nvPr>
            <p:custDataLst>
              <p:tags r:id="rId6"/>
            </p:custDataLst>
          </p:nvPr>
        </p:nvSpPr>
        <p:spPr bwMode="gray">
          <a:xfrm>
            <a:off x="7008813" y="4087813"/>
            <a:ext cx="338138" cy="212725"/>
          </a:xfrm>
          <a:prstGeom prst="rect">
            <a:avLst/>
          </a:prstGeom>
          <a:solidFill>
            <a:srgbClr val="2A6B2A"/>
          </a:solidFill>
          <a:ln>
            <a:noFill/>
          </a:ln>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819B71CF-99CB-4941-8D6B-DF9A2DD17CDD}" type="datetime'''''''''''''''''3''''''''''8%'''''''''''''''''''''''''">
              <a:rPr lang="en-US" altLang="en-US" sz="1400" smtClean="0">
                <a:solidFill>
                  <a:schemeClr val="bg1"/>
                </a:solidFill>
                <a:effectLst/>
              </a:rPr>
              <a:pPr/>
              <a:t>38%</a:t>
            </a:fld>
            <a:endParaRPr lang="en-US" sz="1400" dirty="0">
              <a:solidFill>
                <a:schemeClr val="bg1"/>
              </a:solidFill>
              <a:sym typeface="+mn-lt"/>
            </a:endParaRPr>
          </a:p>
        </p:txBody>
      </p:sp>
      <p:sp>
        <p:nvSpPr>
          <p:cNvPr id="126" name="Text Placeholder 3">
            <a:extLst>
              <a:ext uri="{FF2B5EF4-FFF2-40B4-BE49-F238E27FC236}">
                <a16:creationId xmlns:a16="http://schemas.microsoft.com/office/drawing/2014/main" id="{7B2F279B-96A0-444F-A758-0FC7AB477AE0}"/>
              </a:ext>
            </a:extLst>
          </p:cNvPr>
          <p:cNvSpPr>
            <a:spLocks noGrp="1"/>
          </p:cNvSpPr>
          <p:nvPr>
            <p:custDataLst>
              <p:tags r:id="rId7"/>
            </p:custDataLst>
          </p:nvPr>
        </p:nvSpPr>
        <p:spPr bwMode="gray">
          <a:xfrm>
            <a:off x="6983413" y="5256213"/>
            <a:ext cx="3873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C663DE62-FD73-4B35-8360-80664FBE7902}" type="datetime'''''''''''''''''''2''''''''''''''''0''''''''''''''0''3'''''''">
              <a:rPr lang="en-US" altLang="en-US" sz="1400" smtClean="0"/>
              <a:pPr/>
              <a:t>2003</a:t>
            </a:fld>
            <a:endParaRPr lang="en-US" sz="1400" dirty="0">
              <a:sym typeface="+mn-lt"/>
            </a:endParaRPr>
          </a:p>
        </p:txBody>
      </p:sp>
      <p:sp>
        <p:nvSpPr>
          <p:cNvPr id="170" name="Text Placeholder 3">
            <a:extLst>
              <a:ext uri="{FF2B5EF4-FFF2-40B4-BE49-F238E27FC236}">
                <a16:creationId xmlns:a16="http://schemas.microsoft.com/office/drawing/2014/main" id="{388C2FF1-6E8A-4BB8-A117-D2849C949627}"/>
              </a:ext>
            </a:extLst>
          </p:cNvPr>
          <p:cNvSpPr>
            <a:spLocks noGrp="1"/>
          </p:cNvSpPr>
          <p:nvPr>
            <p:custDataLst>
              <p:tags r:id="rId8"/>
            </p:custDataLst>
          </p:nvPr>
        </p:nvSpPr>
        <p:spPr bwMode="gray">
          <a:xfrm>
            <a:off x="7453313" y="2774950"/>
            <a:ext cx="338138" cy="212725"/>
          </a:xfrm>
          <a:prstGeom prst="rect">
            <a:avLst/>
          </a:prstGeom>
          <a:solidFill>
            <a:srgbClr val="29BA74"/>
          </a:solidFill>
          <a:ln>
            <a:noFill/>
          </a:ln>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F1795B8B-D431-4B7E-A65C-6674A39DF732}" type="datetime'''''''''''''''''''''4''5''''''%'''''''''''''''''''">
              <a:rPr lang="en-US" altLang="en-US" sz="1400" smtClean="0">
                <a:solidFill>
                  <a:schemeClr val="bg1"/>
                </a:solidFill>
                <a:effectLst/>
              </a:rPr>
              <a:pPr/>
              <a:t>45%</a:t>
            </a:fld>
            <a:endParaRPr lang="en-US" sz="1400" dirty="0">
              <a:solidFill>
                <a:schemeClr val="bg1"/>
              </a:solidFill>
              <a:sym typeface="+mn-lt"/>
            </a:endParaRPr>
          </a:p>
        </p:txBody>
      </p:sp>
      <p:sp>
        <p:nvSpPr>
          <p:cNvPr id="235" name="Text Placeholder 3"/>
          <p:cNvSpPr>
            <a:spLocks noGrp="1"/>
          </p:cNvSpPr>
          <p:nvPr>
            <p:custDataLst>
              <p:tags r:id="rId9"/>
            </p:custDataLst>
          </p:nvPr>
        </p:nvSpPr>
        <p:spPr bwMode="gray">
          <a:xfrm>
            <a:off x="7499350" y="3473450"/>
            <a:ext cx="244475" cy="212725"/>
          </a:xfrm>
          <a:prstGeom prst="rect">
            <a:avLst/>
          </a:prstGeom>
          <a:solidFill>
            <a:srgbClr val="318C46"/>
          </a:solidFill>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23B3C940-0885-40C6-A838-7BD3792686A2}" type="datetime'2''''''%'''''''''''''''''''''''''''''">
              <a:rPr lang="en-US" altLang="en-US" sz="1400" smtClean="0">
                <a:solidFill>
                  <a:schemeClr val="bg1"/>
                </a:solidFill>
                <a:effectLst/>
              </a:rPr>
              <a:pPr/>
              <a:t>2%</a:t>
            </a:fld>
            <a:endParaRPr lang="en-US" sz="1400" dirty="0">
              <a:solidFill>
                <a:schemeClr val="bg1"/>
              </a:solidFill>
              <a:sym typeface="+mn-lt"/>
            </a:endParaRPr>
          </a:p>
        </p:txBody>
      </p:sp>
      <p:sp>
        <p:nvSpPr>
          <p:cNvPr id="169" name="Text Placeholder 3">
            <a:extLst>
              <a:ext uri="{FF2B5EF4-FFF2-40B4-BE49-F238E27FC236}">
                <a16:creationId xmlns:a16="http://schemas.microsoft.com/office/drawing/2014/main" id="{D635B0C3-C39F-4E13-95F9-7D7C90722500}"/>
              </a:ext>
            </a:extLst>
          </p:cNvPr>
          <p:cNvSpPr>
            <a:spLocks noGrp="1"/>
          </p:cNvSpPr>
          <p:nvPr>
            <p:custDataLst>
              <p:tags r:id="rId10"/>
            </p:custDataLst>
          </p:nvPr>
        </p:nvSpPr>
        <p:spPr bwMode="gray">
          <a:xfrm>
            <a:off x="7453313" y="4040188"/>
            <a:ext cx="338138" cy="212725"/>
          </a:xfrm>
          <a:prstGeom prst="rect">
            <a:avLst/>
          </a:prstGeom>
          <a:solidFill>
            <a:srgbClr val="2A6B2A"/>
          </a:solidFill>
          <a:ln>
            <a:noFill/>
          </a:ln>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62FD0C38-4E0D-4F1A-8580-2D969823555E}" type="datetime'3''''''''6''''''''''''''''''''%'''''''''''''''''''''''''">
              <a:rPr lang="en-US" altLang="en-US" sz="1400" smtClean="0">
                <a:solidFill>
                  <a:schemeClr val="bg1"/>
                </a:solidFill>
                <a:effectLst/>
              </a:rPr>
              <a:pPr/>
              <a:t>36%</a:t>
            </a:fld>
            <a:endParaRPr lang="en-US" sz="1400" dirty="0">
              <a:solidFill>
                <a:schemeClr val="bg1"/>
              </a:solidFill>
              <a:sym typeface="+mn-lt"/>
            </a:endParaRPr>
          </a:p>
        </p:txBody>
      </p:sp>
      <p:sp>
        <p:nvSpPr>
          <p:cNvPr id="168" name="Text Placeholder 3">
            <a:extLst>
              <a:ext uri="{FF2B5EF4-FFF2-40B4-BE49-F238E27FC236}">
                <a16:creationId xmlns:a16="http://schemas.microsoft.com/office/drawing/2014/main" id="{47FF702F-06E2-4CA5-81F1-AE5DD7E173B8}"/>
              </a:ext>
            </a:extLst>
          </p:cNvPr>
          <p:cNvSpPr>
            <a:spLocks noGrp="1"/>
          </p:cNvSpPr>
          <p:nvPr>
            <p:custDataLst>
              <p:tags r:id="rId11"/>
            </p:custDataLst>
          </p:nvPr>
        </p:nvSpPr>
        <p:spPr bwMode="gray">
          <a:xfrm>
            <a:off x="7453313" y="4719638"/>
            <a:ext cx="338138" cy="212725"/>
          </a:xfrm>
          <a:prstGeom prst="rect">
            <a:avLst/>
          </a:prstGeom>
          <a:solidFill>
            <a:srgbClr val="235930"/>
          </a:solidFill>
          <a:ln>
            <a:noFill/>
          </a:ln>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66395BD6-ABCA-42B1-B95A-BDB0F51F0CCB}" type="datetime'''1''''''''0''''''%'''''''''''''''''''''''''''''''''''''''''">
              <a:rPr lang="en-US" altLang="en-US" sz="1400" smtClean="0">
                <a:solidFill>
                  <a:schemeClr val="bg1"/>
                </a:solidFill>
                <a:effectLst/>
              </a:rPr>
              <a:pPr/>
              <a:t>10%</a:t>
            </a:fld>
            <a:endParaRPr lang="en-US" sz="1400" dirty="0">
              <a:solidFill>
                <a:schemeClr val="bg1"/>
              </a:solidFill>
              <a:sym typeface="+mn-lt"/>
            </a:endParaRPr>
          </a:p>
        </p:txBody>
      </p:sp>
      <p:sp>
        <p:nvSpPr>
          <p:cNvPr id="245" name="Text Placeholder 3"/>
          <p:cNvSpPr>
            <a:spLocks noGrp="1"/>
          </p:cNvSpPr>
          <p:nvPr>
            <p:custDataLst>
              <p:tags r:id="rId12"/>
            </p:custDataLst>
          </p:nvPr>
        </p:nvSpPr>
        <p:spPr bwMode="gray">
          <a:xfrm>
            <a:off x="7427913" y="5256213"/>
            <a:ext cx="3873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5FA60638-03A3-437F-8EBB-4AAE92D4DFC4}" type="datetime'''''''''''''''''''2''''''''''''''''0''''''1''''''''8'''">
              <a:rPr lang="en-US" altLang="en-US" sz="1400" smtClean="0"/>
              <a:pPr/>
              <a:t>2018</a:t>
            </a:fld>
            <a:endParaRPr lang="en-US" sz="1400" dirty="0">
              <a:sym typeface="+mn-lt"/>
            </a:endParaRPr>
          </a:p>
        </p:txBody>
      </p:sp>
      <p:sp>
        <p:nvSpPr>
          <p:cNvPr id="173" name="Text Placeholder 3">
            <a:extLst>
              <a:ext uri="{FF2B5EF4-FFF2-40B4-BE49-F238E27FC236}">
                <a16:creationId xmlns:a16="http://schemas.microsoft.com/office/drawing/2014/main" id="{C34FC9BE-C043-423F-AEBB-59412231B17F}"/>
              </a:ext>
            </a:extLst>
          </p:cNvPr>
          <p:cNvSpPr>
            <a:spLocks noGrp="1"/>
          </p:cNvSpPr>
          <p:nvPr>
            <p:custDataLst>
              <p:tags r:id="rId13"/>
            </p:custDataLst>
          </p:nvPr>
        </p:nvSpPr>
        <p:spPr bwMode="gray">
          <a:xfrm>
            <a:off x="7897813" y="2776538"/>
            <a:ext cx="338138" cy="212725"/>
          </a:xfrm>
          <a:prstGeom prst="rect">
            <a:avLst/>
          </a:prstGeom>
          <a:solidFill>
            <a:srgbClr val="29BA74"/>
          </a:solidFill>
          <a:ln>
            <a:noFill/>
          </a:ln>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3C12F105-B46D-4E6A-842A-7B3C51020565}" type="datetime'''4''''''''''''''''''''''''''''''''''''''5%'''''''''''''''''">
              <a:rPr lang="en-US" altLang="en-US" sz="1400" smtClean="0">
                <a:solidFill>
                  <a:schemeClr val="bg1"/>
                </a:solidFill>
                <a:effectLst/>
              </a:rPr>
              <a:pPr/>
              <a:t>45%</a:t>
            </a:fld>
            <a:endParaRPr lang="en-US" sz="1400" dirty="0">
              <a:solidFill>
                <a:schemeClr val="bg1"/>
              </a:solidFill>
              <a:sym typeface="+mn-lt"/>
            </a:endParaRPr>
          </a:p>
        </p:txBody>
      </p:sp>
      <p:sp>
        <p:nvSpPr>
          <p:cNvPr id="424" name="Text Placeholder 3"/>
          <p:cNvSpPr>
            <a:spLocks noGrp="1"/>
          </p:cNvSpPr>
          <p:nvPr>
            <p:custDataLst>
              <p:tags r:id="rId14"/>
            </p:custDataLst>
          </p:nvPr>
        </p:nvSpPr>
        <p:spPr bwMode="gray">
          <a:xfrm>
            <a:off x="7943850" y="3484563"/>
            <a:ext cx="244475" cy="212725"/>
          </a:xfrm>
          <a:prstGeom prst="rect">
            <a:avLst/>
          </a:prstGeom>
          <a:solidFill>
            <a:srgbClr val="318C46"/>
          </a:solidFill>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98B04149-9B85-43B5-94C4-F85A16A9DDA1}" type="datetime'''2''''''%'''''''''''''''''''''''">
              <a:rPr lang="en-US" altLang="en-US" sz="1400">
                <a:solidFill>
                  <a:schemeClr val="bg1"/>
                </a:solidFill>
                <a:sym typeface="+mn-lt"/>
              </a:rPr>
              <a:pPr/>
              <a:t>2%</a:t>
            </a:fld>
            <a:endParaRPr lang="en-US" sz="1400" dirty="0">
              <a:solidFill>
                <a:schemeClr val="bg1"/>
              </a:solidFill>
              <a:sym typeface="+mn-lt"/>
            </a:endParaRPr>
          </a:p>
        </p:txBody>
      </p:sp>
      <p:sp>
        <p:nvSpPr>
          <p:cNvPr id="172" name="Text Placeholder 3">
            <a:extLst>
              <a:ext uri="{FF2B5EF4-FFF2-40B4-BE49-F238E27FC236}">
                <a16:creationId xmlns:a16="http://schemas.microsoft.com/office/drawing/2014/main" id="{FEFDE377-D6DE-4EFD-8BC7-00B2DE248290}"/>
              </a:ext>
            </a:extLst>
          </p:cNvPr>
          <p:cNvSpPr>
            <a:spLocks noGrp="1"/>
          </p:cNvSpPr>
          <p:nvPr>
            <p:custDataLst>
              <p:tags r:id="rId15"/>
            </p:custDataLst>
          </p:nvPr>
        </p:nvSpPr>
        <p:spPr bwMode="gray">
          <a:xfrm>
            <a:off x="7897813" y="4059238"/>
            <a:ext cx="338138" cy="212725"/>
          </a:xfrm>
          <a:prstGeom prst="rect">
            <a:avLst/>
          </a:prstGeom>
          <a:solidFill>
            <a:srgbClr val="2A6B2A"/>
          </a:solidFill>
          <a:ln>
            <a:noFill/>
          </a:ln>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7D4995C4-A2B1-412C-A756-912187DC11FA}" type="datetime'''''''''''''''''''''3''''''''''''''''''''''''6''''%'''''">
              <a:rPr lang="en-US" altLang="en-US" sz="1400" smtClean="0">
                <a:solidFill>
                  <a:schemeClr val="bg1"/>
                </a:solidFill>
                <a:effectLst/>
              </a:rPr>
              <a:pPr/>
              <a:t>36%</a:t>
            </a:fld>
            <a:endParaRPr lang="en-US" sz="1400" dirty="0">
              <a:solidFill>
                <a:schemeClr val="bg1"/>
              </a:solidFill>
              <a:sym typeface="+mn-lt"/>
            </a:endParaRPr>
          </a:p>
        </p:txBody>
      </p:sp>
      <p:sp>
        <p:nvSpPr>
          <p:cNvPr id="242" name="Text Placeholder 3"/>
          <p:cNvSpPr>
            <a:spLocks noGrp="1"/>
          </p:cNvSpPr>
          <p:nvPr>
            <p:custDataLst>
              <p:tags r:id="rId16"/>
            </p:custDataLst>
          </p:nvPr>
        </p:nvSpPr>
        <p:spPr bwMode="gray">
          <a:xfrm>
            <a:off x="7872413" y="5256213"/>
            <a:ext cx="3873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F41E9027-D276-4305-AA0B-4BE936CA4203}" type="datetime'''''''''2''''''''''''''''''022'''''''''''''''''''">
              <a:rPr lang="en-US" altLang="en-US" sz="1400" smtClean="0"/>
              <a:pPr/>
              <a:t>2022</a:t>
            </a:fld>
            <a:endParaRPr lang="en-US" sz="1400" dirty="0">
              <a:sym typeface="+mn-lt"/>
            </a:endParaRPr>
          </a:p>
        </p:txBody>
      </p:sp>
      <p:sp>
        <p:nvSpPr>
          <p:cNvPr id="176" name="Text Placeholder 3">
            <a:extLst>
              <a:ext uri="{FF2B5EF4-FFF2-40B4-BE49-F238E27FC236}">
                <a16:creationId xmlns:a16="http://schemas.microsoft.com/office/drawing/2014/main" id="{161E6DE7-7B8A-41B4-AB8A-35C42B1539B4}"/>
              </a:ext>
            </a:extLst>
          </p:cNvPr>
          <p:cNvSpPr>
            <a:spLocks noGrp="1"/>
          </p:cNvSpPr>
          <p:nvPr>
            <p:custDataLst>
              <p:tags r:id="rId17"/>
            </p:custDataLst>
          </p:nvPr>
        </p:nvSpPr>
        <p:spPr bwMode="gray">
          <a:xfrm>
            <a:off x="8340725" y="2768600"/>
            <a:ext cx="338138" cy="212725"/>
          </a:xfrm>
          <a:prstGeom prst="rect">
            <a:avLst/>
          </a:prstGeom>
          <a:solidFill>
            <a:srgbClr val="29BA74"/>
          </a:solidFill>
          <a:ln>
            <a:noFill/>
          </a:ln>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C9466723-710E-4F98-84BE-01CB8F2AB5AE}" type="datetime'''''''''''''4''''4''''''''''''''%'''''''''''">
              <a:rPr lang="en-US" altLang="en-US" sz="1400" smtClean="0">
                <a:solidFill>
                  <a:schemeClr val="bg1"/>
                </a:solidFill>
                <a:effectLst/>
              </a:rPr>
              <a:pPr/>
              <a:t>44%</a:t>
            </a:fld>
            <a:endParaRPr lang="en-US" sz="1400" dirty="0">
              <a:solidFill>
                <a:schemeClr val="bg1"/>
              </a:solidFill>
              <a:sym typeface="+mn-lt"/>
            </a:endParaRPr>
          </a:p>
        </p:txBody>
      </p:sp>
      <p:sp>
        <p:nvSpPr>
          <p:cNvPr id="246" name="Text Placeholder 3"/>
          <p:cNvSpPr>
            <a:spLocks noGrp="1"/>
          </p:cNvSpPr>
          <p:nvPr>
            <p:custDataLst>
              <p:tags r:id="rId18"/>
            </p:custDataLst>
          </p:nvPr>
        </p:nvSpPr>
        <p:spPr bwMode="gray">
          <a:xfrm>
            <a:off x="8386763" y="3475038"/>
            <a:ext cx="244475" cy="212725"/>
          </a:xfrm>
          <a:prstGeom prst="rect">
            <a:avLst/>
          </a:prstGeom>
          <a:solidFill>
            <a:srgbClr val="318C46"/>
          </a:solidFill>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2494FBC7-3913-4D2E-8BE5-89444079F1AE}" type="datetime'''''''''3''%'''''''''''''''''">
              <a:rPr lang="en-US" altLang="en-US" sz="1400" smtClean="0">
                <a:solidFill>
                  <a:schemeClr val="bg1"/>
                </a:solidFill>
                <a:effectLst/>
              </a:rPr>
              <a:pPr/>
              <a:t>3%</a:t>
            </a:fld>
            <a:endParaRPr lang="en-US" sz="1400" dirty="0">
              <a:solidFill>
                <a:schemeClr val="bg1"/>
              </a:solidFill>
              <a:sym typeface="+mn-lt"/>
            </a:endParaRPr>
          </a:p>
        </p:txBody>
      </p:sp>
      <p:sp>
        <p:nvSpPr>
          <p:cNvPr id="175" name="Text Placeholder 3">
            <a:extLst>
              <a:ext uri="{FF2B5EF4-FFF2-40B4-BE49-F238E27FC236}">
                <a16:creationId xmlns:a16="http://schemas.microsoft.com/office/drawing/2014/main" id="{0E0D0C39-90F9-41EC-BE45-E739C119518E}"/>
              </a:ext>
            </a:extLst>
          </p:cNvPr>
          <p:cNvSpPr>
            <a:spLocks noGrp="1"/>
          </p:cNvSpPr>
          <p:nvPr>
            <p:custDataLst>
              <p:tags r:id="rId19"/>
            </p:custDataLst>
          </p:nvPr>
        </p:nvSpPr>
        <p:spPr bwMode="gray">
          <a:xfrm>
            <a:off x="8340725" y="4064000"/>
            <a:ext cx="338138" cy="212725"/>
          </a:xfrm>
          <a:prstGeom prst="rect">
            <a:avLst/>
          </a:prstGeom>
          <a:solidFill>
            <a:srgbClr val="2A6B2A"/>
          </a:solidFill>
          <a:ln>
            <a:noFill/>
          </a:ln>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F0B8F98D-0663-4723-A3F1-82CC84C84F7C}" type="datetime'''3''''''''''''''''''''''''7''%'''''''''''''''''''">
              <a:rPr lang="en-US" altLang="en-US" sz="1400" smtClean="0">
                <a:solidFill>
                  <a:schemeClr val="bg1"/>
                </a:solidFill>
                <a:effectLst/>
              </a:rPr>
              <a:pPr/>
              <a:t>37%</a:t>
            </a:fld>
            <a:endParaRPr lang="en-US" sz="1400" dirty="0">
              <a:solidFill>
                <a:schemeClr val="bg1"/>
              </a:solidFill>
              <a:sym typeface="+mn-lt"/>
            </a:endParaRPr>
          </a:p>
        </p:txBody>
      </p:sp>
      <p:sp>
        <p:nvSpPr>
          <p:cNvPr id="240" name="Text Placeholder 3"/>
          <p:cNvSpPr>
            <a:spLocks noGrp="1"/>
          </p:cNvSpPr>
          <p:nvPr>
            <p:custDataLst>
              <p:tags r:id="rId20"/>
            </p:custDataLst>
          </p:nvPr>
        </p:nvSpPr>
        <p:spPr bwMode="gray">
          <a:xfrm>
            <a:off x="8315325" y="5256213"/>
            <a:ext cx="3873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25965EF9-ED8A-4E55-B857-C1BC9EB7C38E}" type="datetime'''''2''''''''0''''''2''''''''3'''''''''''">
              <a:rPr lang="en-US" altLang="en-US" sz="1400" smtClean="0"/>
              <a:pPr/>
              <a:t>2023</a:t>
            </a:fld>
            <a:endParaRPr lang="en-US" sz="1400" dirty="0">
              <a:sym typeface="+mn-lt"/>
            </a:endParaRPr>
          </a:p>
        </p:txBody>
      </p:sp>
      <p:sp>
        <p:nvSpPr>
          <p:cNvPr id="124" name="Text Placeholder 3">
            <a:extLst>
              <a:ext uri="{FF2B5EF4-FFF2-40B4-BE49-F238E27FC236}">
                <a16:creationId xmlns:a16="http://schemas.microsoft.com/office/drawing/2014/main" id="{12E99FEA-3597-473A-B7BC-458428CFF052}"/>
              </a:ext>
            </a:extLst>
          </p:cNvPr>
          <p:cNvSpPr>
            <a:spLocks noGrp="1"/>
          </p:cNvSpPr>
          <p:nvPr>
            <p:custDataLst>
              <p:tags r:id="rId21"/>
            </p:custDataLst>
          </p:nvPr>
        </p:nvSpPr>
        <p:spPr bwMode="gray">
          <a:xfrm>
            <a:off x="8785225" y="2774950"/>
            <a:ext cx="338138" cy="212725"/>
          </a:xfrm>
          <a:prstGeom prst="rect">
            <a:avLst/>
          </a:prstGeom>
          <a:solidFill>
            <a:srgbClr val="29BA74"/>
          </a:solidFill>
          <a:ln>
            <a:noFill/>
          </a:ln>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348920E6-C112-4963-B8FC-42CBCEBFC603}" type="datetime'''''4''''''''''''''5''''''''''''''''''''''''''%'''''''">
              <a:rPr lang="en-US" altLang="en-US" sz="1400" smtClean="0">
                <a:solidFill>
                  <a:schemeClr val="bg1"/>
                </a:solidFill>
                <a:effectLst/>
              </a:rPr>
              <a:pPr/>
              <a:t>45%</a:t>
            </a:fld>
            <a:endParaRPr lang="en-US" sz="1400" dirty="0">
              <a:solidFill>
                <a:schemeClr val="bg1"/>
              </a:solidFill>
              <a:sym typeface="+mn-lt"/>
            </a:endParaRPr>
          </a:p>
        </p:txBody>
      </p:sp>
      <p:sp>
        <p:nvSpPr>
          <p:cNvPr id="238" name="Text Placeholder 3"/>
          <p:cNvSpPr>
            <a:spLocks noGrp="1"/>
          </p:cNvSpPr>
          <p:nvPr>
            <p:custDataLst>
              <p:tags r:id="rId22"/>
            </p:custDataLst>
          </p:nvPr>
        </p:nvSpPr>
        <p:spPr bwMode="gray">
          <a:xfrm>
            <a:off x="8831263" y="3494088"/>
            <a:ext cx="244475" cy="212725"/>
          </a:xfrm>
          <a:prstGeom prst="rect">
            <a:avLst/>
          </a:prstGeom>
          <a:solidFill>
            <a:srgbClr val="318C46"/>
          </a:solidFill>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DF4C09DC-28DE-470F-B954-36631F9085E2}" type="datetime'''''''''''''''''''''''''''''''''''''''''''''''3''''%'''">
              <a:rPr lang="en-US" altLang="en-US" sz="1400" smtClean="0">
                <a:solidFill>
                  <a:schemeClr val="bg1"/>
                </a:solidFill>
                <a:effectLst/>
              </a:rPr>
              <a:pPr/>
              <a:t>3%</a:t>
            </a:fld>
            <a:endParaRPr lang="en-US" sz="1400" dirty="0">
              <a:solidFill>
                <a:schemeClr val="bg1"/>
              </a:solidFill>
              <a:sym typeface="+mn-lt"/>
            </a:endParaRPr>
          </a:p>
        </p:txBody>
      </p:sp>
      <p:sp>
        <p:nvSpPr>
          <p:cNvPr id="123" name="Text Placeholder 3">
            <a:extLst>
              <a:ext uri="{FF2B5EF4-FFF2-40B4-BE49-F238E27FC236}">
                <a16:creationId xmlns:a16="http://schemas.microsoft.com/office/drawing/2014/main" id="{4DB34894-A7DF-40CA-857A-9152F7833EE7}"/>
              </a:ext>
            </a:extLst>
          </p:cNvPr>
          <p:cNvSpPr>
            <a:spLocks noGrp="1"/>
          </p:cNvSpPr>
          <p:nvPr>
            <p:custDataLst>
              <p:tags r:id="rId23"/>
            </p:custDataLst>
          </p:nvPr>
        </p:nvSpPr>
        <p:spPr bwMode="gray">
          <a:xfrm>
            <a:off x="8785225" y="4098925"/>
            <a:ext cx="338138" cy="212725"/>
          </a:xfrm>
          <a:prstGeom prst="rect">
            <a:avLst/>
          </a:prstGeom>
          <a:solidFill>
            <a:srgbClr val="2A6B2A"/>
          </a:solidFill>
          <a:ln>
            <a:noFill/>
          </a:ln>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AEE32F5D-9C52-4328-BBC9-D3F1F3021837}" type="datetime'''3''''''''''''''''''''''''''7''%'''''">
              <a:rPr lang="en-US" altLang="en-US" sz="1400" smtClean="0">
                <a:solidFill>
                  <a:schemeClr val="bg1"/>
                </a:solidFill>
                <a:effectLst/>
              </a:rPr>
              <a:pPr/>
              <a:t>37%</a:t>
            </a:fld>
            <a:endParaRPr lang="en-US" sz="1400" dirty="0">
              <a:solidFill>
                <a:schemeClr val="bg1"/>
              </a:solidFill>
              <a:sym typeface="+mn-lt"/>
            </a:endParaRPr>
          </a:p>
        </p:txBody>
      </p:sp>
      <p:sp>
        <p:nvSpPr>
          <p:cNvPr id="248" name="Text Placeholder 3"/>
          <p:cNvSpPr>
            <a:spLocks noGrp="1"/>
          </p:cNvSpPr>
          <p:nvPr>
            <p:custDataLst>
              <p:tags r:id="rId24"/>
            </p:custDataLst>
          </p:nvPr>
        </p:nvSpPr>
        <p:spPr bwMode="gray">
          <a:xfrm>
            <a:off x="8759825" y="5256213"/>
            <a:ext cx="387350" cy="42545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C4DFF4CE-9F39-404C-BFC3-82CED5818AAE}" type="datetime'2''''02''''''''''''''''''''''''''''''''''''''8'''''''''''''">
              <a:rPr lang="en-US" altLang="en-US" sz="1400" smtClean="0"/>
              <a:pPr/>
              <a:t>2028</a:t>
            </a:fld>
            <a:br>
              <a:rPr lang="en-US" altLang="en-US" sz="1400" dirty="0">
                <a:sym typeface="+mn-lt"/>
              </a:rPr>
            </a:br>
            <a:endParaRPr lang="en-US" sz="1400" dirty="0">
              <a:sym typeface="+mn-lt"/>
            </a:endParaRPr>
          </a:p>
        </p:txBody>
      </p:sp>
      <p:sp>
        <p:nvSpPr>
          <p:cNvPr id="219" name="Text Placeholder 3">
            <a:extLst>
              <a:ext uri="{FF2B5EF4-FFF2-40B4-BE49-F238E27FC236}">
                <a16:creationId xmlns:a16="http://schemas.microsoft.com/office/drawing/2014/main" id="{DE914743-E428-41AE-BC42-53BB21E42AC4}"/>
              </a:ext>
            </a:extLst>
          </p:cNvPr>
          <p:cNvSpPr>
            <a:spLocks noGrp="1"/>
          </p:cNvSpPr>
          <p:nvPr>
            <p:custDataLst>
              <p:tags r:id="rId25"/>
            </p:custDataLst>
          </p:nvPr>
        </p:nvSpPr>
        <p:spPr bwMode="gray">
          <a:xfrm>
            <a:off x="7029450" y="1951038"/>
            <a:ext cx="296863"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292999F3-8CA0-4534-9C35-595E61ED8E39}" type="datetime'''''''''''''''''''''''''''0''''''''''.''''6'''''''''''''''''">
              <a:rPr lang="en-US" altLang="en-US" sz="1400" smtClean="0"/>
              <a:pPr/>
              <a:t>0.6</a:t>
            </a:fld>
            <a:endParaRPr lang="en-US" sz="1400" dirty="0">
              <a:sym typeface="+mn-lt"/>
            </a:endParaRPr>
          </a:p>
        </p:txBody>
      </p:sp>
      <p:sp>
        <p:nvSpPr>
          <p:cNvPr id="220" name="Text Placeholder 3">
            <a:extLst>
              <a:ext uri="{FF2B5EF4-FFF2-40B4-BE49-F238E27FC236}">
                <a16:creationId xmlns:a16="http://schemas.microsoft.com/office/drawing/2014/main" id="{D53C9FC3-C8FD-463B-B0EA-EB43E9D1C471}"/>
              </a:ext>
            </a:extLst>
          </p:cNvPr>
          <p:cNvSpPr>
            <a:spLocks noGrp="1"/>
          </p:cNvSpPr>
          <p:nvPr>
            <p:custDataLst>
              <p:tags r:id="rId26"/>
            </p:custDataLst>
          </p:nvPr>
        </p:nvSpPr>
        <p:spPr bwMode="gray">
          <a:xfrm>
            <a:off x="7473950" y="1951038"/>
            <a:ext cx="296863"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E14FF414-033C-412E-BAA9-78CAA9E9099D}" type="datetime'''''''''''2''''''''''.''7'''''''''''''''''''">
              <a:rPr lang="en-US" altLang="en-US" sz="1400" smtClean="0"/>
              <a:pPr/>
              <a:t>2.7</a:t>
            </a:fld>
            <a:endParaRPr lang="en-US" sz="1400" dirty="0">
              <a:sym typeface="+mn-lt"/>
            </a:endParaRPr>
          </a:p>
        </p:txBody>
      </p:sp>
      <p:sp>
        <p:nvSpPr>
          <p:cNvPr id="221" name="Text Placeholder 3">
            <a:extLst>
              <a:ext uri="{FF2B5EF4-FFF2-40B4-BE49-F238E27FC236}">
                <a16:creationId xmlns:a16="http://schemas.microsoft.com/office/drawing/2014/main" id="{B85F5A4B-7548-4297-A9F5-88586D750B5D}"/>
              </a:ext>
            </a:extLst>
          </p:cNvPr>
          <p:cNvSpPr>
            <a:spLocks noGrp="1"/>
          </p:cNvSpPr>
          <p:nvPr>
            <p:custDataLst>
              <p:tags r:id="rId27"/>
            </p:custDataLst>
          </p:nvPr>
        </p:nvSpPr>
        <p:spPr bwMode="gray">
          <a:xfrm>
            <a:off x="7918450" y="1951038"/>
            <a:ext cx="296863"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D04AADBE-A59F-480B-9AD3-E9DA44593B4E}" type="datetime'''3''''.''''''''''''''''''''''''''''''''''''''''''9'''">
              <a:rPr lang="en-US" altLang="en-US" sz="1400" smtClean="0"/>
              <a:pPr/>
              <a:t>3.9</a:t>
            </a:fld>
            <a:endParaRPr lang="en-US" sz="1400" dirty="0">
              <a:sym typeface="+mn-lt"/>
            </a:endParaRPr>
          </a:p>
        </p:txBody>
      </p:sp>
      <p:sp>
        <p:nvSpPr>
          <p:cNvPr id="222" name="Text Placeholder 3">
            <a:extLst>
              <a:ext uri="{FF2B5EF4-FFF2-40B4-BE49-F238E27FC236}">
                <a16:creationId xmlns:a16="http://schemas.microsoft.com/office/drawing/2014/main" id="{4D9839FE-1A82-4421-9D0C-45BA9E2AD5B1}"/>
              </a:ext>
            </a:extLst>
          </p:cNvPr>
          <p:cNvSpPr>
            <a:spLocks noGrp="1"/>
          </p:cNvSpPr>
          <p:nvPr>
            <p:custDataLst>
              <p:tags r:id="rId28"/>
            </p:custDataLst>
          </p:nvPr>
        </p:nvSpPr>
        <p:spPr bwMode="gray">
          <a:xfrm>
            <a:off x="8361363" y="1951038"/>
            <a:ext cx="296863"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9C48B8BD-4998-4C35-A7D3-70527F57B6C0}" type="datetime'''''''''''''''''''''''''''''''''''''''''4''''''.''3'''">
              <a:rPr lang="en-US" altLang="en-US" sz="1400" smtClean="0"/>
              <a:pPr/>
              <a:t>4.3</a:t>
            </a:fld>
            <a:endParaRPr lang="en-US" sz="1400" dirty="0">
              <a:sym typeface="+mn-lt"/>
            </a:endParaRPr>
          </a:p>
        </p:txBody>
      </p:sp>
      <p:sp>
        <p:nvSpPr>
          <p:cNvPr id="223" name="Text Placeholder 3">
            <a:extLst>
              <a:ext uri="{FF2B5EF4-FFF2-40B4-BE49-F238E27FC236}">
                <a16:creationId xmlns:a16="http://schemas.microsoft.com/office/drawing/2014/main" id="{3431335B-8246-44C1-A97D-DBBE08E2F6C1}"/>
              </a:ext>
            </a:extLst>
          </p:cNvPr>
          <p:cNvSpPr>
            <a:spLocks noGrp="1"/>
          </p:cNvSpPr>
          <p:nvPr>
            <p:custDataLst>
              <p:tags r:id="rId29"/>
            </p:custDataLst>
          </p:nvPr>
        </p:nvSpPr>
        <p:spPr bwMode="gray">
          <a:xfrm>
            <a:off x="8805863" y="1951038"/>
            <a:ext cx="296863"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7AE38952-677E-4552-8FEB-7FFC8D3F59F2}" type="datetime'''''''''6''''''.''''''''''''''4'''''''''''''''''''''''''''">
              <a:rPr lang="en-US" altLang="en-US" sz="1400" smtClean="0"/>
              <a:pPr/>
              <a:t>6.4</a:t>
            </a:fld>
            <a:endParaRPr lang="en-US" sz="1400" dirty="0">
              <a:sym typeface="+mn-lt"/>
            </a:endParaRPr>
          </a:p>
        </p:txBody>
      </p:sp>
      <p:graphicFrame>
        <p:nvGraphicFramePr>
          <p:cNvPr id="18" name="Chart 17">
            <a:extLst>
              <a:ext uri="{FF2B5EF4-FFF2-40B4-BE49-F238E27FC236}">
                <a16:creationId xmlns:a16="http://schemas.microsoft.com/office/drawing/2014/main" id="{BBCC581F-4AAC-8D04-57B7-FCEE1C0ED5CF}"/>
              </a:ext>
            </a:extLst>
          </p:cNvPr>
          <p:cNvGraphicFramePr/>
          <p:nvPr>
            <p:custDataLst>
              <p:tags r:id="rId30"/>
            </p:custDataLst>
            <p:extLst>
              <p:ext uri="{D42A27DB-BD31-4B8C-83A1-F6EECF244321}">
                <p14:modId xmlns:p14="http://schemas.microsoft.com/office/powerpoint/2010/main" val="305912953"/>
              </p:ext>
            </p:extLst>
          </p:nvPr>
        </p:nvGraphicFramePr>
        <p:xfrm>
          <a:off x="9471025" y="2128838"/>
          <a:ext cx="2386013" cy="3151187"/>
        </p:xfrm>
        <a:graphic>
          <a:graphicData uri="http://schemas.openxmlformats.org/drawingml/2006/chart">
            <c:chart xmlns:c="http://schemas.openxmlformats.org/drawingml/2006/chart" xmlns:r="http://schemas.openxmlformats.org/officeDocument/2006/relationships" r:id="rId118"/>
          </a:graphicData>
        </a:graphic>
      </p:graphicFrame>
      <p:sp>
        <p:nvSpPr>
          <p:cNvPr id="10" name="Text Placeholder 3">
            <a:extLst>
              <a:ext uri="{FF2B5EF4-FFF2-40B4-BE49-F238E27FC236}">
                <a16:creationId xmlns:a16="http://schemas.microsoft.com/office/drawing/2014/main" id="{2FD98C1B-1EF3-5269-EFBF-DDA9AD89447F}"/>
              </a:ext>
            </a:extLst>
          </p:cNvPr>
          <p:cNvSpPr>
            <a:spLocks noGrp="1"/>
          </p:cNvSpPr>
          <p:nvPr>
            <p:custDataLst>
              <p:tags r:id="rId31"/>
            </p:custDataLst>
          </p:nvPr>
        </p:nvSpPr>
        <p:spPr bwMode="gray">
          <a:xfrm>
            <a:off x="9652000" y="2716213"/>
            <a:ext cx="244475" cy="212725"/>
          </a:xfrm>
          <a:prstGeom prst="rect">
            <a:avLst/>
          </a:prstGeom>
          <a:solidFill>
            <a:srgbClr val="318C46"/>
          </a:solidFill>
          <a:ln>
            <a:noFill/>
          </a:ln>
          <a:effectLst/>
        </p:spPr>
        <p:txBody>
          <a:bodyPr vert="horz" wrap="none" lIns="22225" tIns="0" rIns="22225" bIns="0" rtlCol="0" anchor="ct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lvl="0" algn="ctr">
              <a:lnSpc>
                <a:spcPct val="100000"/>
              </a:lnSpc>
              <a:spcBef>
                <a:spcPct val="0"/>
              </a:spcBef>
              <a:spcAft>
                <a:spcPct val="0"/>
              </a:spcAft>
            </a:pPr>
            <a:fld id="{CF0EBBD5-CF09-4B87-993B-A0AF227D14C1}" type="datetime'''''0''''''''''''''%'''''''''''">
              <a:rPr lang="en-US" altLang="en-US" sz="1400" smtClean="0">
                <a:solidFill>
                  <a:schemeClr val="bg1"/>
                </a:solidFill>
                <a:effectLst/>
                <a:sym typeface="+mn-lt"/>
              </a:rPr>
              <a:pPr lvl="0" algn="ctr">
                <a:lnSpc>
                  <a:spcPct val="100000"/>
                </a:lnSpc>
                <a:spcBef>
                  <a:spcPct val="0"/>
                </a:spcBef>
                <a:spcAft>
                  <a:spcPct val="0"/>
                </a:spcAft>
              </a:pPr>
              <a:t>0%</a:t>
            </a:fld>
            <a:endParaRPr lang="en-US" sz="1400" dirty="0">
              <a:solidFill>
                <a:schemeClr val="bg1"/>
              </a:solidFill>
              <a:sym typeface="+mn-lt"/>
            </a:endParaRPr>
          </a:p>
        </p:txBody>
      </p:sp>
      <p:sp>
        <p:nvSpPr>
          <p:cNvPr id="179" name="Text Placeholder 3">
            <a:extLst>
              <a:ext uri="{FF2B5EF4-FFF2-40B4-BE49-F238E27FC236}">
                <a16:creationId xmlns:a16="http://schemas.microsoft.com/office/drawing/2014/main" id="{F7B9479A-3E78-4247-ABE9-FD73903019E5}"/>
              </a:ext>
            </a:extLst>
          </p:cNvPr>
          <p:cNvSpPr>
            <a:spLocks noGrp="1"/>
          </p:cNvSpPr>
          <p:nvPr>
            <p:custDataLst>
              <p:tags r:id="rId32"/>
            </p:custDataLst>
          </p:nvPr>
        </p:nvSpPr>
        <p:spPr bwMode="gray">
          <a:xfrm>
            <a:off x="9605963" y="3549650"/>
            <a:ext cx="338138" cy="212725"/>
          </a:xfrm>
          <a:prstGeom prst="rect">
            <a:avLst/>
          </a:prstGeom>
          <a:solidFill>
            <a:srgbClr val="2A6B2A"/>
          </a:solidFill>
          <a:ln>
            <a:noFill/>
          </a:ln>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88DBA85E-5C63-49F3-864B-B956F773B3B1}" type="datetime'''''5''''''''''6''''''''%'''''''''''''">
              <a:rPr lang="en-US" altLang="en-US" sz="1400" smtClean="0">
                <a:solidFill>
                  <a:schemeClr val="bg1"/>
                </a:solidFill>
                <a:effectLst/>
              </a:rPr>
              <a:pPr/>
              <a:t>56%</a:t>
            </a:fld>
            <a:endParaRPr lang="en-US" sz="1400" dirty="0">
              <a:solidFill>
                <a:schemeClr val="bg1"/>
              </a:solidFill>
              <a:sym typeface="+mn-lt"/>
            </a:endParaRPr>
          </a:p>
        </p:txBody>
      </p:sp>
      <p:sp>
        <p:nvSpPr>
          <p:cNvPr id="178" name="Text Placeholder 3">
            <a:extLst>
              <a:ext uri="{FF2B5EF4-FFF2-40B4-BE49-F238E27FC236}">
                <a16:creationId xmlns:a16="http://schemas.microsoft.com/office/drawing/2014/main" id="{335ED502-721D-4C5F-876A-ED63F3EF288C}"/>
              </a:ext>
            </a:extLst>
          </p:cNvPr>
          <p:cNvSpPr>
            <a:spLocks noGrp="1"/>
          </p:cNvSpPr>
          <p:nvPr>
            <p:custDataLst>
              <p:tags r:id="rId33"/>
            </p:custDataLst>
          </p:nvPr>
        </p:nvSpPr>
        <p:spPr bwMode="gray">
          <a:xfrm>
            <a:off x="9652000" y="4400550"/>
            <a:ext cx="244475" cy="212725"/>
          </a:xfrm>
          <a:prstGeom prst="rect">
            <a:avLst/>
          </a:prstGeom>
          <a:solidFill>
            <a:srgbClr val="235930"/>
          </a:solidFill>
          <a:ln>
            <a:noFill/>
          </a:ln>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7BC57990-6FD7-409A-BDB6-C4DD3EB4805E}" type="datetime'''''''''''1''''''''''''''''''''''''''''''''''''''''''%'''''''">
              <a:rPr lang="en-US" altLang="en-US" sz="1400" smtClean="0">
                <a:solidFill>
                  <a:schemeClr val="bg1"/>
                </a:solidFill>
                <a:effectLst/>
              </a:rPr>
              <a:pPr/>
              <a:t>1%</a:t>
            </a:fld>
            <a:endParaRPr lang="en-US" sz="1400" dirty="0">
              <a:solidFill>
                <a:schemeClr val="bg1"/>
              </a:solidFill>
              <a:sym typeface="+mn-lt"/>
            </a:endParaRPr>
          </a:p>
        </p:txBody>
      </p:sp>
      <p:sp>
        <p:nvSpPr>
          <p:cNvPr id="154" name="Text Placeholder 3">
            <a:extLst>
              <a:ext uri="{FF2B5EF4-FFF2-40B4-BE49-F238E27FC236}">
                <a16:creationId xmlns:a16="http://schemas.microsoft.com/office/drawing/2014/main" id="{6FC20DDA-B907-47A8-AEE4-50A09D28E6F8}"/>
              </a:ext>
            </a:extLst>
          </p:cNvPr>
          <p:cNvSpPr>
            <a:spLocks noGrp="1"/>
          </p:cNvSpPr>
          <p:nvPr>
            <p:custDataLst>
              <p:tags r:id="rId34"/>
            </p:custDataLst>
          </p:nvPr>
        </p:nvSpPr>
        <p:spPr bwMode="gray">
          <a:xfrm>
            <a:off x="9605963" y="4754563"/>
            <a:ext cx="338138" cy="212725"/>
          </a:xfrm>
          <a:prstGeom prst="rect">
            <a:avLst/>
          </a:prstGeom>
          <a:solidFill>
            <a:srgbClr val="D4DF33"/>
          </a:solidFill>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41194A66-D220-4D3D-B20C-806CDD841E83}" type="datetime'''''''''''''''2''''2''''%'''''''''''''''''''''''''''''''''''''">
              <a:rPr lang="en-US" altLang="en-US" sz="1400" smtClean="0">
                <a:effectLst/>
              </a:rPr>
              <a:pPr/>
              <a:t>22%</a:t>
            </a:fld>
            <a:endParaRPr lang="en-US" sz="1400" dirty="0">
              <a:sym typeface="+mn-lt"/>
            </a:endParaRPr>
          </a:p>
        </p:txBody>
      </p:sp>
      <p:sp>
        <p:nvSpPr>
          <p:cNvPr id="152" name="Text Placeholder 3">
            <a:extLst>
              <a:ext uri="{FF2B5EF4-FFF2-40B4-BE49-F238E27FC236}">
                <a16:creationId xmlns:a16="http://schemas.microsoft.com/office/drawing/2014/main" id="{4D813CEF-E296-4B35-B108-D4B0C2EE3FB0}"/>
              </a:ext>
            </a:extLst>
          </p:cNvPr>
          <p:cNvSpPr>
            <a:spLocks noGrp="1"/>
          </p:cNvSpPr>
          <p:nvPr>
            <p:custDataLst>
              <p:tags r:id="rId35"/>
            </p:custDataLst>
          </p:nvPr>
        </p:nvSpPr>
        <p:spPr bwMode="gray">
          <a:xfrm>
            <a:off x="9580563" y="5256213"/>
            <a:ext cx="3873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63346C89-6B97-4422-A9F0-B4535C59A056}" type="datetime'''''''''''''20''''''''''''''''''''''0''''''''3'''''''''''''">
              <a:rPr lang="en-US" altLang="en-US" sz="1400" smtClean="0"/>
              <a:pPr/>
              <a:t>2003</a:t>
            </a:fld>
            <a:endParaRPr lang="en-US" sz="1400" dirty="0">
              <a:sym typeface="+mn-lt"/>
            </a:endParaRPr>
          </a:p>
        </p:txBody>
      </p:sp>
      <p:sp>
        <p:nvSpPr>
          <p:cNvPr id="183" name="Text Placeholder 3">
            <a:extLst>
              <a:ext uri="{FF2B5EF4-FFF2-40B4-BE49-F238E27FC236}">
                <a16:creationId xmlns:a16="http://schemas.microsoft.com/office/drawing/2014/main" id="{555C7E6E-F10F-4545-B0E6-78572D9D9AC9}"/>
              </a:ext>
            </a:extLst>
          </p:cNvPr>
          <p:cNvSpPr>
            <a:spLocks noGrp="1"/>
          </p:cNvSpPr>
          <p:nvPr>
            <p:custDataLst>
              <p:tags r:id="rId36"/>
            </p:custDataLst>
          </p:nvPr>
        </p:nvSpPr>
        <p:spPr bwMode="gray">
          <a:xfrm>
            <a:off x="10050463" y="2747963"/>
            <a:ext cx="338138" cy="212725"/>
          </a:xfrm>
          <a:prstGeom prst="rect">
            <a:avLst/>
          </a:prstGeom>
          <a:solidFill>
            <a:srgbClr val="29BA74"/>
          </a:solidFill>
          <a:ln>
            <a:noFill/>
          </a:ln>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33C577C6-EC27-47E2-9447-299A9C50F06D}" type="datetime'''''''''''''''''''''''43''%'''''''''''''''''''''''''''''''''">
              <a:rPr lang="en-US" altLang="en-US" sz="1400" smtClean="0">
                <a:solidFill>
                  <a:schemeClr val="bg1"/>
                </a:solidFill>
                <a:effectLst/>
              </a:rPr>
              <a:pPr/>
              <a:t>43%</a:t>
            </a:fld>
            <a:endParaRPr lang="en-US" sz="1400" dirty="0">
              <a:solidFill>
                <a:schemeClr val="bg1"/>
              </a:solidFill>
              <a:sym typeface="+mn-lt"/>
            </a:endParaRPr>
          </a:p>
        </p:txBody>
      </p:sp>
      <p:sp>
        <p:nvSpPr>
          <p:cNvPr id="11" name="Text Placeholder 3">
            <a:extLst>
              <a:ext uri="{FF2B5EF4-FFF2-40B4-BE49-F238E27FC236}">
                <a16:creationId xmlns:a16="http://schemas.microsoft.com/office/drawing/2014/main" id="{947C6700-095E-698F-C38E-650E50273402}"/>
              </a:ext>
            </a:extLst>
          </p:cNvPr>
          <p:cNvSpPr>
            <a:spLocks noGrp="1"/>
          </p:cNvSpPr>
          <p:nvPr>
            <p:custDataLst>
              <p:tags r:id="rId37"/>
            </p:custDataLst>
          </p:nvPr>
        </p:nvSpPr>
        <p:spPr bwMode="gray">
          <a:xfrm>
            <a:off x="10096500" y="3414713"/>
            <a:ext cx="244475" cy="212725"/>
          </a:xfrm>
          <a:prstGeom prst="rect">
            <a:avLst/>
          </a:prstGeom>
          <a:solidFill>
            <a:srgbClr val="318C46"/>
          </a:solidFill>
          <a:ln>
            <a:noFill/>
          </a:ln>
          <a:effectLst/>
        </p:spPr>
        <p:txBody>
          <a:bodyPr vert="horz" wrap="none" lIns="22225" tIns="0" rIns="22225" bIns="0" rtlCol="0" anchor="ct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lvl="0" algn="ctr">
              <a:lnSpc>
                <a:spcPct val="100000"/>
              </a:lnSpc>
              <a:spcBef>
                <a:spcPct val="0"/>
              </a:spcBef>
              <a:spcAft>
                <a:spcPct val="0"/>
              </a:spcAft>
            </a:pPr>
            <a:fld id="{28D0FE03-1F0A-4015-927D-A17E79CF0FCD}" type="datetime'''''''''''''''''2''''''''''''''''''%'''''''''''''''''''''''">
              <a:rPr lang="en-US" altLang="en-US" sz="1400" smtClean="0">
                <a:solidFill>
                  <a:schemeClr val="bg1"/>
                </a:solidFill>
                <a:effectLst/>
                <a:sym typeface="+mn-lt"/>
              </a:rPr>
              <a:pPr lvl="0" algn="ctr">
                <a:lnSpc>
                  <a:spcPct val="100000"/>
                </a:lnSpc>
                <a:spcBef>
                  <a:spcPct val="0"/>
                </a:spcBef>
                <a:spcAft>
                  <a:spcPct val="0"/>
                </a:spcAft>
              </a:pPr>
              <a:t>2%</a:t>
            </a:fld>
            <a:endParaRPr lang="en-US" sz="1400" dirty="0">
              <a:solidFill>
                <a:schemeClr val="bg1"/>
              </a:solidFill>
              <a:sym typeface="+mn-lt"/>
            </a:endParaRPr>
          </a:p>
        </p:txBody>
      </p:sp>
      <p:sp>
        <p:nvSpPr>
          <p:cNvPr id="182" name="Text Placeholder 3">
            <a:extLst>
              <a:ext uri="{FF2B5EF4-FFF2-40B4-BE49-F238E27FC236}">
                <a16:creationId xmlns:a16="http://schemas.microsoft.com/office/drawing/2014/main" id="{6C8563A1-0846-49B0-B466-C03D8793132C}"/>
              </a:ext>
            </a:extLst>
          </p:cNvPr>
          <p:cNvSpPr>
            <a:spLocks noGrp="1"/>
          </p:cNvSpPr>
          <p:nvPr>
            <p:custDataLst>
              <p:tags r:id="rId38"/>
            </p:custDataLst>
          </p:nvPr>
        </p:nvSpPr>
        <p:spPr bwMode="gray">
          <a:xfrm>
            <a:off x="10050463" y="3898900"/>
            <a:ext cx="338138" cy="212725"/>
          </a:xfrm>
          <a:prstGeom prst="rect">
            <a:avLst/>
          </a:prstGeom>
          <a:solidFill>
            <a:srgbClr val="2A6B2A"/>
          </a:solidFill>
          <a:ln>
            <a:noFill/>
          </a:ln>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2B60A2FC-A06D-4D0E-A4A1-42B6A24C77A8}" type="datetime'''3''''''''''1''''''''''''''''%'''''''''''''''''''''''''''''">
              <a:rPr lang="en-US" altLang="en-US" sz="1400" smtClean="0">
                <a:solidFill>
                  <a:schemeClr val="bg1"/>
                </a:solidFill>
                <a:effectLst/>
              </a:rPr>
              <a:pPr/>
              <a:t>31%</a:t>
            </a:fld>
            <a:endParaRPr lang="en-US" sz="1400" dirty="0">
              <a:solidFill>
                <a:schemeClr val="bg1"/>
              </a:solidFill>
              <a:sym typeface="+mn-lt"/>
            </a:endParaRPr>
          </a:p>
        </p:txBody>
      </p:sp>
      <p:sp>
        <p:nvSpPr>
          <p:cNvPr id="181" name="Text Placeholder 3">
            <a:extLst>
              <a:ext uri="{FF2B5EF4-FFF2-40B4-BE49-F238E27FC236}">
                <a16:creationId xmlns:a16="http://schemas.microsoft.com/office/drawing/2014/main" id="{DF4AE63E-A657-4EF3-9956-298C6E21AD7A}"/>
              </a:ext>
            </a:extLst>
          </p:cNvPr>
          <p:cNvSpPr>
            <a:spLocks noGrp="1"/>
          </p:cNvSpPr>
          <p:nvPr>
            <p:custDataLst>
              <p:tags r:id="rId39"/>
            </p:custDataLst>
          </p:nvPr>
        </p:nvSpPr>
        <p:spPr bwMode="gray">
          <a:xfrm>
            <a:off x="10050463" y="4529138"/>
            <a:ext cx="338138" cy="212725"/>
          </a:xfrm>
          <a:prstGeom prst="rect">
            <a:avLst/>
          </a:prstGeom>
          <a:solidFill>
            <a:srgbClr val="235930"/>
          </a:solidFill>
          <a:ln>
            <a:noFill/>
          </a:ln>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6D213ACE-883F-42A4-AFC2-117FAADC35E3}" type="datetime'''''''''''''''''11''''''''''''''''%'''''''''''''''''''''">
              <a:rPr lang="en-US" altLang="en-US" sz="1400" smtClean="0">
                <a:solidFill>
                  <a:schemeClr val="bg1"/>
                </a:solidFill>
                <a:effectLst/>
              </a:rPr>
              <a:pPr/>
              <a:t>11%</a:t>
            </a:fld>
            <a:endParaRPr lang="en-US" sz="1400" dirty="0">
              <a:solidFill>
                <a:schemeClr val="bg1"/>
              </a:solidFill>
              <a:sym typeface="+mn-lt"/>
            </a:endParaRPr>
          </a:p>
        </p:txBody>
      </p:sp>
      <p:sp>
        <p:nvSpPr>
          <p:cNvPr id="397" name="Text Placeholder 3"/>
          <p:cNvSpPr>
            <a:spLocks noGrp="1"/>
          </p:cNvSpPr>
          <p:nvPr>
            <p:custDataLst>
              <p:tags r:id="rId40"/>
            </p:custDataLst>
          </p:nvPr>
        </p:nvSpPr>
        <p:spPr bwMode="gray">
          <a:xfrm>
            <a:off x="10050463" y="4892675"/>
            <a:ext cx="338138" cy="212725"/>
          </a:xfrm>
          <a:prstGeom prst="rect">
            <a:avLst/>
          </a:prstGeom>
          <a:solidFill>
            <a:srgbClr val="D4DF33"/>
          </a:solidFill>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E9D37790-DF53-4EAD-A015-1A4CE5FF0058}" type="datetime'''''''''1''''''''''''''''''''''''''3''%'''">
              <a:rPr lang="en-US" altLang="en-US" sz="1400" smtClean="0">
                <a:effectLst/>
              </a:rPr>
              <a:pPr/>
              <a:t>13%</a:t>
            </a:fld>
            <a:endParaRPr lang="en-US" sz="1400" dirty="0">
              <a:sym typeface="+mn-lt"/>
            </a:endParaRPr>
          </a:p>
        </p:txBody>
      </p:sp>
      <p:sp>
        <p:nvSpPr>
          <p:cNvPr id="253" name="Text Placeholder 3"/>
          <p:cNvSpPr>
            <a:spLocks noGrp="1"/>
          </p:cNvSpPr>
          <p:nvPr>
            <p:custDataLst>
              <p:tags r:id="rId41"/>
            </p:custDataLst>
          </p:nvPr>
        </p:nvSpPr>
        <p:spPr bwMode="gray">
          <a:xfrm>
            <a:off x="10025063" y="5256213"/>
            <a:ext cx="3873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AE31F47B-0A41-454D-848F-D99F8D2C3333}" type="datetime'''''''2''''''''''''''''''0''''1''''''''''''''8'">
              <a:rPr lang="en-US" altLang="en-US" sz="1400" smtClean="0"/>
              <a:pPr/>
              <a:t>2018</a:t>
            </a:fld>
            <a:endParaRPr lang="en-US" sz="1400" dirty="0">
              <a:sym typeface="+mn-lt"/>
            </a:endParaRPr>
          </a:p>
        </p:txBody>
      </p:sp>
      <p:sp>
        <p:nvSpPr>
          <p:cNvPr id="186" name="Text Placeholder 3">
            <a:extLst>
              <a:ext uri="{FF2B5EF4-FFF2-40B4-BE49-F238E27FC236}">
                <a16:creationId xmlns:a16="http://schemas.microsoft.com/office/drawing/2014/main" id="{C7E7B838-F53D-433C-894D-9081C9EAED4E}"/>
              </a:ext>
            </a:extLst>
          </p:cNvPr>
          <p:cNvSpPr>
            <a:spLocks noGrp="1"/>
          </p:cNvSpPr>
          <p:nvPr>
            <p:custDataLst>
              <p:tags r:id="rId42"/>
            </p:custDataLst>
          </p:nvPr>
        </p:nvSpPr>
        <p:spPr bwMode="gray">
          <a:xfrm>
            <a:off x="10494963" y="2613025"/>
            <a:ext cx="338138" cy="212725"/>
          </a:xfrm>
          <a:prstGeom prst="rect">
            <a:avLst/>
          </a:prstGeom>
          <a:solidFill>
            <a:srgbClr val="29BA74"/>
          </a:solidFill>
          <a:ln>
            <a:noFill/>
          </a:ln>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EE9A8E22-B27D-49DB-9BC1-D33312DE4B32}" type="datetime'3''4''''''''''''''''''''''''''''''''''''''''%'''''''''''''">
              <a:rPr lang="en-US" altLang="en-US" sz="1400" smtClean="0">
                <a:solidFill>
                  <a:schemeClr val="bg1"/>
                </a:solidFill>
                <a:effectLst/>
              </a:rPr>
              <a:pPr/>
              <a:t>34%</a:t>
            </a:fld>
            <a:endParaRPr lang="en-US" sz="1400" dirty="0">
              <a:solidFill>
                <a:schemeClr val="bg1"/>
              </a:solidFill>
              <a:sym typeface="+mn-lt"/>
            </a:endParaRPr>
          </a:p>
        </p:txBody>
      </p:sp>
      <p:sp>
        <p:nvSpPr>
          <p:cNvPr id="429" name="Text Placeholder 3"/>
          <p:cNvSpPr>
            <a:spLocks noGrp="1"/>
          </p:cNvSpPr>
          <p:nvPr>
            <p:custDataLst>
              <p:tags r:id="rId43"/>
            </p:custDataLst>
          </p:nvPr>
        </p:nvSpPr>
        <p:spPr bwMode="gray">
          <a:xfrm>
            <a:off x="10541000" y="3144838"/>
            <a:ext cx="244475" cy="212725"/>
          </a:xfrm>
          <a:prstGeom prst="rect">
            <a:avLst/>
          </a:prstGeom>
          <a:solidFill>
            <a:srgbClr val="318C46"/>
          </a:solidFill>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6334E993-ECFE-4605-AA4D-B77BFC5321E8}" type="datetime'''''''1''''''''''''''''''''''''''''''''''''''''%'''''''''''''">
              <a:rPr lang="en-US" altLang="en-US" sz="1400" smtClean="0">
                <a:solidFill>
                  <a:schemeClr val="bg1"/>
                </a:solidFill>
                <a:effectLst/>
              </a:rPr>
              <a:pPr/>
              <a:t>1%</a:t>
            </a:fld>
            <a:endParaRPr lang="en-US" sz="1400" dirty="0">
              <a:solidFill>
                <a:schemeClr val="bg1"/>
              </a:solidFill>
              <a:sym typeface="+mn-lt"/>
            </a:endParaRPr>
          </a:p>
        </p:txBody>
      </p:sp>
      <p:sp>
        <p:nvSpPr>
          <p:cNvPr id="185" name="Text Placeholder 3">
            <a:extLst>
              <a:ext uri="{FF2B5EF4-FFF2-40B4-BE49-F238E27FC236}">
                <a16:creationId xmlns:a16="http://schemas.microsoft.com/office/drawing/2014/main" id="{632AF153-750A-446B-9F47-F1BB20ED4143}"/>
              </a:ext>
            </a:extLst>
          </p:cNvPr>
          <p:cNvSpPr>
            <a:spLocks noGrp="1"/>
          </p:cNvSpPr>
          <p:nvPr>
            <p:custDataLst>
              <p:tags r:id="rId44"/>
            </p:custDataLst>
          </p:nvPr>
        </p:nvSpPr>
        <p:spPr bwMode="gray">
          <a:xfrm>
            <a:off x="10494963" y="3684588"/>
            <a:ext cx="338138" cy="212725"/>
          </a:xfrm>
          <a:prstGeom prst="rect">
            <a:avLst/>
          </a:prstGeom>
          <a:solidFill>
            <a:srgbClr val="2A6B2A"/>
          </a:solidFill>
          <a:ln>
            <a:noFill/>
          </a:ln>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A1F46B3C-05A4-4737-B962-B4BDCBB8BEC5}" type="datetime'''''''''''''''''''3''''''''''''''''''''''''''''''5''%'''''''">
              <a:rPr lang="en-US" altLang="en-US" sz="1400" smtClean="0">
                <a:solidFill>
                  <a:schemeClr val="bg1"/>
                </a:solidFill>
                <a:effectLst/>
              </a:rPr>
              <a:pPr/>
              <a:t>35%</a:t>
            </a:fld>
            <a:endParaRPr lang="en-US" sz="1400" dirty="0">
              <a:solidFill>
                <a:schemeClr val="bg1"/>
              </a:solidFill>
              <a:sym typeface="+mn-lt"/>
            </a:endParaRPr>
          </a:p>
        </p:txBody>
      </p:sp>
      <p:sp>
        <p:nvSpPr>
          <p:cNvPr id="184" name="Text Placeholder 3">
            <a:extLst>
              <a:ext uri="{FF2B5EF4-FFF2-40B4-BE49-F238E27FC236}">
                <a16:creationId xmlns:a16="http://schemas.microsoft.com/office/drawing/2014/main" id="{4A6EA3E6-5CDB-4A80-8913-575A16E4855D}"/>
              </a:ext>
            </a:extLst>
          </p:cNvPr>
          <p:cNvSpPr>
            <a:spLocks noGrp="1"/>
          </p:cNvSpPr>
          <p:nvPr>
            <p:custDataLst>
              <p:tags r:id="rId45"/>
            </p:custDataLst>
          </p:nvPr>
        </p:nvSpPr>
        <p:spPr bwMode="gray">
          <a:xfrm>
            <a:off x="10494963" y="4367213"/>
            <a:ext cx="338138" cy="212725"/>
          </a:xfrm>
          <a:prstGeom prst="rect">
            <a:avLst/>
          </a:prstGeom>
          <a:solidFill>
            <a:srgbClr val="235930"/>
          </a:solidFill>
          <a:ln>
            <a:noFill/>
          </a:ln>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744DD4FC-0A21-472C-85DA-206D6CE83998}" type="datetime'1''''''''''''''''''''''''''''''''''''1''''''''''%'''''''''''''">
              <a:rPr lang="en-US" altLang="en-US" sz="1400" smtClean="0">
                <a:solidFill>
                  <a:schemeClr val="bg1"/>
                </a:solidFill>
                <a:effectLst/>
              </a:rPr>
              <a:pPr/>
              <a:t>11%</a:t>
            </a:fld>
            <a:endParaRPr lang="en-US" sz="1400" dirty="0">
              <a:solidFill>
                <a:schemeClr val="bg1"/>
              </a:solidFill>
              <a:sym typeface="+mn-lt"/>
            </a:endParaRPr>
          </a:p>
        </p:txBody>
      </p:sp>
      <p:sp>
        <p:nvSpPr>
          <p:cNvPr id="399" name="Text Placeholder 3"/>
          <p:cNvSpPr>
            <a:spLocks noGrp="1"/>
          </p:cNvSpPr>
          <p:nvPr>
            <p:custDataLst>
              <p:tags r:id="rId46"/>
            </p:custDataLst>
          </p:nvPr>
        </p:nvSpPr>
        <p:spPr bwMode="gray">
          <a:xfrm>
            <a:off x="10494963" y="4811713"/>
            <a:ext cx="338138" cy="212725"/>
          </a:xfrm>
          <a:prstGeom prst="rect">
            <a:avLst/>
          </a:prstGeom>
          <a:solidFill>
            <a:srgbClr val="D4DF33"/>
          </a:solidFill>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50730D28-A1FF-431C-954E-1D15F861EA46}" type="datetime'''''''''''1''''''''''''''9''''''''%'''''''''''''''''''">
              <a:rPr lang="en-US" altLang="en-US" sz="1400" smtClean="0">
                <a:effectLst/>
              </a:rPr>
              <a:pPr/>
              <a:t>19%</a:t>
            </a:fld>
            <a:endParaRPr lang="en-US" sz="1400" dirty="0">
              <a:sym typeface="+mn-lt"/>
            </a:endParaRPr>
          </a:p>
        </p:txBody>
      </p:sp>
      <p:sp>
        <p:nvSpPr>
          <p:cNvPr id="254" name="Text Placeholder 3"/>
          <p:cNvSpPr>
            <a:spLocks noGrp="1"/>
          </p:cNvSpPr>
          <p:nvPr>
            <p:custDataLst>
              <p:tags r:id="rId47"/>
            </p:custDataLst>
          </p:nvPr>
        </p:nvSpPr>
        <p:spPr bwMode="gray">
          <a:xfrm>
            <a:off x="10469563" y="5256213"/>
            <a:ext cx="3873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DAB7ED65-463E-4DB7-89CC-3158DA0CC546}" type="datetime'''''''''''''20''''''''2''''''''''2'''''''''''''''''''''''''''">
              <a:rPr lang="en-US" altLang="en-US" sz="1400" smtClean="0"/>
              <a:pPr/>
              <a:t>2022</a:t>
            </a:fld>
            <a:endParaRPr lang="en-US" sz="1400" dirty="0">
              <a:sym typeface="+mn-lt"/>
            </a:endParaRPr>
          </a:p>
        </p:txBody>
      </p:sp>
      <p:sp>
        <p:nvSpPr>
          <p:cNvPr id="180" name="Text Placeholder 3">
            <a:extLst>
              <a:ext uri="{FF2B5EF4-FFF2-40B4-BE49-F238E27FC236}">
                <a16:creationId xmlns:a16="http://schemas.microsoft.com/office/drawing/2014/main" id="{15267F03-AE92-4E2E-B929-46FECF76FB72}"/>
              </a:ext>
            </a:extLst>
          </p:cNvPr>
          <p:cNvSpPr>
            <a:spLocks noGrp="1"/>
          </p:cNvSpPr>
          <p:nvPr>
            <p:custDataLst>
              <p:tags r:id="rId48"/>
            </p:custDataLst>
          </p:nvPr>
        </p:nvSpPr>
        <p:spPr bwMode="gray">
          <a:xfrm>
            <a:off x="9605963" y="2409825"/>
            <a:ext cx="338138" cy="212725"/>
          </a:xfrm>
          <a:prstGeom prst="rect">
            <a:avLst/>
          </a:prstGeom>
          <a:solidFill>
            <a:srgbClr val="29BA74"/>
          </a:solidFill>
          <a:ln>
            <a:noFill/>
          </a:ln>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2655C6A5-489B-4A2A-8CDC-73F8AC278502}" type="datetime'''''20''''''''''''''''''''''''''%'">
              <a:rPr lang="en-US" altLang="en-US" sz="1400" smtClean="0">
                <a:solidFill>
                  <a:schemeClr val="bg1"/>
                </a:solidFill>
                <a:effectLst/>
              </a:rPr>
              <a:pPr/>
              <a:t>20%</a:t>
            </a:fld>
            <a:endParaRPr lang="en-US" sz="1400" dirty="0">
              <a:solidFill>
                <a:schemeClr val="bg1"/>
              </a:solidFill>
              <a:sym typeface="+mn-lt"/>
            </a:endParaRPr>
          </a:p>
        </p:txBody>
      </p:sp>
      <p:sp>
        <p:nvSpPr>
          <p:cNvPr id="261" name="Text Placeholder 3"/>
          <p:cNvSpPr>
            <a:spLocks noGrp="1"/>
          </p:cNvSpPr>
          <p:nvPr>
            <p:custDataLst>
              <p:tags r:id="rId49"/>
            </p:custDataLst>
          </p:nvPr>
        </p:nvSpPr>
        <p:spPr bwMode="gray">
          <a:xfrm>
            <a:off x="10983913" y="3144838"/>
            <a:ext cx="244475" cy="212725"/>
          </a:xfrm>
          <a:prstGeom prst="rect">
            <a:avLst/>
          </a:prstGeom>
          <a:solidFill>
            <a:srgbClr val="318C46"/>
          </a:solidFill>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E40CF3A0-14C0-474B-92FD-F7B9A5B6ABB2}" type="datetime'''''''''''''''''''''''2''%'''''''''''''''''''''''''''''''''">
              <a:rPr lang="en-US" altLang="en-US" sz="1400" smtClean="0">
                <a:solidFill>
                  <a:schemeClr val="bg1"/>
                </a:solidFill>
                <a:effectLst/>
              </a:rPr>
              <a:pPr/>
              <a:t>2%</a:t>
            </a:fld>
            <a:endParaRPr lang="en-US" sz="1400" dirty="0">
              <a:solidFill>
                <a:schemeClr val="bg1"/>
              </a:solidFill>
              <a:sym typeface="+mn-lt"/>
            </a:endParaRPr>
          </a:p>
        </p:txBody>
      </p:sp>
      <p:sp>
        <p:nvSpPr>
          <p:cNvPr id="188" name="Text Placeholder 3">
            <a:extLst>
              <a:ext uri="{FF2B5EF4-FFF2-40B4-BE49-F238E27FC236}">
                <a16:creationId xmlns:a16="http://schemas.microsoft.com/office/drawing/2014/main" id="{2CAED2AB-CA1A-41AB-909D-64A8E5F34DE8}"/>
              </a:ext>
            </a:extLst>
          </p:cNvPr>
          <p:cNvSpPr>
            <a:spLocks noGrp="1"/>
          </p:cNvSpPr>
          <p:nvPr>
            <p:custDataLst>
              <p:tags r:id="rId50"/>
            </p:custDataLst>
          </p:nvPr>
        </p:nvSpPr>
        <p:spPr bwMode="gray">
          <a:xfrm>
            <a:off x="10937875" y="3644900"/>
            <a:ext cx="338138" cy="212725"/>
          </a:xfrm>
          <a:prstGeom prst="rect">
            <a:avLst/>
          </a:prstGeom>
          <a:solidFill>
            <a:srgbClr val="2A6B2A"/>
          </a:solidFill>
          <a:ln>
            <a:noFill/>
          </a:ln>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01507443-8D28-4737-8367-EBC7B38E59A7}" type="datetime'''''''''32''''''''''''''''''''''''''''%'''''''''''''''''">
              <a:rPr lang="en-US" altLang="en-US" sz="1400" smtClean="0">
                <a:solidFill>
                  <a:schemeClr val="bg1"/>
                </a:solidFill>
                <a:effectLst/>
              </a:rPr>
              <a:pPr/>
              <a:t>32%</a:t>
            </a:fld>
            <a:endParaRPr lang="en-US" sz="1400" dirty="0">
              <a:solidFill>
                <a:schemeClr val="bg1"/>
              </a:solidFill>
              <a:sym typeface="+mn-lt"/>
            </a:endParaRPr>
          </a:p>
        </p:txBody>
      </p:sp>
      <p:sp>
        <p:nvSpPr>
          <p:cNvPr id="187" name="Text Placeholder 3">
            <a:extLst>
              <a:ext uri="{FF2B5EF4-FFF2-40B4-BE49-F238E27FC236}">
                <a16:creationId xmlns:a16="http://schemas.microsoft.com/office/drawing/2014/main" id="{732AAFC2-48E4-43F6-B899-0F242E8F07CC}"/>
              </a:ext>
            </a:extLst>
          </p:cNvPr>
          <p:cNvSpPr>
            <a:spLocks noGrp="1"/>
          </p:cNvSpPr>
          <p:nvPr>
            <p:custDataLst>
              <p:tags r:id="rId51"/>
            </p:custDataLst>
          </p:nvPr>
        </p:nvSpPr>
        <p:spPr bwMode="gray">
          <a:xfrm>
            <a:off x="10937875" y="4310063"/>
            <a:ext cx="338138" cy="212725"/>
          </a:xfrm>
          <a:prstGeom prst="rect">
            <a:avLst/>
          </a:prstGeom>
          <a:solidFill>
            <a:srgbClr val="235930"/>
          </a:solidFill>
          <a:ln>
            <a:noFill/>
          </a:ln>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76CD38C7-2FA1-45A4-8D8B-50516125781C}" type="datetime'''''''''''''''1''''3''''%'''''">
              <a:rPr lang="en-US" altLang="en-US" sz="1400" smtClean="0">
                <a:solidFill>
                  <a:schemeClr val="bg1"/>
                </a:solidFill>
                <a:effectLst/>
              </a:rPr>
              <a:pPr/>
              <a:t>13%</a:t>
            </a:fld>
            <a:endParaRPr lang="en-US" sz="1400" dirty="0">
              <a:solidFill>
                <a:schemeClr val="bg1"/>
              </a:solidFill>
              <a:sym typeface="+mn-lt"/>
            </a:endParaRPr>
          </a:p>
        </p:txBody>
      </p:sp>
      <p:sp>
        <p:nvSpPr>
          <p:cNvPr id="400" name="Text Placeholder 3"/>
          <p:cNvSpPr>
            <a:spLocks noGrp="1"/>
          </p:cNvSpPr>
          <p:nvPr>
            <p:custDataLst>
              <p:tags r:id="rId52"/>
            </p:custDataLst>
          </p:nvPr>
        </p:nvSpPr>
        <p:spPr bwMode="gray">
          <a:xfrm>
            <a:off x="10937875" y="4795838"/>
            <a:ext cx="338138" cy="212725"/>
          </a:xfrm>
          <a:prstGeom prst="rect">
            <a:avLst/>
          </a:prstGeom>
          <a:solidFill>
            <a:srgbClr val="D4DF33"/>
          </a:solidFill>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2F530B54-4079-43F8-8127-E222813AD02C}" type="datetime'''''''''''''''''''''''''''''''2''0%'''''''''''''''''''">
              <a:rPr lang="en-US" altLang="en-US" sz="1400" smtClean="0">
                <a:effectLst/>
              </a:rPr>
              <a:pPr/>
              <a:t>20%</a:t>
            </a:fld>
            <a:endParaRPr lang="en-US" sz="1400" dirty="0">
              <a:sym typeface="+mn-lt"/>
            </a:endParaRPr>
          </a:p>
        </p:txBody>
      </p:sp>
      <p:sp>
        <p:nvSpPr>
          <p:cNvPr id="255" name="Text Placeholder 3"/>
          <p:cNvSpPr>
            <a:spLocks noGrp="1"/>
          </p:cNvSpPr>
          <p:nvPr>
            <p:custDataLst>
              <p:tags r:id="rId53"/>
            </p:custDataLst>
          </p:nvPr>
        </p:nvSpPr>
        <p:spPr bwMode="gray">
          <a:xfrm>
            <a:off x="10912475" y="5256213"/>
            <a:ext cx="3873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048E11C5-0888-4E50-8AD3-981C1301EEF8}" type="datetime'''2''0''''''''23'''">
              <a:rPr lang="en-US" altLang="en-US" sz="1400" smtClean="0"/>
              <a:pPr/>
              <a:t>2023</a:t>
            </a:fld>
            <a:endParaRPr lang="en-US" sz="1400" dirty="0">
              <a:sym typeface="+mn-lt"/>
            </a:endParaRPr>
          </a:p>
        </p:txBody>
      </p:sp>
      <p:sp>
        <p:nvSpPr>
          <p:cNvPr id="150" name="Text Placeholder 3">
            <a:extLst>
              <a:ext uri="{FF2B5EF4-FFF2-40B4-BE49-F238E27FC236}">
                <a16:creationId xmlns:a16="http://schemas.microsoft.com/office/drawing/2014/main" id="{2E19788D-ECBF-4963-99EB-1E1B049790EB}"/>
              </a:ext>
            </a:extLst>
          </p:cNvPr>
          <p:cNvSpPr>
            <a:spLocks noGrp="1"/>
          </p:cNvSpPr>
          <p:nvPr>
            <p:custDataLst>
              <p:tags r:id="rId54"/>
            </p:custDataLst>
          </p:nvPr>
        </p:nvSpPr>
        <p:spPr bwMode="gray">
          <a:xfrm>
            <a:off x="11382375" y="2606675"/>
            <a:ext cx="338138" cy="212725"/>
          </a:xfrm>
          <a:prstGeom prst="rect">
            <a:avLst/>
          </a:prstGeom>
          <a:solidFill>
            <a:srgbClr val="29BA74"/>
          </a:solidFill>
          <a:ln>
            <a:noFill/>
          </a:ln>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781DF96D-2A2F-4F7A-A4F9-07C3533729E3}" type="datetime'''''''''''''''''''''''''''34''%'''''''">
              <a:rPr lang="en-US" altLang="en-US" sz="1400" smtClean="0">
                <a:solidFill>
                  <a:schemeClr val="bg1"/>
                </a:solidFill>
                <a:effectLst/>
              </a:rPr>
              <a:pPr/>
              <a:t>34%</a:t>
            </a:fld>
            <a:endParaRPr lang="en-US" sz="1400" dirty="0">
              <a:solidFill>
                <a:schemeClr val="bg1"/>
              </a:solidFill>
              <a:sym typeface="+mn-lt"/>
            </a:endParaRPr>
          </a:p>
        </p:txBody>
      </p:sp>
      <p:sp>
        <p:nvSpPr>
          <p:cNvPr id="257" name="Text Placeholder 3"/>
          <p:cNvSpPr>
            <a:spLocks noGrp="1"/>
          </p:cNvSpPr>
          <p:nvPr>
            <p:custDataLst>
              <p:tags r:id="rId55"/>
            </p:custDataLst>
          </p:nvPr>
        </p:nvSpPr>
        <p:spPr bwMode="gray">
          <a:xfrm>
            <a:off x="11428413" y="3132138"/>
            <a:ext cx="244475" cy="212725"/>
          </a:xfrm>
          <a:prstGeom prst="rect">
            <a:avLst/>
          </a:prstGeom>
          <a:solidFill>
            <a:srgbClr val="318C46"/>
          </a:solidFill>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AE2AE6A2-C3CD-479F-8535-DE5554234A87}" type="datetime'''''''''''''2''''''''''''''''''''''%'''''''''''''''''''">
              <a:rPr lang="en-US" altLang="en-US" sz="1400" smtClean="0">
                <a:solidFill>
                  <a:schemeClr val="bg1"/>
                </a:solidFill>
                <a:effectLst/>
              </a:rPr>
              <a:pPr/>
              <a:t>2%</a:t>
            </a:fld>
            <a:endParaRPr lang="en-US" sz="1400" dirty="0">
              <a:solidFill>
                <a:schemeClr val="bg1"/>
              </a:solidFill>
              <a:sym typeface="+mn-lt"/>
            </a:endParaRPr>
          </a:p>
        </p:txBody>
      </p:sp>
      <p:sp>
        <p:nvSpPr>
          <p:cNvPr id="149" name="Text Placeholder 3">
            <a:extLst>
              <a:ext uri="{FF2B5EF4-FFF2-40B4-BE49-F238E27FC236}">
                <a16:creationId xmlns:a16="http://schemas.microsoft.com/office/drawing/2014/main" id="{CF9E55CE-8071-46E4-B7D1-901468394169}"/>
              </a:ext>
            </a:extLst>
          </p:cNvPr>
          <p:cNvSpPr>
            <a:spLocks noGrp="1"/>
          </p:cNvSpPr>
          <p:nvPr>
            <p:custDataLst>
              <p:tags r:id="rId56"/>
            </p:custDataLst>
          </p:nvPr>
        </p:nvSpPr>
        <p:spPr bwMode="gray">
          <a:xfrm>
            <a:off x="11382375" y="3671888"/>
            <a:ext cx="338138" cy="212725"/>
          </a:xfrm>
          <a:prstGeom prst="rect">
            <a:avLst/>
          </a:prstGeom>
          <a:solidFill>
            <a:srgbClr val="2A6B2A"/>
          </a:solidFill>
          <a:ln>
            <a:noFill/>
          </a:ln>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889E66C3-E513-4635-834B-75C8393C66E3}" type="datetime'''''''35''''''''''''''''%'''''''''''''''''''">
              <a:rPr lang="en-US" altLang="en-US" sz="1400" smtClean="0">
                <a:solidFill>
                  <a:schemeClr val="bg1"/>
                </a:solidFill>
                <a:effectLst/>
              </a:rPr>
              <a:pPr/>
              <a:t>35%</a:t>
            </a:fld>
            <a:endParaRPr lang="en-US" sz="1400" dirty="0">
              <a:solidFill>
                <a:schemeClr val="bg1"/>
              </a:solidFill>
              <a:sym typeface="+mn-lt"/>
            </a:endParaRPr>
          </a:p>
        </p:txBody>
      </p:sp>
      <p:sp>
        <p:nvSpPr>
          <p:cNvPr id="148" name="Text Placeholder 3">
            <a:extLst>
              <a:ext uri="{FF2B5EF4-FFF2-40B4-BE49-F238E27FC236}">
                <a16:creationId xmlns:a16="http://schemas.microsoft.com/office/drawing/2014/main" id="{1154B2E7-966A-468B-9460-970ED6C488FF}"/>
              </a:ext>
            </a:extLst>
          </p:cNvPr>
          <p:cNvSpPr>
            <a:spLocks noGrp="1"/>
          </p:cNvSpPr>
          <p:nvPr>
            <p:custDataLst>
              <p:tags r:id="rId57"/>
            </p:custDataLst>
          </p:nvPr>
        </p:nvSpPr>
        <p:spPr bwMode="gray">
          <a:xfrm>
            <a:off x="11382375" y="4378325"/>
            <a:ext cx="338138" cy="212725"/>
          </a:xfrm>
          <a:prstGeom prst="rect">
            <a:avLst/>
          </a:prstGeom>
          <a:solidFill>
            <a:srgbClr val="235930"/>
          </a:solidFill>
          <a:ln>
            <a:noFill/>
          </a:ln>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8267C727-6A47-4AFB-846D-6316B6D9BC8A}" type="datetime'1''3''''''''''%'''''''''''''''''''''''''''''''''''''''''''''''">
              <a:rPr lang="en-US" altLang="en-US" sz="1400" smtClean="0">
                <a:solidFill>
                  <a:schemeClr val="bg1"/>
                </a:solidFill>
                <a:effectLst/>
              </a:rPr>
              <a:pPr/>
              <a:t>13%</a:t>
            </a:fld>
            <a:endParaRPr lang="en-US" sz="1400" dirty="0">
              <a:solidFill>
                <a:schemeClr val="bg1"/>
              </a:solidFill>
              <a:sym typeface="+mn-lt"/>
            </a:endParaRPr>
          </a:p>
        </p:txBody>
      </p:sp>
      <p:sp>
        <p:nvSpPr>
          <p:cNvPr id="342" name="Text Placeholder 3"/>
          <p:cNvSpPr>
            <a:spLocks noGrp="1"/>
          </p:cNvSpPr>
          <p:nvPr>
            <p:custDataLst>
              <p:tags r:id="rId58"/>
            </p:custDataLst>
          </p:nvPr>
        </p:nvSpPr>
        <p:spPr bwMode="gray">
          <a:xfrm>
            <a:off x="11382375" y="4829175"/>
            <a:ext cx="338138" cy="212725"/>
          </a:xfrm>
          <a:prstGeom prst="rect">
            <a:avLst/>
          </a:prstGeom>
          <a:solidFill>
            <a:srgbClr val="D4DF33"/>
          </a:solidFill>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103C0BCB-53A0-4997-AC59-9A00538FFF4D}" type="datetime'''''1''''7''''''''''''''''''''''''''%'''''''''">
              <a:rPr lang="en-US" altLang="en-US" sz="1400" smtClean="0">
                <a:effectLst/>
              </a:rPr>
              <a:pPr/>
              <a:t>17%</a:t>
            </a:fld>
            <a:endParaRPr lang="en-US" sz="1400" dirty="0">
              <a:sym typeface="+mn-lt"/>
            </a:endParaRPr>
          </a:p>
        </p:txBody>
      </p:sp>
      <p:sp>
        <p:nvSpPr>
          <p:cNvPr id="258" name="Text Placeholder 3"/>
          <p:cNvSpPr>
            <a:spLocks noGrp="1"/>
          </p:cNvSpPr>
          <p:nvPr>
            <p:custDataLst>
              <p:tags r:id="rId59"/>
            </p:custDataLst>
          </p:nvPr>
        </p:nvSpPr>
        <p:spPr bwMode="gray">
          <a:xfrm>
            <a:off x="11356975" y="5256213"/>
            <a:ext cx="387350" cy="42545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E0E245C5-7F1B-4A9E-8882-215128302A84}" type="datetime'''''''''''2''''0''''''''''''2''''8'''''''''''">
              <a:rPr lang="en-US" altLang="en-US" sz="1400" smtClean="0"/>
              <a:pPr/>
              <a:t>2028</a:t>
            </a:fld>
            <a:br>
              <a:rPr lang="en-US" altLang="en-US" sz="1400" dirty="0">
                <a:sym typeface="+mn-lt"/>
              </a:rPr>
            </a:br>
            <a:endParaRPr lang="en-US" sz="1400" dirty="0">
              <a:sym typeface="+mn-lt"/>
            </a:endParaRPr>
          </a:p>
        </p:txBody>
      </p:sp>
      <p:sp>
        <p:nvSpPr>
          <p:cNvPr id="228" name="Text Placeholder 3">
            <a:extLst>
              <a:ext uri="{FF2B5EF4-FFF2-40B4-BE49-F238E27FC236}">
                <a16:creationId xmlns:a16="http://schemas.microsoft.com/office/drawing/2014/main" id="{5B1E7F7B-8E27-4959-938D-77F83EB10A00}"/>
              </a:ext>
            </a:extLst>
          </p:cNvPr>
          <p:cNvSpPr>
            <a:spLocks noGrp="1"/>
          </p:cNvSpPr>
          <p:nvPr>
            <p:custDataLst>
              <p:tags r:id="rId60"/>
            </p:custDataLst>
          </p:nvPr>
        </p:nvSpPr>
        <p:spPr bwMode="gray">
          <a:xfrm>
            <a:off x="9626600" y="1951038"/>
            <a:ext cx="296863"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B1D86A5D-FEF2-4E84-B19A-5DC7E23F729D}" type="datetime'''''''''''''0''.''''''''''''''''''0'''''''''''">
              <a:rPr lang="en-US" altLang="en-US" sz="1400" smtClean="0"/>
              <a:pPr/>
              <a:t>0.0</a:t>
            </a:fld>
            <a:endParaRPr lang="en-US" sz="1400" dirty="0">
              <a:sym typeface="+mn-lt"/>
            </a:endParaRPr>
          </a:p>
        </p:txBody>
      </p:sp>
      <p:sp>
        <p:nvSpPr>
          <p:cNvPr id="229" name="Text Placeholder 3">
            <a:extLst>
              <a:ext uri="{FF2B5EF4-FFF2-40B4-BE49-F238E27FC236}">
                <a16:creationId xmlns:a16="http://schemas.microsoft.com/office/drawing/2014/main" id="{30CB2297-E082-4CBF-8AF7-5D71C41CB470}"/>
              </a:ext>
            </a:extLst>
          </p:cNvPr>
          <p:cNvSpPr>
            <a:spLocks noGrp="1"/>
          </p:cNvSpPr>
          <p:nvPr>
            <p:custDataLst>
              <p:tags r:id="rId61"/>
            </p:custDataLst>
          </p:nvPr>
        </p:nvSpPr>
        <p:spPr bwMode="gray">
          <a:xfrm>
            <a:off x="10071100" y="1951038"/>
            <a:ext cx="296863"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C279D9A6-4A02-4191-8120-0860DD89B3E0}" type="datetime'''''''''''''''''''''''0''''''''''''''''''.1'''''''''''''''">
              <a:rPr lang="en-US" altLang="en-US" sz="1400" smtClean="0"/>
              <a:pPr/>
              <a:t>0.1</a:t>
            </a:fld>
            <a:endParaRPr lang="en-US" sz="1400" dirty="0">
              <a:sym typeface="+mn-lt"/>
            </a:endParaRPr>
          </a:p>
        </p:txBody>
      </p:sp>
      <p:sp>
        <p:nvSpPr>
          <p:cNvPr id="230" name="Text Placeholder 3">
            <a:extLst>
              <a:ext uri="{FF2B5EF4-FFF2-40B4-BE49-F238E27FC236}">
                <a16:creationId xmlns:a16="http://schemas.microsoft.com/office/drawing/2014/main" id="{0FE80D5C-28AB-4034-B858-3E2DBE986195}"/>
              </a:ext>
            </a:extLst>
          </p:cNvPr>
          <p:cNvSpPr>
            <a:spLocks noGrp="1"/>
          </p:cNvSpPr>
          <p:nvPr>
            <p:custDataLst>
              <p:tags r:id="rId62"/>
            </p:custDataLst>
          </p:nvPr>
        </p:nvSpPr>
        <p:spPr bwMode="gray">
          <a:xfrm>
            <a:off x="10515600" y="1951038"/>
            <a:ext cx="296863"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4DEE8DB8-A1CE-499C-9951-BF3E13AA3973}" type="datetime'''0''''''''''''''''''''.''''''''''2'''''''''''''''''''''''''">
              <a:rPr lang="en-US" altLang="en-US" sz="1400" smtClean="0"/>
              <a:pPr/>
              <a:t>0.2</a:t>
            </a:fld>
            <a:endParaRPr lang="en-US" sz="1400" dirty="0">
              <a:sym typeface="+mn-lt"/>
            </a:endParaRPr>
          </a:p>
        </p:txBody>
      </p:sp>
      <p:sp>
        <p:nvSpPr>
          <p:cNvPr id="234" name="Text Placeholder 3">
            <a:extLst>
              <a:ext uri="{FF2B5EF4-FFF2-40B4-BE49-F238E27FC236}">
                <a16:creationId xmlns:a16="http://schemas.microsoft.com/office/drawing/2014/main" id="{8E7CCE99-11AF-49C1-9BD1-82F0035890D5}"/>
              </a:ext>
            </a:extLst>
          </p:cNvPr>
          <p:cNvSpPr>
            <a:spLocks noGrp="1"/>
          </p:cNvSpPr>
          <p:nvPr>
            <p:custDataLst>
              <p:tags r:id="rId63"/>
            </p:custDataLst>
          </p:nvPr>
        </p:nvSpPr>
        <p:spPr bwMode="gray">
          <a:xfrm>
            <a:off x="10958513" y="1951038"/>
            <a:ext cx="296863"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B89CD301-F04D-4165-9C7B-2C7ED138D9B9}" type="datetime'''''''''''''''''0.''''''''''3'''''">
              <a:rPr lang="en-US" altLang="en-US" sz="1400" smtClean="0"/>
              <a:pPr/>
              <a:t>0.3</a:t>
            </a:fld>
            <a:endParaRPr lang="en-US" sz="1400" dirty="0">
              <a:sym typeface="+mn-lt"/>
            </a:endParaRPr>
          </a:p>
        </p:txBody>
      </p:sp>
      <p:sp>
        <p:nvSpPr>
          <p:cNvPr id="236" name="Text Placeholder 3">
            <a:extLst>
              <a:ext uri="{FF2B5EF4-FFF2-40B4-BE49-F238E27FC236}">
                <a16:creationId xmlns:a16="http://schemas.microsoft.com/office/drawing/2014/main" id="{A4CE9974-0142-4420-AAB8-281B604A160C}"/>
              </a:ext>
            </a:extLst>
          </p:cNvPr>
          <p:cNvSpPr>
            <a:spLocks noGrp="1"/>
          </p:cNvSpPr>
          <p:nvPr>
            <p:custDataLst>
              <p:tags r:id="rId64"/>
            </p:custDataLst>
          </p:nvPr>
        </p:nvSpPr>
        <p:spPr bwMode="gray">
          <a:xfrm>
            <a:off x="11403013" y="1951038"/>
            <a:ext cx="296863"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B81D2CB1-A7FE-414F-BE20-769FC793AE20}" type="datetime'''''''''''''''''''''''''''''''''0''.''''''''''''4'''''''''">
              <a:rPr lang="en-US" altLang="en-US" sz="1400" smtClean="0"/>
              <a:pPr/>
              <a:t>0.4</a:t>
            </a:fld>
            <a:endParaRPr lang="en-US" sz="1400" dirty="0">
              <a:sym typeface="+mn-lt"/>
            </a:endParaRPr>
          </a:p>
        </p:txBody>
      </p:sp>
      <p:sp>
        <p:nvSpPr>
          <p:cNvPr id="189" name="Text Placeholder 3">
            <a:extLst>
              <a:ext uri="{FF2B5EF4-FFF2-40B4-BE49-F238E27FC236}">
                <a16:creationId xmlns:a16="http://schemas.microsoft.com/office/drawing/2014/main" id="{899D139E-01B1-4674-8338-90B549FB6B41}"/>
              </a:ext>
            </a:extLst>
          </p:cNvPr>
          <p:cNvSpPr>
            <a:spLocks noGrp="1"/>
          </p:cNvSpPr>
          <p:nvPr>
            <p:custDataLst>
              <p:tags r:id="rId65"/>
            </p:custDataLst>
          </p:nvPr>
        </p:nvSpPr>
        <p:spPr bwMode="gray">
          <a:xfrm>
            <a:off x="10937875" y="2611438"/>
            <a:ext cx="338138" cy="212725"/>
          </a:xfrm>
          <a:prstGeom prst="rect">
            <a:avLst/>
          </a:prstGeom>
          <a:solidFill>
            <a:srgbClr val="29BA74"/>
          </a:solidFill>
          <a:ln>
            <a:noFill/>
          </a:ln>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FA9530AA-0BA2-4A52-A7B8-B601604C690F}" type="datetime'''3''''''''4''''''''''''''''''''''''''''%'''''''''''''''''">
              <a:rPr lang="en-US" altLang="en-US" sz="1400" smtClean="0">
                <a:solidFill>
                  <a:schemeClr val="bg1"/>
                </a:solidFill>
                <a:effectLst/>
              </a:rPr>
              <a:pPr/>
              <a:t>34%</a:t>
            </a:fld>
            <a:endParaRPr lang="en-US" sz="1400" dirty="0">
              <a:solidFill>
                <a:schemeClr val="bg1"/>
              </a:solidFill>
              <a:sym typeface="+mn-lt"/>
            </a:endParaRPr>
          </a:p>
        </p:txBody>
      </p:sp>
      <p:graphicFrame>
        <p:nvGraphicFramePr>
          <p:cNvPr id="9" name="Chart 8">
            <a:extLst>
              <a:ext uri="{FF2B5EF4-FFF2-40B4-BE49-F238E27FC236}">
                <a16:creationId xmlns:a16="http://schemas.microsoft.com/office/drawing/2014/main" id="{62233A46-1692-7FBE-C7ED-68FB19BEC29A}"/>
              </a:ext>
            </a:extLst>
          </p:cNvPr>
          <p:cNvGraphicFramePr/>
          <p:nvPr>
            <p:custDataLst>
              <p:tags r:id="rId66"/>
            </p:custDataLst>
            <p:extLst>
              <p:ext uri="{D42A27DB-BD31-4B8C-83A1-F6EECF244321}">
                <p14:modId xmlns:p14="http://schemas.microsoft.com/office/powerpoint/2010/main" val="3763907011"/>
              </p:ext>
            </p:extLst>
          </p:nvPr>
        </p:nvGraphicFramePr>
        <p:xfrm>
          <a:off x="4276725" y="2128838"/>
          <a:ext cx="2386013" cy="3151187"/>
        </p:xfrm>
        <a:graphic>
          <a:graphicData uri="http://schemas.openxmlformats.org/drawingml/2006/chart">
            <c:chart xmlns:c="http://schemas.openxmlformats.org/drawingml/2006/chart" xmlns:r="http://schemas.openxmlformats.org/officeDocument/2006/relationships" r:id="rId119"/>
          </a:graphicData>
        </a:graphic>
      </p:graphicFrame>
      <p:sp>
        <p:nvSpPr>
          <p:cNvPr id="194" name="Text Placeholder 3">
            <a:extLst>
              <a:ext uri="{FF2B5EF4-FFF2-40B4-BE49-F238E27FC236}">
                <a16:creationId xmlns:a16="http://schemas.microsoft.com/office/drawing/2014/main" id="{86493E8C-43EB-41B9-99FB-C3B2E4D9CA45}"/>
              </a:ext>
            </a:extLst>
          </p:cNvPr>
          <p:cNvSpPr>
            <a:spLocks noGrp="1"/>
          </p:cNvSpPr>
          <p:nvPr>
            <p:custDataLst>
              <p:tags r:id="rId67"/>
            </p:custDataLst>
          </p:nvPr>
        </p:nvSpPr>
        <p:spPr bwMode="gray">
          <a:xfrm>
            <a:off x="4408488" y="2490788"/>
            <a:ext cx="344488" cy="212725"/>
          </a:xfrm>
          <a:prstGeom prst="rect">
            <a:avLst/>
          </a:prstGeom>
          <a:solidFill>
            <a:srgbClr val="29BA74"/>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6E857A74-416A-46B2-B624-055AE08EFA49}" type="datetime'''''''''''''''2''''''''''''''''''''6''''''''''''''%'''''">
              <a:rPr lang="en-US" altLang="en-US" sz="1400" smtClean="0">
                <a:solidFill>
                  <a:schemeClr val="bg1"/>
                </a:solidFill>
              </a:rPr>
              <a:pPr/>
              <a:t>26%</a:t>
            </a:fld>
            <a:endParaRPr lang="en-US" sz="1400" dirty="0">
              <a:solidFill>
                <a:schemeClr val="bg1"/>
              </a:solidFill>
              <a:sym typeface="+mn-lt"/>
            </a:endParaRPr>
          </a:p>
        </p:txBody>
      </p:sp>
      <p:sp>
        <p:nvSpPr>
          <p:cNvPr id="134" name="Text Placeholder 3">
            <a:extLst>
              <a:ext uri="{FF2B5EF4-FFF2-40B4-BE49-F238E27FC236}">
                <a16:creationId xmlns:a16="http://schemas.microsoft.com/office/drawing/2014/main" id="{CF1ECC81-1514-44AB-A490-47597846DF03}"/>
              </a:ext>
            </a:extLst>
          </p:cNvPr>
          <p:cNvSpPr>
            <a:spLocks noGrp="1"/>
          </p:cNvSpPr>
          <p:nvPr>
            <p:custDataLst>
              <p:tags r:id="rId68"/>
            </p:custDataLst>
          </p:nvPr>
        </p:nvSpPr>
        <p:spPr bwMode="gray">
          <a:xfrm>
            <a:off x="4454525" y="2951163"/>
            <a:ext cx="250825" cy="212725"/>
          </a:xfrm>
          <a:prstGeom prst="rect">
            <a:avLst/>
          </a:prstGeom>
          <a:solidFill>
            <a:srgbClr val="318C46"/>
          </a:solidFill>
          <a:ln>
            <a:noFill/>
          </a:ln>
          <a:effectLst/>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1587DB86-6768-4B69-BE51-939BB3C9DC9A}" type="datetime'''''''''''''''''5''''%'''''''''''''''''">
              <a:rPr lang="en-US" altLang="en-US" sz="1400" smtClean="0">
                <a:solidFill>
                  <a:schemeClr val="bg1"/>
                </a:solidFill>
                <a:sym typeface="+mn-lt"/>
              </a:rPr>
              <a:pPr algn="ctr">
                <a:lnSpc>
                  <a:spcPct val="100000"/>
                </a:lnSpc>
                <a:spcBef>
                  <a:spcPct val="0"/>
                </a:spcBef>
                <a:spcAft>
                  <a:spcPct val="0"/>
                </a:spcAft>
              </a:pPr>
              <a:t>5%</a:t>
            </a:fld>
            <a:endParaRPr lang="en-US" sz="1400" dirty="0">
              <a:solidFill>
                <a:schemeClr val="bg1"/>
              </a:solidFill>
              <a:sym typeface="+mn-lt"/>
            </a:endParaRPr>
          </a:p>
        </p:txBody>
      </p:sp>
      <p:sp>
        <p:nvSpPr>
          <p:cNvPr id="192" name="Text Placeholder 3">
            <a:extLst>
              <a:ext uri="{FF2B5EF4-FFF2-40B4-BE49-F238E27FC236}">
                <a16:creationId xmlns:a16="http://schemas.microsoft.com/office/drawing/2014/main" id="{B6FF9AF0-E16F-4503-96C6-E998AF509F7A}"/>
              </a:ext>
            </a:extLst>
          </p:cNvPr>
          <p:cNvSpPr>
            <a:spLocks noGrp="1"/>
          </p:cNvSpPr>
          <p:nvPr>
            <p:custDataLst>
              <p:tags r:id="rId69"/>
            </p:custDataLst>
          </p:nvPr>
        </p:nvSpPr>
        <p:spPr bwMode="gray">
          <a:xfrm>
            <a:off x="4408488" y="3517900"/>
            <a:ext cx="344488" cy="212725"/>
          </a:xfrm>
          <a:prstGeom prst="rect">
            <a:avLst/>
          </a:prstGeom>
          <a:solidFill>
            <a:srgbClr val="2A6B2A"/>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E00FB880-EE80-430B-BAA2-824CF78DD0F4}" type="datetime'''''''''''''''''''''''''''''''''''3''''''''''''''3''%'">
              <a:rPr lang="en-US" altLang="en-US" sz="1400" smtClean="0">
                <a:solidFill>
                  <a:schemeClr val="bg1"/>
                </a:solidFill>
                <a:effectLst/>
              </a:rPr>
              <a:pPr/>
              <a:t>33%</a:t>
            </a:fld>
            <a:endParaRPr lang="en-US" sz="1400" dirty="0">
              <a:solidFill>
                <a:schemeClr val="bg1"/>
              </a:solidFill>
              <a:sym typeface="+mn-lt"/>
            </a:endParaRPr>
          </a:p>
        </p:txBody>
      </p:sp>
      <p:sp>
        <p:nvSpPr>
          <p:cNvPr id="191" name="Text Placeholder 3">
            <a:extLst>
              <a:ext uri="{FF2B5EF4-FFF2-40B4-BE49-F238E27FC236}">
                <a16:creationId xmlns:a16="http://schemas.microsoft.com/office/drawing/2014/main" id="{70DCEC2D-5184-43D1-ACB0-D39E1627C3B7}"/>
              </a:ext>
            </a:extLst>
          </p:cNvPr>
          <p:cNvSpPr>
            <a:spLocks noGrp="1"/>
          </p:cNvSpPr>
          <p:nvPr>
            <p:custDataLst>
              <p:tags r:id="rId70"/>
            </p:custDataLst>
          </p:nvPr>
        </p:nvSpPr>
        <p:spPr bwMode="gray">
          <a:xfrm>
            <a:off x="4408488" y="4497388"/>
            <a:ext cx="344488" cy="212725"/>
          </a:xfrm>
          <a:prstGeom prst="rect">
            <a:avLst/>
          </a:prstGeom>
          <a:solidFill>
            <a:srgbClr val="235930"/>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6AB6E908-8024-48F7-9977-8A311DAF3D8B}" type="datetime'''''''''''3''''3''''''%'''''''''''''''''''''''''''''''''">
              <a:rPr lang="en-US" altLang="en-US" sz="1400" smtClean="0">
                <a:solidFill>
                  <a:schemeClr val="bg1"/>
                </a:solidFill>
                <a:effectLst/>
              </a:rPr>
              <a:pPr/>
              <a:t>33%</a:t>
            </a:fld>
            <a:endParaRPr lang="en-US" sz="1400" dirty="0">
              <a:solidFill>
                <a:schemeClr val="bg1"/>
              </a:solidFill>
              <a:sym typeface="+mn-lt"/>
            </a:endParaRPr>
          </a:p>
        </p:txBody>
      </p:sp>
      <p:sp>
        <p:nvSpPr>
          <p:cNvPr id="91" name="Text Placeholder 3">
            <a:extLst>
              <a:ext uri="{FF2B5EF4-FFF2-40B4-BE49-F238E27FC236}">
                <a16:creationId xmlns:a16="http://schemas.microsoft.com/office/drawing/2014/main" id="{922FF483-49A5-4929-AFF6-EE63D37ADBA8}"/>
              </a:ext>
            </a:extLst>
          </p:cNvPr>
          <p:cNvSpPr>
            <a:spLocks noGrp="1"/>
          </p:cNvSpPr>
          <p:nvPr>
            <p:custDataLst>
              <p:tags r:id="rId71"/>
            </p:custDataLst>
          </p:nvPr>
        </p:nvSpPr>
        <p:spPr bwMode="gray">
          <a:xfrm>
            <a:off x="4454525" y="5037138"/>
            <a:ext cx="250825" cy="212725"/>
          </a:xfrm>
          <a:prstGeom prst="rect">
            <a:avLst/>
          </a:prstGeom>
          <a:solidFill>
            <a:srgbClr val="D4DF33"/>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D28A47C4-4A46-4B62-9A44-2C2927B4EF5B}" type="datetime'''''''''''''''''''''''''''''''''''''''4''''''''''''''%'">
              <a:rPr lang="en-US" altLang="en-US" sz="1400" smtClean="0">
                <a:effectLst/>
              </a:rPr>
              <a:pPr/>
              <a:t>4%</a:t>
            </a:fld>
            <a:endParaRPr lang="en-US" sz="1400" dirty="0">
              <a:sym typeface="+mn-lt"/>
            </a:endParaRPr>
          </a:p>
        </p:txBody>
      </p:sp>
      <p:sp>
        <p:nvSpPr>
          <p:cNvPr id="89" name="Text Placeholder 3">
            <a:extLst>
              <a:ext uri="{FF2B5EF4-FFF2-40B4-BE49-F238E27FC236}">
                <a16:creationId xmlns:a16="http://schemas.microsoft.com/office/drawing/2014/main" id="{7E17809A-0FA8-43D6-AEC4-1082E1FE30E9}"/>
              </a:ext>
            </a:extLst>
          </p:cNvPr>
          <p:cNvSpPr>
            <a:spLocks noGrp="1"/>
          </p:cNvSpPr>
          <p:nvPr>
            <p:custDataLst>
              <p:tags r:id="rId72"/>
            </p:custDataLst>
          </p:nvPr>
        </p:nvSpPr>
        <p:spPr bwMode="auto">
          <a:xfrm>
            <a:off x="4386263" y="5330825"/>
            <a:ext cx="3873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FC0FE605-D85F-4689-8DCA-4F5608981510}" type="datetime'''''''''20''''''''0''''''''''''''''3'''''''''''">
              <a:rPr lang="en-US" altLang="en-US" sz="1400" smtClean="0"/>
              <a:pPr/>
              <a:t>2003</a:t>
            </a:fld>
            <a:endParaRPr lang="en-US" sz="1400" dirty="0">
              <a:sym typeface="+mn-lt"/>
            </a:endParaRPr>
          </a:p>
        </p:txBody>
      </p:sp>
      <p:sp>
        <p:nvSpPr>
          <p:cNvPr id="197" name="Text Placeholder 3">
            <a:extLst>
              <a:ext uri="{FF2B5EF4-FFF2-40B4-BE49-F238E27FC236}">
                <a16:creationId xmlns:a16="http://schemas.microsoft.com/office/drawing/2014/main" id="{739BBBFF-ABAA-4A4D-969B-ADF9278D1003}"/>
              </a:ext>
            </a:extLst>
          </p:cNvPr>
          <p:cNvSpPr>
            <a:spLocks noGrp="1"/>
          </p:cNvSpPr>
          <p:nvPr>
            <p:custDataLst>
              <p:tags r:id="rId73"/>
            </p:custDataLst>
          </p:nvPr>
        </p:nvSpPr>
        <p:spPr bwMode="gray">
          <a:xfrm>
            <a:off x="4852988" y="2516188"/>
            <a:ext cx="344488" cy="212725"/>
          </a:xfrm>
          <a:prstGeom prst="rect">
            <a:avLst/>
          </a:prstGeom>
          <a:solidFill>
            <a:srgbClr val="29BA74"/>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E27CDFF5-0F45-48D5-B189-4441F3AC3749}" type="datetime'2''''''''''''''''''''''''''''''''8''''''''''''%'''''">
              <a:rPr lang="en-US" altLang="en-US" sz="1400" smtClean="0">
                <a:solidFill>
                  <a:schemeClr val="bg1"/>
                </a:solidFill>
              </a:rPr>
              <a:pPr/>
              <a:t>28%</a:t>
            </a:fld>
            <a:endParaRPr lang="en-US" sz="1400" dirty="0">
              <a:solidFill>
                <a:schemeClr val="bg1"/>
              </a:solidFill>
              <a:sym typeface="+mn-lt"/>
            </a:endParaRPr>
          </a:p>
        </p:txBody>
      </p:sp>
      <p:sp>
        <p:nvSpPr>
          <p:cNvPr id="268" name="Text Placeholder 3"/>
          <p:cNvSpPr>
            <a:spLocks noGrp="1"/>
          </p:cNvSpPr>
          <p:nvPr>
            <p:custDataLst>
              <p:tags r:id="rId74"/>
            </p:custDataLst>
          </p:nvPr>
        </p:nvSpPr>
        <p:spPr bwMode="gray">
          <a:xfrm>
            <a:off x="4899025" y="2976563"/>
            <a:ext cx="250825" cy="212725"/>
          </a:xfrm>
          <a:prstGeom prst="rect">
            <a:avLst/>
          </a:prstGeom>
          <a:solidFill>
            <a:srgbClr val="318C46"/>
          </a:solidFill>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4785D103-29E5-4A82-BCC1-94EB1B2B32FF}" type="datetime'''''''''''''''''''''''''3''''''''''%'''''''''''''''''''''''">
              <a:rPr lang="en-US" altLang="en-US" sz="1400" smtClean="0">
                <a:solidFill>
                  <a:schemeClr val="bg1"/>
                </a:solidFill>
                <a:effectLst/>
              </a:rPr>
              <a:pPr/>
              <a:t>3%</a:t>
            </a:fld>
            <a:endParaRPr lang="en-US" sz="1400" dirty="0">
              <a:solidFill>
                <a:schemeClr val="bg1"/>
              </a:solidFill>
              <a:sym typeface="+mn-lt"/>
            </a:endParaRPr>
          </a:p>
        </p:txBody>
      </p:sp>
      <p:sp>
        <p:nvSpPr>
          <p:cNvPr id="196" name="Text Placeholder 3">
            <a:extLst>
              <a:ext uri="{FF2B5EF4-FFF2-40B4-BE49-F238E27FC236}">
                <a16:creationId xmlns:a16="http://schemas.microsoft.com/office/drawing/2014/main" id="{32273099-2974-40ED-9E19-7CACFB19FFAD}"/>
              </a:ext>
            </a:extLst>
          </p:cNvPr>
          <p:cNvSpPr>
            <a:spLocks noGrp="1"/>
          </p:cNvSpPr>
          <p:nvPr>
            <p:custDataLst>
              <p:tags r:id="rId75"/>
            </p:custDataLst>
          </p:nvPr>
        </p:nvSpPr>
        <p:spPr bwMode="gray">
          <a:xfrm>
            <a:off x="4852988" y="3548063"/>
            <a:ext cx="344488" cy="212725"/>
          </a:xfrm>
          <a:prstGeom prst="rect">
            <a:avLst/>
          </a:prstGeom>
          <a:solidFill>
            <a:srgbClr val="2A6B2A"/>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D377F013-9DF5-4E00-83B7-540A435B0A92}" type="datetime'''''''''''''''''3''''''''''5''''''''''''''''''''''''%'''''''">
              <a:rPr lang="en-US" altLang="en-US" sz="1400" smtClean="0">
                <a:solidFill>
                  <a:schemeClr val="bg1"/>
                </a:solidFill>
                <a:effectLst/>
              </a:rPr>
              <a:pPr/>
              <a:t>35%</a:t>
            </a:fld>
            <a:endParaRPr lang="en-US" sz="1400" dirty="0">
              <a:solidFill>
                <a:schemeClr val="bg1"/>
              </a:solidFill>
              <a:sym typeface="+mn-lt"/>
            </a:endParaRPr>
          </a:p>
        </p:txBody>
      </p:sp>
      <p:sp>
        <p:nvSpPr>
          <p:cNvPr id="195" name="Text Placeholder 3">
            <a:extLst>
              <a:ext uri="{FF2B5EF4-FFF2-40B4-BE49-F238E27FC236}">
                <a16:creationId xmlns:a16="http://schemas.microsoft.com/office/drawing/2014/main" id="{C0EE32AC-0282-42BB-A074-261359A56DAB}"/>
              </a:ext>
            </a:extLst>
          </p:cNvPr>
          <p:cNvSpPr>
            <a:spLocks noGrp="1"/>
          </p:cNvSpPr>
          <p:nvPr>
            <p:custDataLst>
              <p:tags r:id="rId76"/>
            </p:custDataLst>
          </p:nvPr>
        </p:nvSpPr>
        <p:spPr bwMode="gray">
          <a:xfrm>
            <a:off x="4852988" y="4543425"/>
            <a:ext cx="344488" cy="212725"/>
          </a:xfrm>
          <a:prstGeom prst="rect">
            <a:avLst/>
          </a:prstGeom>
          <a:solidFill>
            <a:srgbClr val="235930"/>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B29BC8A3-3CA3-4038-BD5C-FF52FAFDDC8F}" type="datetime'''''''''''3''''''''''''2''''''''''''%'''''''''''''''''">
              <a:rPr lang="en-US" altLang="en-US" sz="1400" smtClean="0">
                <a:solidFill>
                  <a:schemeClr val="bg1"/>
                </a:solidFill>
                <a:sym typeface="+mn-lt"/>
              </a:rPr>
              <a:pPr algn="ctr">
                <a:lnSpc>
                  <a:spcPct val="100000"/>
                </a:lnSpc>
                <a:spcBef>
                  <a:spcPct val="0"/>
                </a:spcBef>
                <a:spcAft>
                  <a:spcPct val="0"/>
                </a:spcAft>
              </a:pPr>
              <a:t>32%</a:t>
            </a:fld>
            <a:endParaRPr lang="en-US" sz="1400" dirty="0">
              <a:solidFill>
                <a:schemeClr val="bg1"/>
              </a:solidFill>
              <a:sym typeface="+mn-lt"/>
            </a:endParaRPr>
          </a:p>
        </p:txBody>
      </p:sp>
      <p:sp>
        <p:nvSpPr>
          <p:cNvPr id="118" name="Text Placeholder 3"/>
          <p:cNvSpPr>
            <a:spLocks noGrp="1"/>
          </p:cNvSpPr>
          <p:nvPr>
            <p:custDataLst>
              <p:tags r:id="rId77"/>
            </p:custDataLst>
          </p:nvPr>
        </p:nvSpPr>
        <p:spPr bwMode="gray">
          <a:xfrm>
            <a:off x="4899025" y="5053013"/>
            <a:ext cx="250825" cy="212725"/>
          </a:xfrm>
          <a:prstGeom prst="rect">
            <a:avLst/>
          </a:prstGeom>
          <a:solidFill>
            <a:srgbClr val="D4DF33"/>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3AF5993B-3DC4-4C7D-9CEF-7ED54C75955D}" type="datetime'''3''''''''''''''''''''''''''''''%'''''''''''''''''">
              <a:rPr lang="en-US" altLang="en-US" sz="1400" smtClean="0"/>
              <a:pPr/>
              <a:t>3%</a:t>
            </a:fld>
            <a:endParaRPr lang="en-US" sz="1400" dirty="0">
              <a:sym typeface="+mn-lt"/>
            </a:endParaRPr>
          </a:p>
        </p:txBody>
      </p:sp>
      <p:sp>
        <p:nvSpPr>
          <p:cNvPr id="265" name="Text Placeholder 3"/>
          <p:cNvSpPr>
            <a:spLocks noGrp="1"/>
          </p:cNvSpPr>
          <p:nvPr>
            <p:custDataLst>
              <p:tags r:id="rId78"/>
            </p:custDataLst>
          </p:nvPr>
        </p:nvSpPr>
        <p:spPr bwMode="auto">
          <a:xfrm>
            <a:off x="4830763" y="5330825"/>
            <a:ext cx="3873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4E71DCFC-58A6-466A-B550-52C1F74FF336}" type="datetime'''''2''''''0''''''''''''''''''''1''''''''''''''''8'''''''''">
              <a:rPr lang="en-US" altLang="en-US" sz="1400" smtClean="0"/>
              <a:pPr/>
              <a:t>2018</a:t>
            </a:fld>
            <a:endParaRPr lang="en-US" sz="1400" dirty="0">
              <a:sym typeface="+mn-lt"/>
            </a:endParaRPr>
          </a:p>
        </p:txBody>
      </p:sp>
      <p:sp>
        <p:nvSpPr>
          <p:cNvPr id="200" name="Text Placeholder 3">
            <a:extLst>
              <a:ext uri="{FF2B5EF4-FFF2-40B4-BE49-F238E27FC236}">
                <a16:creationId xmlns:a16="http://schemas.microsoft.com/office/drawing/2014/main" id="{EDF8794A-8519-4BF7-B134-6D09511F98EC}"/>
              </a:ext>
            </a:extLst>
          </p:cNvPr>
          <p:cNvSpPr>
            <a:spLocks noGrp="1"/>
          </p:cNvSpPr>
          <p:nvPr>
            <p:custDataLst>
              <p:tags r:id="rId79"/>
            </p:custDataLst>
          </p:nvPr>
        </p:nvSpPr>
        <p:spPr bwMode="gray">
          <a:xfrm>
            <a:off x="5297488" y="2546350"/>
            <a:ext cx="344488" cy="212725"/>
          </a:xfrm>
          <a:prstGeom prst="rect">
            <a:avLst/>
          </a:prstGeom>
          <a:solidFill>
            <a:srgbClr val="29BA74"/>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6851280D-97D9-474A-B43E-130E3CF2B8CD}" type="datetime'''''''''3''''''''''''''''''0''''''''''%'">
              <a:rPr lang="en-US" altLang="en-US" sz="1400" smtClean="0">
                <a:solidFill>
                  <a:schemeClr val="bg1"/>
                </a:solidFill>
                <a:effectLst/>
              </a:rPr>
              <a:pPr/>
              <a:t>30%</a:t>
            </a:fld>
            <a:endParaRPr lang="en-US" sz="1400" dirty="0">
              <a:solidFill>
                <a:schemeClr val="bg1"/>
              </a:solidFill>
              <a:sym typeface="+mn-lt"/>
            </a:endParaRPr>
          </a:p>
        </p:txBody>
      </p:sp>
      <p:sp>
        <p:nvSpPr>
          <p:cNvPr id="390" name="Text Placeholder 3"/>
          <p:cNvSpPr>
            <a:spLocks noGrp="1"/>
          </p:cNvSpPr>
          <p:nvPr>
            <p:custDataLst>
              <p:tags r:id="rId80"/>
            </p:custDataLst>
          </p:nvPr>
        </p:nvSpPr>
        <p:spPr bwMode="gray">
          <a:xfrm>
            <a:off x="5343525" y="3027363"/>
            <a:ext cx="250825" cy="212725"/>
          </a:xfrm>
          <a:prstGeom prst="rect">
            <a:avLst/>
          </a:prstGeom>
          <a:solidFill>
            <a:srgbClr val="318C46"/>
          </a:solidFill>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C2AAA831-BBF6-4F79-9F76-4D4BD98AE4F3}" type="datetime'''''''''3''''''''''%'''''''''''''''''''''''''''''''''''''''">
              <a:rPr lang="en-US" altLang="en-US" sz="1400" smtClean="0">
                <a:solidFill>
                  <a:schemeClr val="bg1"/>
                </a:solidFill>
              </a:rPr>
              <a:pPr/>
              <a:t>3%</a:t>
            </a:fld>
            <a:endParaRPr lang="en-US" sz="1400" dirty="0">
              <a:solidFill>
                <a:schemeClr val="bg1"/>
              </a:solidFill>
              <a:sym typeface="+mn-lt"/>
            </a:endParaRPr>
          </a:p>
        </p:txBody>
      </p:sp>
      <p:sp>
        <p:nvSpPr>
          <p:cNvPr id="199" name="Text Placeholder 3">
            <a:extLst>
              <a:ext uri="{FF2B5EF4-FFF2-40B4-BE49-F238E27FC236}">
                <a16:creationId xmlns:a16="http://schemas.microsoft.com/office/drawing/2014/main" id="{FC385476-CD4D-48A1-903F-284B59CA591A}"/>
              </a:ext>
            </a:extLst>
          </p:cNvPr>
          <p:cNvSpPr>
            <a:spLocks noGrp="1"/>
          </p:cNvSpPr>
          <p:nvPr>
            <p:custDataLst>
              <p:tags r:id="rId81"/>
            </p:custDataLst>
          </p:nvPr>
        </p:nvSpPr>
        <p:spPr bwMode="gray">
          <a:xfrm>
            <a:off x="5297488" y="3649663"/>
            <a:ext cx="344488" cy="212725"/>
          </a:xfrm>
          <a:prstGeom prst="rect">
            <a:avLst/>
          </a:prstGeom>
          <a:solidFill>
            <a:srgbClr val="2A6B2A"/>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2E648D03-1CAD-445F-A2F9-56670301EA2B}" type="datetime'''''''''''''''3''''9''''''''%'''''''''''''''''''''''''''''''''">
              <a:rPr lang="en-US" altLang="en-US" sz="1400" smtClean="0">
                <a:solidFill>
                  <a:schemeClr val="bg1"/>
                </a:solidFill>
                <a:effectLst/>
              </a:rPr>
              <a:pPr/>
              <a:t>39%</a:t>
            </a:fld>
            <a:endParaRPr lang="en-US" sz="1400" dirty="0">
              <a:solidFill>
                <a:schemeClr val="bg1"/>
              </a:solidFill>
              <a:sym typeface="+mn-lt"/>
            </a:endParaRPr>
          </a:p>
        </p:txBody>
      </p:sp>
      <p:sp>
        <p:nvSpPr>
          <p:cNvPr id="198" name="Text Placeholder 3">
            <a:extLst>
              <a:ext uri="{FF2B5EF4-FFF2-40B4-BE49-F238E27FC236}">
                <a16:creationId xmlns:a16="http://schemas.microsoft.com/office/drawing/2014/main" id="{32E2B229-B0F6-4D17-BA20-E2BF7CBB719F}"/>
              </a:ext>
            </a:extLst>
          </p:cNvPr>
          <p:cNvSpPr>
            <a:spLocks noGrp="1"/>
          </p:cNvSpPr>
          <p:nvPr>
            <p:custDataLst>
              <p:tags r:id="rId82"/>
            </p:custDataLst>
          </p:nvPr>
        </p:nvSpPr>
        <p:spPr bwMode="gray">
          <a:xfrm>
            <a:off x="5297488" y="4625975"/>
            <a:ext cx="344488" cy="212725"/>
          </a:xfrm>
          <a:prstGeom prst="rect">
            <a:avLst/>
          </a:prstGeom>
          <a:solidFill>
            <a:srgbClr val="235930"/>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1A669C6F-A7AF-4B96-BF64-C5A9F9DD2867}" type="datetime'''''''''''''2''''''''6''''''''''''''%'''''">
              <a:rPr lang="en-US" altLang="en-US" sz="1400" smtClean="0">
                <a:solidFill>
                  <a:schemeClr val="bg1"/>
                </a:solidFill>
                <a:effectLst/>
              </a:rPr>
              <a:pPr/>
              <a:t>26%</a:t>
            </a:fld>
            <a:endParaRPr lang="en-US" sz="1400" dirty="0">
              <a:solidFill>
                <a:schemeClr val="bg1"/>
              </a:solidFill>
              <a:sym typeface="+mn-lt"/>
            </a:endParaRPr>
          </a:p>
        </p:txBody>
      </p:sp>
      <p:sp>
        <p:nvSpPr>
          <p:cNvPr id="389" name="Text Placeholder 3"/>
          <p:cNvSpPr>
            <a:spLocks noGrp="1"/>
          </p:cNvSpPr>
          <p:nvPr>
            <p:custDataLst>
              <p:tags r:id="rId83"/>
            </p:custDataLst>
          </p:nvPr>
        </p:nvSpPr>
        <p:spPr bwMode="gray">
          <a:xfrm>
            <a:off x="5343525" y="5056188"/>
            <a:ext cx="250825" cy="212725"/>
          </a:xfrm>
          <a:prstGeom prst="rect">
            <a:avLst/>
          </a:prstGeom>
          <a:solidFill>
            <a:srgbClr val="D4DF33"/>
          </a:solidFill>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0DA9FC1A-A041-4DF8-8D4D-108B96A43C43}" type="datetime'''''''''''''''''''''''2''''''''''''''''''''''''''''''%'''''">
              <a:rPr lang="en-US" altLang="en-US" sz="1400" smtClean="0"/>
              <a:pPr/>
              <a:t>2%</a:t>
            </a:fld>
            <a:endParaRPr lang="en-US" sz="1400" dirty="0">
              <a:sym typeface="+mn-lt"/>
            </a:endParaRPr>
          </a:p>
        </p:txBody>
      </p:sp>
      <p:sp>
        <p:nvSpPr>
          <p:cNvPr id="269" name="Text Placeholder 3"/>
          <p:cNvSpPr>
            <a:spLocks noGrp="1"/>
          </p:cNvSpPr>
          <p:nvPr>
            <p:custDataLst>
              <p:tags r:id="rId84"/>
            </p:custDataLst>
          </p:nvPr>
        </p:nvSpPr>
        <p:spPr bwMode="auto">
          <a:xfrm>
            <a:off x="5275263" y="5330825"/>
            <a:ext cx="3873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DB0171A0-A337-4AB0-89A5-8ADE93C3E7CC}" type="datetime'''''''2''''''0''''''''2''''2'''''''''''''''''''''''">
              <a:rPr lang="en-US" altLang="en-US" sz="1400" smtClean="0"/>
              <a:pPr/>
              <a:t>2022</a:t>
            </a:fld>
            <a:endParaRPr lang="en-US" sz="1400" dirty="0">
              <a:sym typeface="+mn-lt"/>
            </a:endParaRPr>
          </a:p>
        </p:txBody>
      </p:sp>
      <p:sp>
        <p:nvSpPr>
          <p:cNvPr id="207" name="Text Placeholder 3">
            <a:extLst>
              <a:ext uri="{FF2B5EF4-FFF2-40B4-BE49-F238E27FC236}">
                <a16:creationId xmlns:a16="http://schemas.microsoft.com/office/drawing/2014/main" id="{F499AD15-E3A6-4960-9512-F2EA6E9935C0}"/>
              </a:ext>
            </a:extLst>
          </p:cNvPr>
          <p:cNvSpPr>
            <a:spLocks noGrp="1"/>
          </p:cNvSpPr>
          <p:nvPr>
            <p:custDataLst>
              <p:tags r:id="rId85"/>
            </p:custDataLst>
          </p:nvPr>
        </p:nvSpPr>
        <p:spPr bwMode="gray">
          <a:xfrm>
            <a:off x="5740400" y="2528888"/>
            <a:ext cx="344488" cy="212725"/>
          </a:xfrm>
          <a:prstGeom prst="rect">
            <a:avLst/>
          </a:prstGeom>
          <a:solidFill>
            <a:srgbClr val="29BA74"/>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5D616125-94ED-4853-A68A-13BE765B95CE}" type="datetime'''''''''''''2''8''''''''''''''''%'''''''''''''''">
              <a:rPr lang="en-US" altLang="en-US" sz="1400" smtClean="0">
                <a:solidFill>
                  <a:schemeClr val="bg1"/>
                </a:solidFill>
              </a:rPr>
              <a:pPr/>
              <a:t>28%</a:t>
            </a:fld>
            <a:endParaRPr lang="en-US" sz="1400" dirty="0">
              <a:solidFill>
                <a:schemeClr val="bg1"/>
              </a:solidFill>
              <a:sym typeface="+mn-lt"/>
            </a:endParaRPr>
          </a:p>
        </p:txBody>
      </p:sp>
      <p:sp>
        <p:nvSpPr>
          <p:cNvPr id="272" name="Text Placeholder 3"/>
          <p:cNvSpPr>
            <a:spLocks noGrp="1"/>
          </p:cNvSpPr>
          <p:nvPr>
            <p:custDataLst>
              <p:tags r:id="rId86"/>
            </p:custDataLst>
          </p:nvPr>
        </p:nvSpPr>
        <p:spPr bwMode="gray">
          <a:xfrm>
            <a:off x="5786438" y="2997200"/>
            <a:ext cx="250825" cy="212725"/>
          </a:xfrm>
          <a:prstGeom prst="rect">
            <a:avLst/>
          </a:prstGeom>
          <a:solidFill>
            <a:srgbClr val="318C46"/>
          </a:solidFill>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736D3353-8023-48FD-B329-DB18308C32D5}" type="datetime'''3''''''%'''''''''''''''''''''''''''''''''''''''''''''''''">
              <a:rPr lang="en-US" altLang="en-US" sz="1400" smtClean="0">
                <a:solidFill>
                  <a:schemeClr val="bg1"/>
                </a:solidFill>
              </a:rPr>
              <a:pPr/>
              <a:t>3%</a:t>
            </a:fld>
            <a:endParaRPr lang="en-US" sz="1400" dirty="0">
              <a:solidFill>
                <a:schemeClr val="bg1"/>
              </a:solidFill>
              <a:sym typeface="+mn-lt"/>
            </a:endParaRPr>
          </a:p>
        </p:txBody>
      </p:sp>
      <p:sp>
        <p:nvSpPr>
          <p:cNvPr id="203" name="Text Placeholder 3">
            <a:extLst>
              <a:ext uri="{FF2B5EF4-FFF2-40B4-BE49-F238E27FC236}">
                <a16:creationId xmlns:a16="http://schemas.microsoft.com/office/drawing/2014/main" id="{C38C59F6-093E-46E4-8B81-445455AF663F}"/>
              </a:ext>
            </a:extLst>
          </p:cNvPr>
          <p:cNvSpPr>
            <a:spLocks noGrp="1"/>
          </p:cNvSpPr>
          <p:nvPr>
            <p:custDataLst>
              <p:tags r:id="rId87"/>
            </p:custDataLst>
          </p:nvPr>
        </p:nvSpPr>
        <p:spPr bwMode="gray">
          <a:xfrm>
            <a:off x="5740400" y="3649663"/>
            <a:ext cx="344488" cy="212725"/>
          </a:xfrm>
          <a:prstGeom prst="rect">
            <a:avLst/>
          </a:prstGeom>
          <a:solidFill>
            <a:srgbClr val="2A6B2A"/>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47BA6BA1-9739-42B8-9240-27DA6F8120DA}" type="datetime'''''''41''''''''''''''%'''''''''''''''">
              <a:rPr lang="en-US" altLang="en-US" sz="1400" smtClean="0">
                <a:solidFill>
                  <a:schemeClr val="bg1"/>
                </a:solidFill>
                <a:effectLst/>
              </a:rPr>
              <a:pPr/>
              <a:t>41%</a:t>
            </a:fld>
            <a:endParaRPr lang="en-US" sz="1400" dirty="0">
              <a:solidFill>
                <a:schemeClr val="bg1"/>
              </a:solidFill>
              <a:sym typeface="+mn-lt"/>
            </a:endParaRPr>
          </a:p>
        </p:txBody>
      </p:sp>
      <p:sp>
        <p:nvSpPr>
          <p:cNvPr id="202" name="Text Placeholder 3">
            <a:extLst>
              <a:ext uri="{FF2B5EF4-FFF2-40B4-BE49-F238E27FC236}">
                <a16:creationId xmlns:a16="http://schemas.microsoft.com/office/drawing/2014/main" id="{678BF29E-9D9F-4B7F-89DA-9562966AF5DB}"/>
              </a:ext>
            </a:extLst>
          </p:cNvPr>
          <p:cNvSpPr>
            <a:spLocks noGrp="1"/>
          </p:cNvSpPr>
          <p:nvPr>
            <p:custDataLst>
              <p:tags r:id="rId88"/>
            </p:custDataLst>
          </p:nvPr>
        </p:nvSpPr>
        <p:spPr bwMode="gray">
          <a:xfrm>
            <a:off x="5740400" y="4640263"/>
            <a:ext cx="344488" cy="212725"/>
          </a:xfrm>
          <a:prstGeom prst="rect">
            <a:avLst/>
          </a:prstGeom>
          <a:solidFill>
            <a:srgbClr val="235930"/>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F919A734-A421-42DF-AFF5-40385716F103}" type="datetime'''''''''''''''''''''''''''''''''''''2''''6%'''''''">
              <a:rPr lang="en-US" altLang="en-US" sz="1400" smtClean="0">
                <a:solidFill>
                  <a:schemeClr val="bg1"/>
                </a:solidFill>
                <a:effectLst/>
              </a:rPr>
              <a:pPr/>
              <a:t>26%</a:t>
            </a:fld>
            <a:endParaRPr lang="en-US" sz="1400" dirty="0">
              <a:solidFill>
                <a:schemeClr val="bg1"/>
              </a:solidFill>
              <a:sym typeface="+mn-lt"/>
            </a:endParaRPr>
          </a:p>
        </p:txBody>
      </p:sp>
      <p:sp>
        <p:nvSpPr>
          <p:cNvPr id="119" name="Text Placeholder 3"/>
          <p:cNvSpPr>
            <a:spLocks noGrp="1"/>
          </p:cNvSpPr>
          <p:nvPr>
            <p:custDataLst>
              <p:tags r:id="rId89"/>
            </p:custDataLst>
          </p:nvPr>
        </p:nvSpPr>
        <p:spPr bwMode="gray">
          <a:xfrm>
            <a:off x="5786438" y="5056188"/>
            <a:ext cx="250825" cy="212725"/>
          </a:xfrm>
          <a:prstGeom prst="rect">
            <a:avLst/>
          </a:prstGeom>
          <a:solidFill>
            <a:srgbClr val="D4DF33"/>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65AC7815-3D7A-45F6-B026-0E703CA925EC}" type="datetime'''''''''''''''''''''''''2''''''''%'''''''''''''''''''''''">
              <a:rPr lang="en-US" altLang="en-US" sz="1400" smtClean="0">
                <a:sym typeface="+mn-lt"/>
              </a:rPr>
              <a:pPr/>
              <a:t>2%</a:t>
            </a:fld>
            <a:endParaRPr lang="en-US" sz="1400" dirty="0">
              <a:sym typeface="+mn-lt"/>
            </a:endParaRPr>
          </a:p>
        </p:txBody>
      </p:sp>
      <p:sp>
        <p:nvSpPr>
          <p:cNvPr id="273" name="Text Placeholder 3"/>
          <p:cNvSpPr>
            <a:spLocks noGrp="1"/>
          </p:cNvSpPr>
          <p:nvPr>
            <p:custDataLst>
              <p:tags r:id="rId90"/>
            </p:custDataLst>
          </p:nvPr>
        </p:nvSpPr>
        <p:spPr bwMode="auto">
          <a:xfrm>
            <a:off x="5718175" y="5330825"/>
            <a:ext cx="3873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A5BD1175-58AC-45A1-9517-2453320F719E}" type="datetime'''''2''0''''''''''''''''''''2''''3'''''''''">
              <a:rPr lang="en-US" altLang="en-US" sz="1400" smtClean="0"/>
              <a:pPr/>
              <a:t>2023</a:t>
            </a:fld>
            <a:endParaRPr lang="en-US" sz="1400" dirty="0">
              <a:sym typeface="+mn-lt"/>
            </a:endParaRPr>
          </a:p>
        </p:txBody>
      </p:sp>
      <p:sp>
        <p:nvSpPr>
          <p:cNvPr id="87" name="Text Placeholder 3">
            <a:extLst>
              <a:ext uri="{FF2B5EF4-FFF2-40B4-BE49-F238E27FC236}">
                <a16:creationId xmlns:a16="http://schemas.microsoft.com/office/drawing/2014/main" id="{F997CDF5-AC17-4039-8CA4-E70F28916AA0}"/>
              </a:ext>
            </a:extLst>
          </p:cNvPr>
          <p:cNvSpPr>
            <a:spLocks noGrp="1"/>
          </p:cNvSpPr>
          <p:nvPr>
            <p:custDataLst>
              <p:tags r:id="rId91"/>
            </p:custDataLst>
          </p:nvPr>
        </p:nvSpPr>
        <p:spPr bwMode="gray">
          <a:xfrm>
            <a:off x="6184900" y="2525713"/>
            <a:ext cx="344488" cy="212725"/>
          </a:xfrm>
          <a:prstGeom prst="rect">
            <a:avLst/>
          </a:prstGeom>
          <a:solidFill>
            <a:srgbClr val="29BA74"/>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8BC34E14-72A8-4A96-9043-E03AD0AF0B15}" type="datetime'''''''''''2''8''''%'''''''''''''''''''''">
              <a:rPr lang="en-US" altLang="en-US" sz="1400" smtClean="0">
                <a:solidFill>
                  <a:schemeClr val="bg1"/>
                </a:solidFill>
              </a:rPr>
              <a:pPr/>
              <a:t>28%</a:t>
            </a:fld>
            <a:endParaRPr lang="en-US" sz="1400" dirty="0">
              <a:solidFill>
                <a:schemeClr val="bg1"/>
              </a:solidFill>
              <a:sym typeface="+mn-lt"/>
            </a:endParaRPr>
          </a:p>
        </p:txBody>
      </p:sp>
      <p:sp>
        <p:nvSpPr>
          <p:cNvPr id="277" name="Text Placeholder 3"/>
          <p:cNvSpPr>
            <a:spLocks noGrp="1"/>
          </p:cNvSpPr>
          <p:nvPr>
            <p:custDataLst>
              <p:tags r:id="rId92"/>
            </p:custDataLst>
          </p:nvPr>
        </p:nvSpPr>
        <p:spPr bwMode="gray">
          <a:xfrm>
            <a:off x="6230938" y="2990850"/>
            <a:ext cx="250825" cy="212725"/>
          </a:xfrm>
          <a:prstGeom prst="rect">
            <a:avLst/>
          </a:prstGeom>
          <a:solidFill>
            <a:srgbClr val="318C46"/>
          </a:solidFill>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B927B819-38C7-48B1-9DB3-8633A8ED37A4}" type="datetime'''''3''''''''''''''''''''''''''''''''''%'''''''''">
              <a:rPr lang="en-US" altLang="en-US" sz="1400" smtClean="0">
                <a:solidFill>
                  <a:schemeClr val="bg1"/>
                </a:solidFill>
                <a:effectLst/>
              </a:rPr>
              <a:pPr/>
              <a:t>3%</a:t>
            </a:fld>
            <a:endParaRPr lang="en-US" sz="1400" dirty="0">
              <a:solidFill>
                <a:schemeClr val="bg1"/>
              </a:solidFill>
              <a:sym typeface="+mn-lt"/>
            </a:endParaRPr>
          </a:p>
        </p:txBody>
      </p:sp>
      <p:sp>
        <p:nvSpPr>
          <p:cNvPr id="86" name="Text Placeholder 3">
            <a:extLst>
              <a:ext uri="{FF2B5EF4-FFF2-40B4-BE49-F238E27FC236}">
                <a16:creationId xmlns:a16="http://schemas.microsoft.com/office/drawing/2014/main" id="{7CAE883E-1E67-4ACD-B796-4F26F7DA01B6}"/>
              </a:ext>
            </a:extLst>
          </p:cNvPr>
          <p:cNvSpPr>
            <a:spLocks noGrp="1"/>
          </p:cNvSpPr>
          <p:nvPr>
            <p:custDataLst>
              <p:tags r:id="rId93"/>
            </p:custDataLst>
          </p:nvPr>
        </p:nvSpPr>
        <p:spPr bwMode="gray">
          <a:xfrm>
            <a:off x="6184900" y="3694113"/>
            <a:ext cx="344488" cy="212725"/>
          </a:xfrm>
          <a:prstGeom prst="rect">
            <a:avLst/>
          </a:prstGeom>
          <a:solidFill>
            <a:srgbClr val="2A6B2A"/>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84B43E66-995E-44BE-B241-A95F0E19CD4E}" type="datetime'4''''''''''''''''''''''4''''''''''''''''''''%'''''''''''''''''">
              <a:rPr lang="en-US" altLang="en-US" sz="1400" smtClean="0">
                <a:solidFill>
                  <a:schemeClr val="bg1"/>
                </a:solidFill>
                <a:effectLst/>
              </a:rPr>
              <a:pPr/>
              <a:t>44%</a:t>
            </a:fld>
            <a:endParaRPr lang="en-US" sz="1400" dirty="0">
              <a:solidFill>
                <a:schemeClr val="bg1"/>
              </a:solidFill>
              <a:sym typeface="+mn-lt"/>
            </a:endParaRPr>
          </a:p>
        </p:txBody>
      </p:sp>
      <p:sp>
        <p:nvSpPr>
          <p:cNvPr id="85" name="Text Placeholder 3">
            <a:extLst>
              <a:ext uri="{FF2B5EF4-FFF2-40B4-BE49-F238E27FC236}">
                <a16:creationId xmlns:a16="http://schemas.microsoft.com/office/drawing/2014/main" id="{47DD2727-A9A1-4606-AE68-D5466A28F041}"/>
              </a:ext>
            </a:extLst>
          </p:cNvPr>
          <p:cNvSpPr>
            <a:spLocks noGrp="1"/>
          </p:cNvSpPr>
          <p:nvPr>
            <p:custDataLst>
              <p:tags r:id="rId94"/>
            </p:custDataLst>
          </p:nvPr>
        </p:nvSpPr>
        <p:spPr bwMode="gray">
          <a:xfrm>
            <a:off x="6184900" y="4691063"/>
            <a:ext cx="344488" cy="212725"/>
          </a:xfrm>
          <a:prstGeom prst="rect">
            <a:avLst/>
          </a:prstGeom>
          <a:solidFill>
            <a:srgbClr val="235930"/>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AC6D5105-FD0A-4773-AC6C-2809E9CD11B0}" type="datetime'2''''''''3''''''''''''''''''%'">
              <a:rPr lang="en-US" altLang="en-US" sz="1400" smtClean="0">
                <a:solidFill>
                  <a:schemeClr val="bg1"/>
                </a:solidFill>
                <a:effectLst/>
              </a:rPr>
              <a:pPr/>
              <a:t>23%</a:t>
            </a:fld>
            <a:endParaRPr lang="en-US" sz="1400" dirty="0">
              <a:solidFill>
                <a:schemeClr val="bg1"/>
              </a:solidFill>
              <a:sym typeface="+mn-lt"/>
            </a:endParaRPr>
          </a:p>
        </p:txBody>
      </p:sp>
      <p:sp>
        <p:nvSpPr>
          <p:cNvPr id="120" name="Text Placeholder 3"/>
          <p:cNvSpPr>
            <a:spLocks noGrp="1"/>
          </p:cNvSpPr>
          <p:nvPr>
            <p:custDataLst>
              <p:tags r:id="rId95"/>
            </p:custDataLst>
          </p:nvPr>
        </p:nvSpPr>
        <p:spPr bwMode="gray">
          <a:xfrm>
            <a:off x="6230938" y="5059363"/>
            <a:ext cx="250825" cy="212725"/>
          </a:xfrm>
          <a:prstGeom prst="rect">
            <a:avLst/>
          </a:prstGeom>
          <a:solidFill>
            <a:srgbClr val="D4DF33"/>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15E1ACC1-A2A7-4ABE-B465-7B8A37D881F9}" type="datetime'''2''''''''''''''''''''%'''''''''''''''''''''''''''''''">
              <a:rPr lang="en-US" altLang="en-US" sz="1400" smtClean="0">
                <a:sym typeface="+mn-lt"/>
              </a:rPr>
              <a:pPr algn="ctr">
                <a:lnSpc>
                  <a:spcPct val="100000"/>
                </a:lnSpc>
                <a:spcBef>
                  <a:spcPct val="0"/>
                </a:spcBef>
                <a:spcAft>
                  <a:spcPct val="0"/>
                </a:spcAft>
              </a:pPr>
              <a:t>2%</a:t>
            </a:fld>
            <a:endParaRPr lang="en-US" sz="1400" dirty="0">
              <a:sym typeface="+mn-lt"/>
            </a:endParaRPr>
          </a:p>
        </p:txBody>
      </p:sp>
      <p:sp>
        <p:nvSpPr>
          <p:cNvPr id="278" name="Text Placeholder 3"/>
          <p:cNvSpPr>
            <a:spLocks noGrp="1"/>
          </p:cNvSpPr>
          <p:nvPr>
            <p:custDataLst>
              <p:tags r:id="rId96"/>
            </p:custDataLst>
          </p:nvPr>
        </p:nvSpPr>
        <p:spPr bwMode="auto">
          <a:xfrm>
            <a:off x="6162675" y="5330825"/>
            <a:ext cx="387350" cy="42545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EC3F350A-1934-42D9-A273-A9F642E54047}" type="datetime'''''''''''''''''''''''''2''0''''''''''''''''28'''">
              <a:rPr lang="en-US" altLang="en-US" sz="1400" smtClean="0"/>
              <a:pPr/>
              <a:t>2028</a:t>
            </a:fld>
            <a:br>
              <a:rPr lang="en-US" altLang="en-US" sz="1400" dirty="0">
                <a:sym typeface="+mn-lt"/>
              </a:rPr>
            </a:br>
            <a:endParaRPr lang="en-US" sz="1400" dirty="0">
              <a:sym typeface="+mn-lt"/>
            </a:endParaRPr>
          </a:p>
        </p:txBody>
      </p:sp>
      <p:sp>
        <p:nvSpPr>
          <p:cNvPr id="210" name="Text Placeholder 3">
            <a:extLst>
              <a:ext uri="{FF2B5EF4-FFF2-40B4-BE49-F238E27FC236}">
                <a16:creationId xmlns:a16="http://schemas.microsoft.com/office/drawing/2014/main" id="{D97DDC44-1EA1-4B09-AD31-652B4C0F7667}"/>
              </a:ext>
            </a:extLst>
          </p:cNvPr>
          <p:cNvSpPr>
            <a:spLocks noGrp="1"/>
          </p:cNvSpPr>
          <p:nvPr>
            <p:custDataLst>
              <p:tags r:id="rId97"/>
            </p:custDataLst>
          </p:nvPr>
        </p:nvSpPr>
        <p:spPr bwMode="gray">
          <a:xfrm>
            <a:off x="4381500" y="1951038"/>
            <a:ext cx="396875"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4F440E14-5861-4892-98DA-922CC8487928}" type="datetime'''''''''''''''8''3''''''''.''''''''''''''0'''''''''''''''">
              <a:rPr lang="en-US" altLang="en-US" sz="1400" smtClean="0"/>
              <a:pPr/>
              <a:t>83.0</a:t>
            </a:fld>
            <a:endParaRPr lang="en-US" sz="1400" dirty="0">
              <a:sym typeface="+mn-lt"/>
            </a:endParaRPr>
          </a:p>
        </p:txBody>
      </p:sp>
      <p:sp>
        <p:nvSpPr>
          <p:cNvPr id="211" name="Text Placeholder 3">
            <a:extLst>
              <a:ext uri="{FF2B5EF4-FFF2-40B4-BE49-F238E27FC236}">
                <a16:creationId xmlns:a16="http://schemas.microsoft.com/office/drawing/2014/main" id="{C0A27FFB-4C4A-4922-A8E0-63BD81EA5822}"/>
              </a:ext>
            </a:extLst>
          </p:cNvPr>
          <p:cNvSpPr>
            <a:spLocks noGrp="1"/>
          </p:cNvSpPr>
          <p:nvPr>
            <p:custDataLst>
              <p:tags r:id="rId98"/>
            </p:custDataLst>
          </p:nvPr>
        </p:nvSpPr>
        <p:spPr bwMode="gray">
          <a:xfrm>
            <a:off x="4779963" y="1951038"/>
            <a:ext cx="490538"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3BB51C56-9A83-4733-87F5-3BDABA246D72}" type="datetime'''''''''''''''''''1''''''''''87.''''''''''5'''''''''''''">
              <a:rPr lang="en-US" altLang="en-US" sz="1400" smtClean="0"/>
              <a:pPr/>
              <a:t>187.5</a:t>
            </a:fld>
            <a:endParaRPr lang="en-US" sz="1400" dirty="0">
              <a:sym typeface="+mn-lt"/>
            </a:endParaRPr>
          </a:p>
        </p:txBody>
      </p:sp>
      <p:sp>
        <p:nvSpPr>
          <p:cNvPr id="212" name="Text Placeholder 3">
            <a:extLst>
              <a:ext uri="{FF2B5EF4-FFF2-40B4-BE49-F238E27FC236}">
                <a16:creationId xmlns:a16="http://schemas.microsoft.com/office/drawing/2014/main" id="{9D3D6767-CB7D-4B6C-A607-9BDA7CA7294B}"/>
              </a:ext>
            </a:extLst>
          </p:cNvPr>
          <p:cNvSpPr>
            <a:spLocks noGrp="1"/>
          </p:cNvSpPr>
          <p:nvPr>
            <p:custDataLst>
              <p:tags r:id="rId99"/>
            </p:custDataLst>
          </p:nvPr>
        </p:nvSpPr>
        <p:spPr bwMode="gray">
          <a:xfrm>
            <a:off x="5264150" y="1951038"/>
            <a:ext cx="490538"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B382CC02-63B0-43BF-837C-8B5A1E4D2675}" type="datetime'''''''''''''''''''''''''''''''''''''''''2''''''44''.''''9'">
              <a:rPr lang="en-US" altLang="en-US" sz="1400" smtClean="0"/>
              <a:pPr/>
              <a:t>244.9</a:t>
            </a:fld>
            <a:endParaRPr lang="en-US" sz="1400" dirty="0">
              <a:sym typeface="+mn-lt"/>
            </a:endParaRPr>
          </a:p>
        </p:txBody>
      </p:sp>
      <p:sp>
        <p:nvSpPr>
          <p:cNvPr id="213" name="Text Placeholder 3">
            <a:extLst>
              <a:ext uri="{FF2B5EF4-FFF2-40B4-BE49-F238E27FC236}">
                <a16:creationId xmlns:a16="http://schemas.microsoft.com/office/drawing/2014/main" id="{CF90E097-8012-4696-9AAD-F4C506F63B1A}"/>
              </a:ext>
            </a:extLst>
          </p:cNvPr>
          <p:cNvSpPr>
            <a:spLocks noGrp="1"/>
          </p:cNvSpPr>
          <p:nvPr>
            <p:custDataLst>
              <p:tags r:id="rId100"/>
            </p:custDataLst>
          </p:nvPr>
        </p:nvSpPr>
        <p:spPr bwMode="gray">
          <a:xfrm>
            <a:off x="5737225" y="1951038"/>
            <a:ext cx="490538"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300BA231-25B8-42E4-9558-41CD7582C253}" type="datetime'''''''''''''''''''''''''26''1''''''''''''.''''''''''9'''''''''">
              <a:rPr lang="en-US" altLang="en-US" sz="1400" smtClean="0"/>
              <a:pPr/>
              <a:t>261.9</a:t>
            </a:fld>
            <a:endParaRPr lang="en-US" sz="1400" dirty="0">
              <a:sym typeface="+mn-lt"/>
            </a:endParaRPr>
          </a:p>
        </p:txBody>
      </p:sp>
      <p:sp>
        <p:nvSpPr>
          <p:cNvPr id="214" name="Text Placeholder 3">
            <a:extLst>
              <a:ext uri="{FF2B5EF4-FFF2-40B4-BE49-F238E27FC236}">
                <a16:creationId xmlns:a16="http://schemas.microsoft.com/office/drawing/2014/main" id="{A3B493C0-5526-4EF0-9CD9-3F5BA4736096}"/>
              </a:ext>
            </a:extLst>
          </p:cNvPr>
          <p:cNvSpPr>
            <a:spLocks noGrp="1"/>
          </p:cNvSpPr>
          <p:nvPr>
            <p:custDataLst>
              <p:tags r:id="rId101"/>
            </p:custDataLst>
          </p:nvPr>
        </p:nvSpPr>
        <p:spPr bwMode="gray">
          <a:xfrm>
            <a:off x="6221413" y="1951038"/>
            <a:ext cx="490538"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ADDD149D-4612-4223-9800-9F29B783919C}" type="datetime'3''4''''''9''''''''''.''''''''''''8'''''''''''''''''''''''">
              <a:rPr lang="en-US" altLang="en-US" sz="1400" smtClean="0"/>
              <a:pPr/>
              <a:t>349.8</a:t>
            </a:fld>
            <a:endParaRPr lang="en-US" sz="1400" dirty="0">
              <a:sym typeface="+mn-lt"/>
            </a:endParaRPr>
          </a:p>
        </p:txBody>
      </p:sp>
      <p:sp>
        <p:nvSpPr>
          <p:cNvPr id="416" name="Rectangle 415"/>
          <p:cNvSpPr/>
          <p:nvPr>
            <p:custDataLst>
              <p:tags r:id="rId102"/>
            </p:custDataLst>
          </p:nvPr>
        </p:nvSpPr>
        <p:spPr bwMode="gray">
          <a:xfrm>
            <a:off x="4449763" y="5821363"/>
            <a:ext cx="250825" cy="187325"/>
          </a:xfrm>
          <a:prstGeom prst="rect">
            <a:avLst/>
          </a:prstGeom>
          <a:solidFill>
            <a:srgbClr val="29BA74"/>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417" name="Rectangle 416"/>
          <p:cNvSpPr/>
          <p:nvPr>
            <p:custDataLst>
              <p:tags r:id="rId103"/>
            </p:custDataLst>
          </p:nvPr>
        </p:nvSpPr>
        <p:spPr bwMode="gray">
          <a:xfrm>
            <a:off x="6461125" y="5821363"/>
            <a:ext cx="250825" cy="187325"/>
          </a:xfrm>
          <a:prstGeom prst="rect">
            <a:avLst/>
          </a:prstGeom>
          <a:solidFill>
            <a:srgbClr val="318C46"/>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418" name="Rectangle 417"/>
          <p:cNvSpPr/>
          <p:nvPr>
            <p:custDataLst>
              <p:tags r:id="rId104"/>
            </p:custDataLst>
          </p:nvPr>
        </p:nvSpPr>
        <p:spPr bwMode="gray">
          <a:xfrm>
            <a:off x="7326313" y="5821363"/>
            <a:ext cx="250825" cy="187325"/>
          </a:xfrm>
          <a:prstGeom prst="rect">
            <a:avLst/>
          </a:prstGeom>
          <a:solidFill>
            <a:srgbClr val="2A6B2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419" name="Rectangle 418"/>
          <p:cNvSpPr/>
          <p:nvPr>
            <p:custDataLst>
              <p:tags r:id="rId105"/>
            </p:custDataLst>
          </p:nvPr>
        </p:nvSpPr>
        <p:spPr bwMode="gray">
          <a:xfrm>
            <a:off x="8359775" y="5821363"/>
            <a:ext cx="250825" cy="187325"/>
          </a:xfrm>
          <a:prstGeom prst="rect">
            <a:avLst/>
          </a:prstGeom>
          <a:solidFill>
            <a:srgbClr val="235930"/>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420" name="Rectangle 419"/>
          <p:cNvSpPr/>
          <p:nvPr>
            <p:custDataLst>
              <p:tags r:id="rId106"/>
            </p:custDataLst>
          </p:nvPr>
        </p:nvSpPr>
        <p:spPr bwMode="gray">
          <a:xfrm>
            <a:off x="10783888" y="5821363"/>
            <a:ext cx="250825" cy="187325"/>
          </a:xfrm>
          <a:prstGeom prst="rect">
            <a:avLst/>
          </a:prstGeom>
          <a:solidFill>
            <a:srgbClr val="D4DF33"/>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414" name="Text Placeholder 3"/>
          <p:cNvSpPr>
            <a:spLocks noGrp="1"/>
          </p:cNvSpPr>
          <p:nvPr>
            <p:custDataLst>
              <p:tags r:id="rId107"/>
            </p:custDataLst>
          </p:nvPr>
        </p:nvSpPr>
        <p:spPr bwMode="auto">
          <a:xfrm>
            <a:off x="4751388" y="5816600"/>
            <a:ext cx="160813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19998956-29BF-452D-A3FC-34F2192AC8B1}" type="datetime'C''ur''ren''''c''''''''''y &amp;'''''''' D''ep''o''si''''ts'''''">
              <a:rPr lang="en-US" altLang="en-US" sz="1400" smtClean="0"/>
              <a:pPr/>
              <a:t>Currency &amp; Deposits</a:t>
            </a:fld>
            <a:endParaRPr lang="en-US" sz="1400" dirty="0">
              <a:sym typeface="+mn-lt"/>
            </a:endParaRPr>
          </a:p>
        </p:txBody>
      </p:sp>
      <p:sp>
        <p:nvSpPr>
          <p:cNvPr id="413" name="Text Placeholder 3"/>
          <p:cNvSpPr>
            <a:spLocks noGrp="1"/>
          </p:cNvSpPr>
          <p:nvPr>
            <p:custDataLst>
              <p:tags r:id="rId108"/>
            </p:custDataLst>
          </p:nvPr>
        </p:nvSpPr>
        <p:spPr bwMode="auto">
          <a:xfrm>
            <a:off x="6762750" y="5816600"/>
            <a:ext cx="4619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3A60DC64-2FDC-488D-B7A0-0E14FF9DEE84}" type="datetime'''B''o''''''n''''''d''''''''''''s'''''''''">
              <a:rPr lang="en-US" altLang="en-US" sz="1400" smtClean="0"/>
              <a:pPr/>
              <a:t>Bonds</a:t>
            </a:fld>
            <a:endParaRPr lang="en-US" sz="1400" dirty="0">
              <a:sym typeface="+mn-lt"/>
            </a:endParaRPr>
          </a:p>
        </p:txBody>
      </p:sp>
      <p:sp>
        <p:nvSpPr>
          <p:cNvPr id="412" name="Text Placeholder 3"/>
          <p:cNvSpPr>
            <a:spLocks noGrp="1"/>
          </p:cNvSpPr>
          <p:nvPr>
            <p:custDataLst>
              <p:tags r:id="rId109"/>
            </p:custDataLst>
          </p:nvPr>
        </p:nvSpPr>
        <p:spPr bwMode="auto">
          <a:xfrm>
            <a:off x="7627938" y="5816600"/>
            <a:ext cx="63023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DA053BE7-60CE-4685-8616-FA1BEFD2FD38}" type="datetime'''''''''E''''''q''''u''i''''t''i''''e''''s'''''''">
              <a:rPr lang="en-US" altLang="en-US" sz="1400" smtClean="0"/>
              <a:pPr/>
              <a:t>Equities</a:t>
            </a:fld>
            <a:endParaRPr lang="en-US" sz="1400" dirty="0">
              <a:sym typeface="+mn-lt"/>
            </a:endParaRPr>
          </a:p>
        </p:txBody>
      </p:sp>
      <p:sp>
        <p:nvSpPr>
          <p:cNvPr id="411" name="Text Placeholder 3"/>
          <p:cNvSpPr>
            <a:spLocks noGrp="1"/>
          </p:cNvSpPr>
          <p:nvPr>
            <p:custDataLst>
              <p:tags r:id="rId110"/>
            </p:custDataLst>
          </p:nvPr>
        </p:nvSpPr>
        <p:spPr bwMode="auto">
          <a:xfrm>
            <a:off x="8661400" y="5816600"/>
            <a:ext cx="202088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C89015BD-C05D-4860-B41F-4B4E0713E706}" type="datetime'Li''''f''e ''in''s''u''ran''''''c''e &amp;'' Pens''''i''''o''ns'''">
              <a:rPr lang="en-US" altLang="en-US" sz="1400" smtClean="0"/>
              <a:pPr/>
              <a:t>Life insurance &amp; Pensions</a:t>
            </a:fld>
            <a:endParaRPr lang="en-US" sz="1400" dirty="0">
              <a:sym typeface="+mn-lt"/>
            </a:endParaRPr>
          </a:p>
        </p:txBody>
      </p:sp>
      <p:sp>
        <p:nvSpPr>
          <p:cNvPr id="410" name="Text Placeholder 3"/>
          <p:cNvSpPr>
            <a:spLocks noGrp="1"/>
          </p:cNvSpPr>
          <p:nvPr>
            <p:custDataLst>
              <p:tags r:id="rId111"/>
            </p:custDataLst>
          </p:nvPr>
        </p:nvSpPr>
        <p:spPr bwMode="auto">
          <a:xfrm>
            <a:off x="11085513" y="5816600"/>
            <a:ext cx="45243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r>
              <a:rPr lang="en-US" altLang="en-US" sz="1400" dirty="0"/>
              <a:t>Other</a:t>
            </a:r>
            <a:endParaRPr lang="en-US" sz="1400" dirty="0">
              <a:sym typeface="+mn-lt"/>
            </a:endParaRPr>
          </a:p>
        </p:txBody>
      </p:sp>
      <p:sp>
        <p:nvSpPr>
          <p:cNvPr id="105" name="IllustrativeStamp"/>
          <p:cNvSpPr/>
          <p:nvPr/>
        </p:nvSpPr>
        <p:spPr>
          <a:xfrm>
            <a:off x="10325354" y="586989"/>
            <a:ext cx="1225296" cy="191773"/>
          </a:xfrm>
          <a:prstGeom prst="rect">
            <a:avLst/>
          </a:prstGeom>
          <a:noFill/>
          <a:ln w="9525" cap="flat" cmpd="sng" algn="ctr">
            <a:solidFill>
              <a:srgbClr val="E71C57"/>
            </a:solidFill>
            <a:prstDash val="solid"/>
            <a:miter lim="800000"/>
            <a:headEnd type="none" w="med" len="med"/>
            <a:tailEnd type="none" w="med" len="med"/>
          </a:ln>
          <a:effectLst/>
          <a:extLst>
            <a:ext uri="{909E8E84-426E-40DD-AFC4-6F175D3DCCD1}">
              <a14:hiddenFill xmlns:a14="http://schemas.microsoft.com/office/drawing/2010/main">
                <a:solidFill>
                  <a:srgbClr val="9A9A9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en-US" sz="1100" dirty="0">
                <a:solidFill>
                  <a:srgbClr val="E71C57"/>
                </a:solidFill>
              </a:rPr>
              <a:t>Constant currency</a:t>
            </a:r>
          </a:p>
        </p:txBody>
      </p:sp>
      <p:sp>
        <p:nvSpPr>
          <p:cNvPr id="113" name="Rectangle 112"/>
          <p:cNvSpPr/>
          <p:nvPr/>
        </p:nvSpPr>
        <p:spPr>
          <a:xfrm>
            <a:off x="4359275" y="1468636"/>
            <a:ext cx="1093737" cy="3077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D4DF33"/>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spAutoFit/>
          </a:bodyPr>
          <a:lstStyle/>
          <a:p>
            <a:r>
              <a:rPr lang="en-US" sz="1400" dirty="0">
                <a:solidFill>
                  <a:schemeClr val="tx1"/>
                </a:solidFill>
              </a:rPr>
              <a:t>USD trillion</a:t>
            </a:r>
          </a:p>
        </p:txBody>
      </p:sp>
      <p:sp>
        <p:nvSpPr>
          <p:cNvPr id="130" name="NavigationTriangle">
            <a:extLst>
              <a:ext uri="{FF2B5EF4-FFF2-40B4-BE49-F238E27FC236}">
                <a16:creationId xmlns:a16="http://schemas.microsoft.com/office/drawing/2014/main" id="{A7EBCAE0-28B5-429A-8978-67BDEB12D29C}"/>
              </a:ext>
            </a:extLst>
          </p:cNvPr>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131" name="s13_SO_header_country">
            <a:extLst>
              <a:ext uri="{FF2B5EF4-FFF2-40B4-BE49-F238E27FC236}">
                <a16:creationId xmlns:a16="http://schemas.microsoft.com/office/drawing/2014/main" id="{D740DF67-42B2-4D7C-8F1D-7FE37565F60F}"/>
              </a:ext>
            </a:extLst>
          </p:cNvPr>
          <p:cNvSpPr/>
          <p:nvPr/>
        </p:nvSpPr>
        <p:spPr>
          <a:xfrm>
            <a:off x="10049263" y="256093"/>
            <a:ext cx="1321797" cy="2580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 bIns="0" numCol="1" spcCol="0" rtlCol="0" fromWordArt="0" anchor="ctr" anchorCtr="0" forceAA="0" compatLnSpc="1">
            <a:prstTxWarp prst="textNoShape">
              <a:avLst/>
            </a:prstTxWarp>
            <a:noAutofit/>
          </a:bodyPr>
          <a:lstStyle/>
          <a:p>
            <a:pPr algn="r"/>
            <a:r>
              <a:rPr lang="en-US" sz="1000">
                <a:solidFill>
                  <a:schemeClr val="bg1">
                    <a:lumMod val="50000"/>
                  </a:schemeClr>
                </a:solidFill>
                <a:latin typeface="Trebuchet MS" panose="020B0603020202020204" pitchFamily="34" charset="0"/>
              </a:rPr>
              <a:t>Romania</a:t>
            </a:r>
            <a:endParaRPr lang="en-US" sz="1000" dirty="0">
              <a:solidFill>
                <a:schemeClr val="bg1">
                  <a:lumMod val="50000"/>
                </a:schemeClr>
              </a:solidFill>
              <a:latin typeface="Trebuchet MS" panose="020B0603020202020204" pitchFamily="34" charset="0"/>
            </a:endParaRPr>
          </a:p>
        </p:txBody>
      </p:sp>
      <p:sp>
        <p:nvSpPr>
          <p:cNvPr id="137" name="Rectangle 136">
            <a:hlinkClick r:id="rId120" action="ppaction://hlinksldjump"/>
            <a:extLst>
              <a:ext uri="{FF2B5EF4-FFF2-40B4-BE49-F238E27FC236}">
                <a16:creationId xmlns:a16="http://schemas.microsoft.com/office/drawing/2014/main" id="{D2E0ADEB-045F-4F4A-8FEF-817E982C9184}"/>
              </a:ext>
            </a:extLst>
          </p:cNvPr>
          <p:cNvSpPr/>
          <p:nvPr>
            <p:custDataLst>
              <p:tags r:id="rId112"/>
            </p:custDataLst>
          </p:nvPr>
        </p:nvSpPr>
        <p:spPr>
          <a:xfrm>
            <a:off x="4481919" y="62734"/>
            <a:ext cx="3237748" cy="28155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lnSpc>
                <a:spcPct val="110000"/>
              </a:lnSpc>
              <a:spcBef>
                <a:spcPts val="600"/>
              </a:spcBef>
              <a:spcAft>
                <a:spcPts val="300"/>
              </a:spcAft>
            </a:pPr>
            <a:r>
              <a:rPr lang="en-US" sz="1400" dirty="0">
                <a:solidFill>
                  <a:srgbClr val="575757"/>
                </a:solidFill>
                <a:latin typeface="Trebuchet MS" panose="020B0603020202020204" pitchFamily="34" charset="0"/>
              </a:rPr>
              <a:t>Financial Onshore Asset Allocation</a:t>
            </a:r>
          </a:p>
        </p:txBody>
      </p:sp>
      <p:sp>
        <p:nvSpPr>
          <p:cNvPr id="135" name="s13_footnote">
            <a:extLst>
              <a:ext uri="{FF2B5EF4-FFF2-40B4-BE49-F238E27FC236}">
                <a16:creationId xmlns:a16="http://schemas.microsoft.com/office/drawing/2014/main" id="{3405E855-7515-451D-BB40-792F1091CD71}"/>
              </a:ext>
            </a:extLst>
          </p:cNvPr>
          <p:cNvSpPr>
            <a:spLocks noChangeArrowheads="1"/>
          </p:cNvSpPr>
          <p:nvPr/>
        </p:nvSpPr>
        <p:spPr bwMode="auto">
          <a:xfrm>
            <a:off x="3692434" y="6403354"/>
            <a:ext cx="8042495" cy="415498"/>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a:solidFill>
                  <a:schemeClr val="bg1">
                    <a:lumMod val="50000"/>
                  </a:schemeClr>
                </a:solidFill>
                <a:latin typeface="Trebuchet MS" panose="020B0603020202020204" pitchFamily="34" charset="0"/>
                <a:cs typeface="Arial" pitchFamily="34" charset="0"/>
              </a:rPr>
              <a:t>Notes: Wealth in local currency converted into USD using 2023 year-end exchange rate across all time periods. Non-investable wealth = life insurance and pensions, unlisted equity and other equity. Investable wealth = listed equity, bonds, investment funds, currency and deposits, and other smaller asset classes. Source: BCG Global Wealth 2024 Market Sizing.</a:t>
            </a:r>
            <a:endParaRPr lang="en-US" sz="1000" dirty="0">
              <a:solidFill>
                <a:schemeClr val="bg1">
                  <a:lumMod val="50000"/>
                </a:schemeClr>
              </a:solidFill>
              <a:latin typeface="Trebuchet MS" panose="020B0603020202020204" pitchFamily="34" charset="0"/>
              <a:cs typeface="Arial" pitchFamily="34" charset="0"/>
            </a:endParaRPr>
          </a:p>
        </p:txBody>
      </p:sp>
      <p:sp>
        <p:nvSpPr>
          <p:cNvPr id="139" name="Flag">
            <a:extLst>
              <a:ext uri="{FF2B5EF4-FFF2-40B4-BE49-F238E27FC236}">
                <a16:creationId xmlns:a16="http://schemas.microsoft.com/office/drawing/2014/main" id="{F93C1600-1909-40D9-87F7-E51AB60B333F}"/>
              </a:ext>
            </a:extLst>
          </p:cNvPr>
          <p:cNvSpPr/>
          <p:nvPr/>
        </p:nvSpPr>
        <p:spPr>
          <a:xfrm>
            <a:off x="11620501" y="102690"/>
            <a:ext cx="457200" cy="411480"/>
          </a:xfrm>
          <a:prstGeom prst="rect">
            <a:avLst/>
          </a:prstGeom>
          <a:blipFill>
            <a:blip r:embed="rId121"/>
            <a:stretch>
              <a:fillRect/>
            </a:stretch>
          </a:blip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Tree>
    <p:extLst>
      <p:ext uri="{BB962C8B-B14F-4D97-AF65-F5344CB8AC3E}">
        <p14:creationId xmlns:p14="http://schemas.microsoft.com/office/powerpoint/2010/main" val="2415105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hidden="1"/>
          <p:cNvGraphicFramePr>
            <a:graphicFrameLocks noChangeAspect="1"/>
          </p:cNvGraphicFramePr>
          <p:nvPr>
            <p:custDataLst>
              <p:tags r:id="rId1"/>
            </p:custDataLst>
            <p:extLst>
              <p:ext uri="{D42A27DB-BD31-4B8C-83A1-F6EECF244321}">
                <p14:modId xmlns:p14="http://schemas.microsoft.com/office/powerpoint/2010/main" val="30844913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8" imgW="351" imgH="351" progId="TCLayout.ActiveDocument.1">
                  <p:embed/>
                </p:oleObj>
              </mc:Choice>
              <mc:Fallback>
                <p:oleObj name="think-cell Slide" r:id="rId48" imgW="351" imgH="351" progId="TCLayout.ActiveDocument.1">
                  <p:embed/>
                  <p:pic>
                    <p:nvPicPr>
                      <p:cNvPr id="27" name="Object 26" hidden="1"/>
                      <p:cNvPicPr/>
                      <p:nvPr/>
                    </p:nvPicPr>
                    <p:blipFill>
                      <a:blip r:embed="rId49"/>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1400" dirty="0">
              <a:solidFill>
                <a:srgbClr val="FFFFFF"/>
              </a:solidFill>
              <a:latin typeface="Trebuchet MS" panose="020B0603020202020204" pitchFamily="34" charset="0"/>
              <a:sym typeface="Trebuchet MS" panose="020B0603020202020204" pitchFamily="34" charset="0"/>
            </a:endParaRPr>
          </a:p>
        </p:txBody>
      </p:sp>
      <p:grpSp>
        <p:nvGrpSpPr>
          <p:cNvPr id="10" name="Group 9"/>
          <p:cNvGrpSpPr/>
          <p:nvPr/>
        </p:nvGrpSpPr>
        <p:grpSpPr>
          <a:xfrm>
            <a:off x="3332780" y="4439345"/>
            <a:ext cx="1964013" cy="1451248"/>
            <a:chOff x="2371392" y="4444539"/>
            <a:chExt cx="1178144" cy="1451248"/>
          </a:xfrm>
        </p:grpSpPr>
        <p:cxnSp>
          <p:nvCxnSpPr>
            <p:cNvPr id="187" name="Straight Connector 186"/>
            <p:cNvCxnSpPr/>
            <p:nvPr/>
          </p:nvCxnSpPr>
          <p:spPr>
            <a:xfrm>
              <a:off x="2376016" y="4444539"/>
              <a:ext cx="1173520" cy="0"/>
            </a:xfrm>
            <a:prstGeom prst="line">
              <a:avLst/>
            </a:prstGeom>
            <a:ln w="9525" cap="rnd">
              <a:solidFill>
                <a:schemeClr val="tx1">
                  <a:lumMod val="60000"/>
                  <a:lumOff val="40000"/>
                </a:schemeClr>
              </a:solidFill>
              <a:prstDash val="solid"/>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2374860" y="4807351"/>
              <a:ext cx="1173520" cy="0"/>
            </a:xfrm>
            <a:prstGeom prst="line">
              <a:avLst/>
            </a:prstGeom>
            <a:ln w="9525" cap="rnd">
              <a:solidFill>
                <a:schemeClr val="tx1">
                  <a:lumMod val="60000"/>
                  <a:lumOff val="40000"/>
                </a:schemeClr>
              </a:solidFill>
              <a:prstDash val="solid"/>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2373704" y="5170163"/>
              <a:ext cx="1173520" cy="0"/>
            </a:xfrm>
            <a:prstGeom prst="line">
              <a:avLst/>
            </a:prstGeom>
            <a:ln w="9525" cap="rnd">
              <a:solidFill>
                <a:schemeClr val="tx1">
                  <a:lumMod val="60000"/>
                  <a:lumOff val="40000"/>
                </a:schemeClr>
              </a:solidFill>
              <a:prstDash val="solid"/>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2372548" y="5532975"/>
              <a:ext cx="1173520" cy="0"/>
            </a:xfrm>
            <a:prstGeom prst="line">
              <a:avLst/>
            </a:prstGeom>
            <a:ln w="9525" cap="rnd">
              <a:solidFill>
                <a:schemeClr val="tx1">
                  <a:lumMod val="60000"/>
                  <a:lumOff val="40000"/>
                </a:schemeClr>
              </a:solidFill>
              <a:prstDash val="solid"/>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2371392" y="5895787"/>
              <a:ext cx="1173520" cy="0"/>
            </a:xfrm>
            <a:prstGeom prst="line">
              <a:avLst/>
            </a:prstGeom>
            <a:ln w="9525" cap="rnd">
              <a:solidFill>
                <a:schemeClr val="tx1">
                  <a:lumMod val="60000"/>
                  <a:lumOff val="40000"/>
                </a:schemeClr>
              </a:solidFill>
              <a:prstDash val="solid"/>
              <a:round/>
              <a:headEnd type="oval"/>
              <a:tailEnd type="oval"/>
            </a:ln>
          </p:spPr>
          <p:style>
            <a:lnRef idx="1">
              <a:schemeClr val="accent1"/>
            </a:lnRef>
            <a:fillRef idx="0">
              <a:schemeClr val="accent1"/>
            </a:fillRef>
            <a:effectRef idx="0">
              <a:schemeClr val="accent1"/>
            </a:effectRef>
            <a:fontRef idx="minor">
              <a:schemeClr val="tx1"/>
            </a:fontRef>
          </p:style>
        </p:cxnSp>
      </p:grpSp>
      <p:sp>
        <p:nvSpPr>
          <p:cNvPr id="2" name="s14_TS_Country"/>
          <p:cNvSpPr>
            <a:spLocks noGrp="1"/>
          </p:cNvSpPr>
          <p:nvPr>
            <p:ph type="title"/>
          </p:nvPr>
        </p:nvSpPr>
        <p:spPr>
          <a:xfrm>
            <a:off x="630000" y="622800"/>
            <a:ext cx="10933200" cy="470898"/>
          </a:xfrm>
        </p:spPr>
        <p:txBody>
          <a:bodyPr vert="horz"/>
          <a:lstStyle/>
          <a:p>
            <a:r>
              <a:rPr lang="en-US"/>
              <a:t>Romania onshore asset allocation</a:t>
            </a:r>
            <a:endParaRPr lang="en-US" dirty="0"/>
          </a:p>
        </p:txBody>
      </p:sp>
      <p:sp>
        <p:nvSpPr>
          <p:cNvPr id="55" name="s14_footnote"/>
          <p:cNvSpPr>
            <a:spLocks noChangeArrowheads="1"/>
          </p:cNvSpPr>
          <p:nvPr/>
        </p:nvSpPr>
        <p:spPr bwMode="auto">
          <a:xfrm>
            <a:off x="463027" y="6235390"/>
            <a:ext cx="10464719" cy="415498"/>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a:solidFill>
                  <a:schemeClr val="bg1">
                    <a:lumMod val="50000"/>
                  </a:schemeClr>
                </a:solidFill>
                <a:latin typeface="Trebuchet MS" panose="020B0603020202020204" pitchFamily="34" charset="0"/>
                <a:cs typeface="Arial" pitchFamily="34" charset="0"/>
              </a:rPr>
              <a:t>Notes: Onshore wealth in local currency converted into USD using 2023 year-end exchange rate across all time periods. CAGR=Compound Annual Growth Rate.</a:t>
            </a:r>
            <a:br>
              <a:rPr lang="en-US" sz="1000">
                <a:solidFill>
                  <a:schemeClr val="bg1">
                    <a:lumMod val="50000"/>
                  </a:schemeClr>
                </a:solidFill>
                <a:latin typeface="Trebuchet MS" panose="020B0603020202020204" pitchFamily="34" charset="0"/>
                <a:cs typeface="Arial" pitchFamily="34" charset="0"/>
              </a:rPr>
            </a:br>
            <a:r>
              <a:rPr lang="en-US" sz="1000">
                <a:solidFill>
                  <a:schemeClr val="bg1">
                    <a:lumMod val="50000"/>
                  </a:schemeClr>
                </a:solidFill>
                <a:latin typeface="Trebuchet MS" panose="020B0603020202020204" pitchFamily="34" charset="0"/>
                <a:cs typeface="Arial" pitchFamily="34" charset="0"/>
              </a:rPr>
              <a:t>For forecasting details, please refer to methodology section.</a:t>
            </a:r>
          </a:p>
          <a:p>
            <a:pPr>
              <a:lnSpc>
                <a:spcPct val="90000"/>
              </a:lnSpc>
            </a:pPr>
            <a:r>
              <a:rPr lang="en-US" sz="1000">
                <a:solidFill>
                  <a:schemeClr val="bg1">
                    <a:lumMod val="50000"/>
                  </a:schemeClr>
                </a:solidFill>
                <a:latin typeface="Trebuchet MS" panose="020B0603020202020204" pitchFamily="34" charset="0"/>
                <a:cs typeface="Arial" pitchFamily="34" charset="0"/>
              </a:rPr>
              <a:t>Source: BCG Global Wealth 2024 Market Sizing.</a:t>
            </a:r>
            <a:endParaRPr lang="en-US" sz="1000" dirty="0">
              <a:solidFill>
                <a:schemeClr val="bg1">
                  <a:lumMod val="50000"/>
                </a:schemeClr>
              </a:solidFill>
              <a:latin typeface="Trebuchet MS" panose="020B0603020202020204" pitchFamily="34" charset="0"/>
              <a:cs typeface="Arial" pitchFamily="34" charset="0"/>
            </a:endParaRPr>
          </a:p>
        </p:txBody>
      </p:sp>
      <p:cxnSp>
        <p:nvCxnSpPr>
          <p:cNvPr id="24" name="Straight Connector 23"/>
          <p:cNvCxnSpPr>
            <a:cxnSpLocks/>
          </p:cNvCxnSpPr>
          <p:nvPr>
            <p:custDataLst>
              <p:tags r:id="rId3"/>
            </p:custDataLst>
          </p:nvPr>
        </p:nvCxnSpPr>
        <p:spPr bwMode="gray">
          <a:xfrm>
            <a:off x="5749926" y="3213100"/>
            <a:ext cx="411163" cy="42863"/>
          </a:xfrm>
          <a:prstGeom prst="line">
            <a:avLst/>
          </a:prstGeom>
          <a:ln w="9525" cap="rnd" cmpd="sng" algn="ctr">
            <a:solidFill>
              <a:srgbClr val="7F7F7F"/>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a:cxnSpLocks/>
          </p:cNvCxnSpPr>
          <p:nvPr>
            <p:custDataLst>
              <p:tags r:id="rId4"/>
            </p:custDataLst>
          </p:nvPr>
        </p:nvCxnSpPr>
        <p:spPr bwMode="gray">
          <a:xfrm>
            <a:off x="5749926" y="2976563"/>
            <a:ext cx="411163" cy="41275"/>
          </a:xfrm>
          <a:prstGeom prst="line">
            <a:avLst/>
          </a:prstGeom>
          <a:ln w="9525" cap="rnd" cmpd="sng" algn="ctr">
            <a:solidFill>
              <a:srgbClr val="7F7F7F"/>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a:cxnSpLocks/>
          </p:cNvCxnSpPr>
          <p:nvPr>
            <p:custDataLst>
              <p:tags r:id="rId5"/>
            </p:custDataLst>
          </p:nvPr>
        </p:nvCxnSpPr>
        <p:spPr bwMode="gray">
          <a:xfrm flipV="1">
            <a:off x="5749926" y="2376489"/>
            <a:ext cx="411163" cy="9525"/>
          </a:xfrm>
          <a:prstGeom prst="line">
            <a:avLst/>
          </a:prstGeom>
          <a:ln w="9525" cap="rnd" cmpd="sng" algn="ctr">
            <a:solidFill>
              <a:srgbClr val="7F7F7F"/>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a:cxnSpLocks/>
          </p:cNvCxnSpPr>
          <p:nvPr>
            <p:custDataLst>
              <p:tags r:id="rId6"/>
            </p:custDataLst>
          </p:nvPr>
        </p:nvCxnSpPr>
        <p:spPr bwMode="gray">
          <a:xfrm flipV="1">
            <a:off x="5749926" y="2346325"/>
            <a:ext cx="411163" cy="6350"/>
          </a:xfrm>
          <a:prstGeom prst="line">
            <a:avLst/>
          </a:prstGeom>
          <a:ln w="9525" cap="rnd" cmpd="sng" algn="ctr">
            <a:solidFill>
              <a:srgbClr val="7F7F7F"/>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custDataLst>
              <p:tags r:id="rId7"/>
            </p:custDataLst>
          </p:nvPr>
        </p:nvCxnSpPr>
        <p:spPr bwMode="gray">
          <a:xfrm>
            <a:off x="4651376" y="1720850"/>
            <a:ext cx="411163" cy="0"/>
          </a:xfrm>
          <a:prstGeom prst="line">
            <a:avLst/>
          </a:prstGeom>
          <a:ln w="9525" cap="rnd" cmpd="sng" algn="ctr">
            <a:solidFill>
              <a:srgbClr val="7F7F7F"/>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custDataLst>
              <p:tags r:id="rId8"/>
            </p:custDataLst>
          </p:nvPr>
        </p:nvCxnSpPr>
        <p:spPr bwMode="gray">
          <a:xfrm>
            <a:off x="5749926" y="1720850"/>
            <a:ext cx="411163" cy="0"/>
          </a:xfrm>
          <a:prstGeom prst="line">
            <a:avLst/>
          </a:prstGeom>
          <a:ln w="9525" cap="rnd" cmpd="sng" algn="ctr">
            <a:solidFill>
              <a:srgbClr val="7F7F7F"/>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custDataLst>
              <p:tags r:id="rId9"/>
            </p:custDataLst>
          </p:nvPr>
        </p:nvCxnSpPr>
        <p:spPr bwMode="gray">
          <a:xfrm flipV="1">
            <a:off x="4651376" y="3213099"/>
            <a:ext cx="411163" cy="20638"/>
          </a:xfrm>
          <a:prstGeom prst="line">
            <a:avLst/>
          </a:prstGeom>
          <a:ln w="9525" cap="rnd" cmpd="sng" algn="ctr">
            <a:solidFill>
              <a:srgbClr val="7F7F7F"/>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a:cxnSpLocks/>
          </p:cNvCxnSpPr>
          <p:nvPr>
            <p:custDataLst>
              <p:tags r:id="rId10"/>
            </p:custDataLst>
          </p:nvPr>
        </p:nvCxnSpPr>
        <p:spPr bwMode="gray">
          <a:xfrm flipV="1">
            <a:off x="4651376" y="2976562"/>
            <a:ext cx="411163" cy="50800"/>
          </a:xfrm>
          <a:prstGeom prst="line">
            <a:avLst/>
          </a:prstGeom>
          <a:ln w="9525" cap="rnd" cmpd="sng" algn="ctr">
            <a:solidFill>
              <a:srgbClr val="7F7F7F"/>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a:cxnSpLocks/>
          </p:cNvCxnSpPr>
          <p:nvPr>
            <p:custDataLst>
              <p:tags r:id="rId11"/>
            </p:custDataLst>
          </p:nvPr>
        </p:nvCxnSpPr>
        <p:spPr bwMode="gray">
          <a:xfrm>
            <a:off x="4651376" y="2382838"/>
            <a:ext cx="411163" cy="3175"/>
          </a:xfrm>
          <a:prstGeom prst="line">
            <a:avLst/>
          </a:prstGeom>
          <a:ln w="9525" cap="rnd" cmpd="sng" algn="ctr">
            <a:solidFill>
              <a:srgbClr val="7F7F7F"/>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a:cxnSpLocks/>
          </p:cNvCxnSpPr>
          <p:nvPr>
            <p:custDataLst>
              <p:tags r:id="rId12"/>
            </p:custDataLst>
          </p:nvPr>
        </p:nvCxnSpPr>
        <p:spPr bwMode="gray">
          <a:xfrm flipV="1">
            <a:off x="4651376" y="2352675"/>
            <a:ext cx="411163" cy="3175"/>
          </a:xfrm>
          <a:prstGeom prst="line">
            <a:avLst/>
          </a:prstGeom>
          <a:ln w="9525" cap="rnd" cmpd="sng" algn="ctr">
            <a:solidFill>
              <a:srgbClr val="7F7F7F"/>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93DF7B1-2A6E-4FC1-AB7A-57EF9EBFAC22}"/>
              </a:ext>
            </a:extLst>
          </p:cNvPr>
          <p:cNvCxnSpPr>
            <a:cxnSpLocks/>
          </p:cNvCxnSpPr>
          <p:nvPr>
            <p:custDataLst>
              <p:tags r:id="rId13"/>
            </p:custDataLst>
          </p:nvPr>
        </p:nvCxnSpPr>
        <p:spPr bwMode="gray">
          <a:xfrm>
            <a:off x="2452688" y="1720850"/>
            <a:ext cx="411162" cy="0"/>
          </a:xfrm>
          <a:prstGeom prst="line">
            <a:avLst/>
          </a:prstGeom>
          <a:ln w="9525" cap="rnd" cmpd="sng" algn="ctr">
            <a:solidFill>
              <a:srgbClr val="7F7F7F"/>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BB1CF5B-7E86-47C8-BF2A-02238E767346}"/>
              </a:ext>
            </a:extLst>
          </p:cNvPr>
          <p:cNvCxnSpPr>
            <a:cxnSpLocks/>
          </p:cNvCxnSpPr>
          <p:nvPr>
            <p:custDataLst>
              <p:tags r:id="rId14"/>
            </p:custDataLst>
          </p:nvPr>
        </p:nvCxnSpPr>
        <p:spPr bwMode="gray">
          <a:xfrm>
            <a:off x="2452688" y="2100263"/>
            <a:ext cx="411162" cy="422275"/>
          </a:xfrm>
          <a:prstGeom prst="line">
            <a:avLst/>
          </a:prstGeom>
          <a:ln w="9525" cap="rnd" cmpd="sng" algn="ctr">
            <a:solidFill>
              <a:srgbClr val="7F7F7F"/>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1FE4391-E008-49CE-ABF4-44D1D0B68890}"/>
              </a:ext>
            </a:extLst>
          </p:cNvPr>
          <p:cNvCxnSpPr>
            <a:cxnSpLocks/>
          </p:cNvCxnSpPr>
          <p:nvPr>
            <p:custDataLst>
              <p:tags r:id="rId15"/>
            </p:custDataLst>
          </p:nvPr>
        </p:nvCxnSpPr>
        <p:spPr bwMode="gray">
          <a:xfrm>
            <a:off x="2452688" y="2101850"/>
            <a:ext cx="411162" cy="449263"/>
          </a:xfrm>
          <a:prstGeom prst="line">
            <a:avLst/>
          </a:prstGeom>
          <a:ln w="9525" cap="rnd" cmpd="sng" algn="ctr">
            <a:solidFill>
              <a:srgbClr val="7F7F7F"/>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D22E0A5-5798-4EC6-975C-D32EFCEF2019}"/>
              </a:ext>
            </a:extLst>
          </p:cNvPr>
          <p:cNvCxnSpPr>
            <a:cxnSpLocks/>
          </p:cNvCxnSpPr>
          <p:nvPr>
            <p:custDataLst>
              <p:tags r:id="rId16"/>
            </p:custDataLst>
          </p:nvPr>
        </p:nvCxnSpPr>
        <p:spPr bwMode="gray">
          <a:xfrm flipV="1">
            <a:off x="2452688" y="3127375"/>
            <a:ext cx="411162" cy="12700"/>
          </a:xfrm>
          <a:prstGeom prst="line">
            <a:avLst/>
          </a:prstGeom>
          <a:ln w="9525" cap="rnd" cmpd="sng" algn="ctr">
            <a:solidFill>
              <a:srgbClr val="7F7F7F"/>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A347B4E-7B7E-433C-9800-3D070AEB704D}"/>
              </a:ext>
            </a:extLst>
          </p:cNvPr>
          <p:cNvCxnSpPr>
            <a:cxnSpLocks/>
          </p:cNvCxnSpPr>
          <p:nvPr>
            <p:custDataLst>
              <p:tags r:id="rId17"/>
            </p:custDataLst>
          </p:nvPr>
        </p:nvCxnSpPr>
        <p:spPr bwMode="gray">
          <a:xfrm>
            <a:off x="2452688" y="3162300"/>
            <a:ext cx="411162" cy="173038"/>
          </a:xfrm>
          <a:prstGeom prst="line">
            <a:avLst/>
          </a:prstGeom>
          <a:ln w="9525" cap="rnd" cmpd="sng" algn="ctr">
            <a:solidFill>
              <a:srgbClr val="7F7F7F"/>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18"/>
            </p:custDataLst>
          </p:nvPr>
        </p:nvCxnSpPr>
        <p:spPr bwMode="gray">
          <a:xfrm>
            <a:off x="3551239" y="1720850"/>
            <a:ext cx="411163" cy="0"/>
          </a:xfrm>
          <a:prstGeom prst="line">
            <a:avLst/>
          </a:prstGeom>
          <a:ln w="9525" cap="rnd" cmpd="sng" algn="ctr">
            <a:solidFill>
              <a:srgbClr val="7F7F7F"/>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cxnSpLocks/>
          </p:cNvCxnSpPr>
          <p:nvPr>
            <p:custDataLst>
              <p:tags r:id="rId19"/>
            </p:custDataLst>
          </p:nvPr>
        </p:nvCxnSpPr>
        <p:spPr bwMode="gray">
          <a:xfrm flipV="1">
            <a:off x="3551239" y="2355849"/>
            <a:ext cx="411163" cy="166688"/>
          </a:xfrm>
          <a:prstGeom prst="line">
            <a:avLst/>
          </a:prstGeom>
          <a:ln w="9525" cap="rnd" cmpd="sng" algn="ctr">
            <a:solidFill>
              <a:srgbClr val="7F7F7F"/>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p:custDataLst>
              <p:tags r:id="rId20"/>
            </p:custDataLst>
          </p:nvPr>
        </p:nvCxnSpPr>
        <p:spPr bwMode="gray">
          <a:xfrm flipV="1">
            <a:off x="3551239" y="2382838"/>
            <a:ext cx="411163" cy="168275"/>
          </a:xfrm>
          <a:prstGeom prst="line">
            <a:avLst/>
          </a:prstGeom>
          <a:ln w="9525" cap="rnd" cmpd="sng" algn="ctr">
            <a:solidFill>
              <a:srgbClr val="7F7F7F"/>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a:cxnSpLocks/>
          </p:cNvCxnSpPr>
          <p:nvPr>
            <p:custDataLst>
              <p:tags r:id="rId21"/>
            </p:custDataLst>
          </p:nvPr>
        </p:nvCxnSpPr>
        <p:spPr bwMode="gray">
          <a:xfrm flipV="1">
            <a:off x="3551239" y="3027363"/>
            <a:ext cx="411163" cy="100013"/>
          </a:xfrm>
          <a:prstGeom prst="line">
            <a:avLst/>
          </a:prstGeom>
          <a:ln w="9525" cap="rnd" cmpd="sng" algn="ctr">
            <a:solidFill>
              <a:srgbClr val="7F7F7F"/>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p:custDataLst>
              <p:tags r:id="rId22"/>
            </p:custDataLst>
          </p:nvPr>
        </p:nvCxnSpPr>
        <p:spPr bwMode="gray">
          <a:xfrm flipV="1">
            <a:off x="3551239" y="3233738"/>
            <a:ext cx="411163" cy="101600"/>
          </a:xfrm>
          <a:prstGeom prst="line">
            <a:avLst/>
          </a:prstGeom>
          <a:ln w="9525" cap="rnd" cmpd="sng" algn="ctr">
            <a:solidFill>
              <a:srgbClr val="7F7F7F"/>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35" name="Chart 34">
            <a:extLst>
              <a:ext uri="{FF2B5EF4-FFF2-40B4-BE49-F238E27FC236}">
                <a16:creationId xmlns:a16="http://schemas.microsoft.com/office/drawing/2014/main" id="{42F29CAA-62A7-BDB8-623A-AE1AA06FF600}"/>
              </a:ext>
            </a:extLst>
          </p:cNvPr>
          <p:cNvGraphicFramePr/>
          <p:nvPr>
            <p:custDataLst>
              <p:tags r:id="rId23"/>
            </p:custDataLst>
            <p:extLst>
              <p:ext uri="{D42A27DB-BD31-4B8C-83A1-F6EECF244321}">
                <p14:modId xmlns:p14="http://schemas.microsoft.com/office/powerpoint/2010/main" val="1986162574"/>
              </p:ext>
            </p:extLst>
          </p:nvPr>
        </p:nvGraphicFramePr>
        <p:xfrm>
          <a:off x="1476375" y="1414463"/>
          <a:ext cx="5662613" cy="2473325"/>
        </p:xfrm>
        <a:graphic>
          <a:graphicData uri="http://schemas.openxmlformats.org/drawingml/2006/chart">
            <c:chart xmlns:c="http://schemas.openxmlformats.org/drawingml/2006/chart" xmlns:r="http://schemas.openxmlformats.org/officeDocument/2006/relationships" r:id="rId50"/>
          </a:graphicData>
        </a:graphic>
      </p:graphicFrame>
      <p:sp useBgFill="1">
        <p:nvSpPr>
          <p:cNvPr id="8" name="Freeform: Shape 7">
            <a:extLst>
              <a:ext uri="{FF2B5EF4-FFF2-40B4-BE49-F238E27FC236}">
                <a16:creationId xmlns:a16="http://schemas.microsoft.com/office/drawing/2014/main" id="{1C55DE9C-B9C8-CB89-AEBB-0A35C5B1D8B1}"/>
              </a:ext>
            </a:extLst>
          </p:cNvPr>
          <p:cNvSpPr/>
          <p:nvPr>
            <p:custDataLst>
              <p:tags r:id="rId24"/>
            </p:custDataLst>
          </p:nvPr>
        </p:nvSpPr>
        <p:spPr bwMode="gray">
          <a:xfrm>
            <a:off x="3708400" y="3508375"/>
            <a:ext cx="96839" cy="146051"/>
          </a:xfrm>
          <a:custGeom>
            <a:avLst/>
            <a:gdLst/>
            <a:ahLst/>
            <a:cxnLst/>
            <a:rect l="0" t="0" r="0" b="0"/>
            <a:pathLst>
              <a:path w="96839" h="146051">
                <a:moveTo>
                  <a:pt x="96838" y="0"/>
                </a:moveTo>
                <a:lnTo>
                  <a:pt x="57150" y="146050"/>
                </a:lnTo>
                <a:lnTo>
                  <a:pt x="0" y="146050"/>
                </a:lnTo>
                <a:lnTo>
                  <a:pt x="39688" y="0"/>
                </a:lnTo>
                <a:close/>
              </a:path>
            </a:pathLst>
          </a:custGeom>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useBgFill="1">
        <p:nvSpPr>
          <p:cNvPr id="33" name="Freeform: Shape 32">
            <a:extLst>
              <a:ext uri="{FF2B5EF4-FFF2-40B4-BE49-F238E27FC236}">
                <a16:creationId xmlns:a16="http://schemas.microsoft.com/office/drawing/2014/main" id="{3011D84C-3769-4029-1C1B-FE3B3643ED1F}"/>
              </a:ext>
            </a:extLst>
          </p:cNvPr>
          <p:cNvSpPr/>
          <p:nvPr>
            <p:custDataLst>
              <p:tags r:id="rId25"/>
            </p:custDataLst>
          </p:nvPr>
        </p:nvSpPr>
        <p:spPr bwMode="gray">
          <a:xfrm>
            <a:off x="5907088" y="3508375"/>
            <a:ext cx="96838" cy="146051"/>
          </a:xfrm>
          <a:custGeom>
            <a:avLst/>
            <a:gdLst/>
            <a:ahLst/>
            <a:cxnLst/>
            <a:rect l="0" t="0" r="0" b="0"/>
            <a:pathLst>
              <a:path w="96838" h="146051">
                <a:moveTo>
                  <a:pt x="96837" y="0"/>
                </a:moveTo>
                <a:lnTo>
                  <a:pt x="57150" y="146050"/>
                </a:lnTo>
                <a:lnTo>
                  <a:pt x="0" y="146050"/>
                </a:lnTo>
                <a:lnTo>
                  <a:pt x="39687" y="0"/>
                </a:lnTo>
                <a:close/>
              </a:path>
            </a:pathLst>
          </a:custGeom>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7" name="Freeform: Shape 6">
            <a:extLst>
              <a:ext uri="{FF2B5EF4-FFF2-40B4-BE49-F238E27FC236}">
                <a16:creationId xmlns:a16="http://schemas.microsoft.com/office/drawing/2014/main" id="{770A7FA3-D223-8387-9593-3776167D4F0D}"/>
              </a:ext>
            </a:extLst>
          </p:cNvPr>
          <p:cNvSpPr/>
          <p:nvPr>
            <p:custDataLst>
              <p:tags r:id="rId26"/>
            </p:custDataLst>
          </p:nvPr>
        </p:nvSpPr>
        <p:spPr bwMode="gray">
          <a:xfrm>
            <a:off x="3765550" y="3508375"/>
            <a:ext cx="39689" cy="146051"/>
          </a:xfrm>
          <a:custGeom>
            <a:avLst/>
            <a:gdLst/>
            <a:ahLst/>
            <a:cxnLst/>
            <a:rect l="0" t="0" r="0" b="0"/>
            <a:pathLst>
              <a:path w="39689" h="146051">
                <a:moveTo>
                  <a:pt x="39688" y="0"/>
                </a:moveTo>
                <a:lnTo>
                  <a:pt x="0" y="146050"/>
                </a:lnTo>
              </a:path>
            </a:pathLst>
          </a:custGeom>
          <a:ln w="9525" cap="rnd" cmpd="sng" algn="ctr">
            <a:solidFill>
              <a:srgbClr val="7F7F7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Shape 8">
            <a:extLst>
              <a:ext uri="{FF2B5EF4-FFF2-40B4-BE49-F238E27FC236}">
                <a16:creationId xmlns:a16="http://schemas.microsoft.com/office/drawing/2014/main" id="{D136A509-A410-3774-53B2-E2E1F8CA4D23}"/>
              </a:ext>
            </a:extLst>
          </p:cNvPr>
          <p:cNvSpPr/>
          <p:nvPr>
            <p:custDataLst>
              <p:tags r:id="rId27"/>
            </p:custDataLst>
          </p:nvPr>
        </p:nvSpPr>
        <p:spPr bwMode="gray">
          <a:xfrm>
            <a:off x="5907088" y="3508375"/>
            <a:ext cx="39688" cy="146051"/>
          </a:xfrm>
          <a:custGeom>
            <a:avLst/>
            <a:gdLst/>
            <a:ahLst/>
            <a:cxnLst/>
            <a:rect l="0" t="0" r="0" b="0"/>
            <a:pathLst>
              <a:path w="39688" h="146051">
                <a:moveTo>
                  <a:pt x="39687" y="0"/>
                </a:moveTo>
                <a:lnTo>
                  <a:pt x="0" y="146050"/>
                </a:lnTo>
              </a:path>
            </a:pathLst>
          </a:custGeom>
          <a:ln w="9525" cap="rnd" cmpd="sng" algn="ctr">
            <a:solidFill>
              <a:srgbClr val="7F7F7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39B9D2-D893-2F0E-F1BD-0E41C05CC42D}"/>
              </a:ext>
            </a:extLst>
          </p:cNvPr>
          <p:cNvSpPr/>
          <p:nvPr>
            <p:custDataLst>
              <p:tags r:id="rId28"/>
            </p:custDataLst>
          </p:nvPr>
        </p:nvSpPr>
        <p:spPr bwMode="gray">
          <a:xfrm>
            <a:off x="5964238" y="3508375"/>
            <a:ext cx="39688" cy="146051"/>
          </a:xfrm>
          <a:custGeom>
            <a:avLst/>
            <a:gdLst/>
            <a:ahLst/>
            <a:cxnLst/>
            <a:rect l="0" t="0" r="0" b="0"/>
            <a:pathLst>
              <a:path w="39688" h="146051">
                <a:moveTo>
                  <a:pt x="39687" y="0"/>
                </a:moveTo>
                <a:lnTo>
                  <a:pt x="0" y="146050"/>
                </a:lnTo>
              </a:path>
            </a:pathLst>
          </a:custGeom>
          <a:ln w="9525" cap="rnd" cmpd="sng" algn="ctr">
            <a:solidFill>
              <a:srgbClr val="7F7F7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Shape 5">
            <a:extLst>
              <a:ext uri="{FF2B5EF4-FFF2-40B4-BE49-F238E27FC236}">
                <a16:creationId xmlns:a16="http://schemas.microsoft.com/office/drawing/2014/main" id="{B735C162-1E08-EEBA-5046-C0D60C0CD7B4}"/>
              </a:ext>
            </a:extLst>
          </p:cNvPr>
          <p:cNvSpPr/>
          <p:nvPr>
            <p:custDataLst>
              <p:tags r:id="rId29"/>
            </p:custDataLst>
          </p:nvPr>
        </p:nvSpPr>
        <p:spPr bwMode="gray">
          <a:xfrm>
            <a:off x="3708400" y="3508375"/>
            <a:ext cx="39689" cy="146051"/>
          </a:xfrm>
          <a:custGeom>
            <a:avLst/>
            <a:gdLst/>
            <a:ahLst/>
            <a:cxnLst/>
            <a:rect l="0" t="0" r="0" b="0"/>
            <a:pathLst>
              <a:path w="39689" h="146051">
                <a:moveTo>
                  <a:pt x="39688" y="0"/>
                </a:moveTo>
                <a:lnTo>
                  <a:pt x="0" y="146050"/>
                </a:lnTo>
              </a:path>
            </a:pathLst>
          </a:custGeom>
          <a:ln w="9525" cap="rnd" cmpd="sng" algn="ctr">
            <a:solidFill>
              <a:srgbClr val="7F7F7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0" name="Text Placeholder 3"/>
          <p:cNvSpPr>
            <a:spLocks noGrp="1"/>
          </p:cNvSpPr>
          <p:nvPr>
            <p:custDataLst>
              <p:tags r:id="rId30"/>
            </p:custDataLst>
          </p:nvPr>
        </p:nvSpPr>
        <p:spPr bwMode="gray">
          <a:xfrm>
            <a:off x="3013075" y="3640138"/>
            <a:ext cx="3873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5BF8A9E3-A88B-4EAF-8693-A14A40DEF119}" type="datetime'''''''''''''2''''''''''''''''''''''''''''''''''01''''8'''">
              <a:rPr lang="en-US" altLang="en-US" sz="1400" smtClean="0"/>
              <a:pPr/>
              <a:t>2018</a:t>
            </a:fld>
            <a:endParaRPr lang="en-US" sz="1400" dirty="0">
              <a:sym typeface="+mn-lt"/>
            </a:endParaRPr>
          </a:p>
        </p:txBody>
      </p:sp>
      <p:sp>
        <p:nvSpPr>
          <p:cNvPr id="239" name="Text Placeholder 3"/>
          <p:cNvSpPr>
            <a:spLocks noGrp="1"/>
          </p:cNvSpPr>
          <p:nvPr>
            <p:custDataLst>
              <p:tags r:id="rId31"/>
            </p:custDataLst>
          </p:nvPr>
        </p:nvSpPr>
        <p:spPr bwMode="gray">
          <a:xfrm>
            <a:off x="3084513" y="2430463"/>
            <a:ext cx="244475" cy="212725"/>
          </a:xfrm>
          <a:prstGeom prst="rect">
            <a:avLst/>
          </a:prstGeom>
          <a:solidFill>
            <a:srgbClr val="318C46"/>
          </a:solidFill>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9B38F01C-F9A0-4FBF-A439-2A5101A9138C}" type="datetime'''''''''''''''2''''''''''%'''''''''''''''''''''''''''''''''''">
              <a:rPr lang="en-US" altLang="en-US" sz="1400" smtClean="0">
                <a:solidFill>
                  <a:schemeClr val="bg1"/>
                </a:solidFill>
                <a:effectLst/>
              </a:rPr>
              <a:pPr/>
              <a:t>2%</a:t>
            </a:fld>
            <a:endParaRPr lang="en-US" sz="1400" dirty="0">
              <a:solidFill>
                <a:schemeClr val="bg1"/>
              </a:solidFill>
              <a:sym typeface="+mn-lt"/>
            </a:endParaRPr>
          </a:p>
        </p:txBody>
      </p:sp>
      <p:sp>
        <p:nvSpPr>
          <p:cNvPr id="97" name="Text Placeholder 3">
            <a:extLst>
              <a:ext uri="{FF2B5EF4-FFF2-40B4-BE49-F238E27FC236}">
                <a16:creationId xmlns:a16="http://schemas.microsoft.com/office/drawing/2014/main" id="{59F1AA55-FA80-4BE9-924D-75BD40C61A5A}"/>
              </a:ext>
            </a:extLst>
          </p:cNvPr>
          <p:cNvSpPr>
            <a:spLocks noGrp="1"/>
          </p:cNvSpPr>
          <p:nvPr>
            <p:custDataLst>
              <p:tags r:id="rId32"/>
            </p:custDataLst>
          </p:nvPr>
        </p:nvSpPr>
        <p:spPr bwMode="gray">
          <a:xfrm>
            <a:off x="1914525" y="3640138"/>
            <a:ext cx="3873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BA1A2780-B751-49B3-9F7E-399F7BA5FC45}" type="datetime'''''''''2''''''''''0''''''''''''''''''0''''''''''3'''''''">
              <a:rPr lang="en-US" altLang="en-US" sz="1400" smtClean="0"/>
              <a:pPr/>
              <a:t>2003</a:t>
            </a:fld>
            <a:endParaRPr lang="en-US" sz="1400" dirty="0">
              <a:sym typeface="+mn-lt"/>
            </a:endParaRPr>
          </a:p>
        </p:txBody>
      </p:sp>
      <p:sp>
        <p:nvSpPr>
          <p:cNvPr id="5" name="Text Placeholder 3">
            <a:extLst>
              <a:ext uri="{FF2B5EF4-FFF2-40B4-BE49-F238E27FC236}">
                <a16:creationId xmlns:a16="http://schemas.microsoft.com/office/drawing/2014/main" id="{E423DCB4-C75B-FF93-CA33-C5807A662425}"/>
              </a:ext>
            </a:extLst>
          </p:cNvPr>
          <p:cNvSpPr>
            <a:spLocks noGrp="1"/>
          </p:cNvSpPr>
          <p:nvPr>
            <p:custDataLst>
              <p:tags r:id="rId33"/>
            </p:custDataLst>
          </p:nvPr>
        </p:nvSpPr>
        <p:spPr bwMode="gray">
          <a:xfrm>
            <a:off x="1985963" y="3044825"/>
            <a:ext cx="244475" cy="212725"/>
          </a:xfrm>
          <a:prstGeom prst="rect">
            <a:avLst/>
          </a:prstGeom>
          <a:solidFill>
            <a:srgbClr val="235930"/>
          </a:solidFill>
          <a:ln>
            <a:noFill/>
          </a:ln>
          <a:effectLst/>
        </p:spPr>
        <p:txBody>
          <a:bodyPr vert="horz" wrap="none" lIns="22225" tIns="0" rIns="22225" bIns="0" rtlCol="0" anchor="ct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lvl="0" algn="ctr">
              <a:lnSpc>
                <a:spcPct val="100000"/>
              </a:lnSpc>
              <a:spcBef>
                <a:spcPct val="0"/>
              </a:spcBef>
              <a:spcAft>
                <a:spcPct val="0"/>
              </a:spcAft>
            </a:pPr>
            <a:fld id="{2DDF47E1-92D6-4AB6-940F-C168728A068C}" type="datetime'''''''''''''''''''''''1''''''''%'''''''''''''''''''''''''''">
              <a:rPr lang="en-US" altLang="en-US" sz="1400" smtClean="0">
                <a:solidFill>
                  <a:schemeClr val="bg1"/>
                </a:solidFill>
                <a:effectLst/>
                <a:sym typeface="+mn-lt"/>
              </a:rPr>
              <a:pPr lvl="0" algn="ctr">
                <a:lnSpc>
                  <a:spcPct val="100000"/>
                </a:lnSpc>
                <a:spcBef>
                  <a:spcPct val="0"/>
                </a:spcBef>
                <a:spcAft>
                  <a:spcPct val="0"/>
                </a:spcAft>
              </a:pPr>
              <a:t>1%</a:t>
            </a:fld>
            <a:endParaRPr lang="en-US" sz="1400" dirty="0">
              <a:solidFill>
                <a:schemeClr val="bg1"/>
              </a:solidFill>
              <a:sym typeface="+mn-lt"/>
            </a:endParaRPr>
          </a:p>
        </p:txBody>
      </p:sp>
      <p:sp>
        <p:nvSpPr>
          <p:cNvPr id="98" name="Text Placeholder 3">
            <a:extLst>
              <a:ext uri="{FF2B5EF4-FFF2-40B4-BE49-F238E27FC236}">
                <a16:creationId xmlns:a16="http://schemas.microsoft.com/office/drawing/2014/main" id="{38E8F1C9-C1A6-4321-A681-8956549F4573}"/>
              </a:ext>
            </a:extLst>
          </p:cNvPr>
          <p:cNvSpPr>
            <a:spLocks noGrp="1"/>
          </p:cNvSpPr>
          <p:nvPr>
            <p:custDataLst>
              <p:tags r:id="rId34"/>
            </p:custDataLst>
          </p:nvPr>
        </p:nvSpPr>
        <p:spPr bwMode="gray">
          <a:xfrm>
            <a:off x="1960563" y="1482725"/>
            <a:ext cx="2968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43871DC9-A47A-410F-A691-3D5B6842C61F}" type="datetime'''''''''''''''''0.''''''''''0'''''''''''''''''''''''''">
              <a:rPr lang="en-US" altLang="en-US" sz="1400" smtClean="0"/>
              <a:pPr/>
              <a:t>0.0</a:t>
            </a:fld>
            <a:endParaRPr lang="en-US" sz="1400" dirty="0">
              <a:sym typeface="+mn-lt"/>
            </a:endParaRPr>
          </a:p>
        </p:txBody>
      </p:sp>
      <p:sp>
        <p:nvSpPr>
          <p:cNvPr id="101" name="Text Placeholder 3">
            <a:extLst>
              <a:ext uri="{FF2B5EF4-FFF2-40B4-BE49-F238E27FC236}">
                <a16:creationId xmlns:a16="http://schemas.microsoft.com/office/drawing/2014/main" id="{6D99CD33-7A42-47C6-B7E1-8C66BFB6AC1D}"/>
              </a:ext>
            </a:extLst>
          </p:cNvPr>
          <p:cNvSpPr>
            <a:spLocks noGrp="1"/>
          </p:cNvSpPr>
          <p:nvPr>
            <p:custDataLst>
              <p:tags r:id="rId35"/>
            </p:custDataLst>
          </p:nvPr>
        </p:nvSpPr>
        <p:spPr bwMode="gray">
          <a:xfrm>
            <a:off x="1985963" y="1993900"/>
            <a:ext cx="244475" cy="212725"/>
          </a:xfrm>
          <a:prstGeom prst="rect">
            <a:avLst/>
          </a:prstGeom>
          <a:solidFill>
            <a:srgbClr val="318C46"/>
          </a:solidFill>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23063DED-9753-42DE-90F8-894ECF3DE647}" type="datetime'''''''''''''''''''''''''0''''''''''''''''''%'''''''''">
              <a:rPr lang="en-US" altLang="en-US" sz="1400" smtClean="0">
                <a:solidFill>
                  <a:schemeClr val="bg1"/>
                </a:solidFill>
                <a:effectLst/>
              </a:rPr>
              <a:pPr/>
              <a:t>0%</a:t>
            </a:fld>
            <a:endParaRPr lang="en-US" sz="1400" dirty="0">
              <a:solidFill>
                <a:schemeClr val="bg1"/>
              </a:solidFill>
              <a:sym typeface="+mn-lt"/>
            </a:endParaRPr>
          </a:p>
        </p:txBody>
      </p:sp>
      <p:sp>
        <p:nvSpPr>
          <p:cNvPr id="146" name="Text Placeholder 3"/>
          <p:cNvSpPr>
            <a:spLocks noGrp="1"/>
          </p:cNvSpPr>
          <p:nvPr>
            <p:custDataLst>
              <p:tags r:id="rId36"/>
            </p:custDataLst>
          </p:nvPr>
        </p:nvSpPr>
        <p:spPr bwMode="gray">
          <a:xfrm>
            <a:off x="4159250" y="1482725"/>
            <a:ext cx="2968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5E512656-C4C8-4A72-9293-4720B329CD9E}" type="datetime'''''''''''''''0.''''''''2'''''''''''">
              <a:rPr lang="en-US" altLang="en-US" sz="1400" smtClean="0"/>
              <a:pPr/>
              <a:t>0.2</a:t>
            </a:fld>
            <a:endParaRPr lang="en-US" sz="1400" dirty="0">
              <a:sym typeface="+mn-lt"/>
            </a:endParaRPr>
          </a:p>
        </p:txBody>
      </p:sp>
      <p:sp>
        <p:nvSpPr>
          <p:cNvPr id="147" name="Text Placeholder 3"/>
          <p:cNvSpPr>
            <a:spLocks noGrp="1"/>
          </p:cNvSpPr>
          <p:nvPr>
            <p:custDataLst>
              <p:tags r:id="rId37"/>
            </p:custDataLst>
          </p:nvPr>
        </p:nvSpPr>
        <p:spPr bwMode="gray">
          <a:xfrm>
            <a:off x="5257800" y="1482725"/>
            <a:ext cx="2968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6D804CFA-986A-4FFC-A744-F372B45D8AA1}" type="datetime'''''''''''''''0.''3'''''''''''''''">
              <a:rPr lang="en-US" altLang="en-US" sz="1400" smtClean="0"/>
              <a:pPr/>
              <a:t>0.3</a:t>
            </a:fld>
            <a:endParaRPr lang="en-US" sz="1400" dirty="0">
              <a:sym typeface="+mn-lt"/>
            </a:endParaRPr>
          </a:p>
        </p:txBody>
      </p:sp>
      <p:sp>
        <p:nvSpPr>
          <p:cNvPr id="151" name="Text Placeholder 3"/>
          <p:cNvSpPr>
            <a:spLocks noGrp="1"/>
          </p:cNvSpPr>
          <p:nvPr>
            <p:custDataLst>
              <p:tags r:id="rId38"/>
            </p:custDataLst>
          </p:nvPr>
        </p:nvSpPr>
        <p:spPr bwMode="gray">
          <a:xfrm>
            <a:off x="6357938" y="1482725"/>
            <a:ext cx="2968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99096736-8410-490A-B2D4-19002F0374E2}" type="datetime'''''''''''''''''''''0''''''''''''''.''''''''4'''''''">
              <a:rPr lang="en-US" altLang="en-US" sz="1400" smtClean="0"/>
              <a:pPr/>
              <a:t>0.4</a:t>
            </a:fld>
            <a:endParaRPr lang="en-US" sz="1400" dirty="0">
              <a:sym typeface="+mn-lt"/>
            </a:endParaRPr>
          </a:p>
        </p:txBody>
      </p:sp>
      <p:sp>
        <p:nvSpPr>
          <p:cNvPr id="247" name="Text Placeholder 3"/>
          <p:cNvSpPr>
            <a:spLocks noGrp="1"/>
          </p:cNvSpPr>
          <p:nvPr>
            <p:custDataLst>
              <p:tags r:id="rId39"/>
            </p:custDataLst>
          </p:nvPr>
        </p:nvSpPr>
        <p:spPr bwMode="gray">
          <a:xfrm>
            <a:off x="6311900" y="3640138"/>
            <a:ext cx="387350" cy="42545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EF8E9206-4FC4-4C38-BAA8-E368ED47E042}" type="datetime'''2''''''''''''''''''0''''''''''''''''''2''8'''">
              <a:rPr lang="en-US" altLang="en-US" sz="1400" smtClean="0"/>
              <a:pPr/>
              <a:t>2028</a:t>
            </a:fld>
            <a:br>
              <a:rPr lang="en-US" altLang="en-US" sz="1400" dirty="0">
                <a:sym typeface="+mn-lt"/>
              </a:rPr>
            </a:br>
            <a:endParaRPr lang="en-US" sz="1400" dirty="0">
              <a:sym typeface="+mn-lt"/>
            </a:endParaRPr>
          </a:p>
        </p:txBody>
      </p:sp>
      <p:sp>
        <p:nvSpPr>
          <p:cNvPr id="263" name="Text Placeholder 3"/>
          <p:cNvSpPr>
            <a:spLocks noGrp="1"/>
          </p:cNvSpPr>
          <p:nvPr>
            <p:custDataLst>
              <p:tags r:id="rId40"/>
            </p:custDataLst>
          </p:nvPr>
        </p:nvSpPr>
        <p:spPr bwMode="gray">
          <a:xfrm>
            <a:off x="4184650" y="2262188"/>
            <a:ext cx="244475" cy="212725"/>
          </a:xfrm>
          <a:prstGeom prst="rect">
            <a:avLst/>
          </a:prstGeom>
          <a:solidFill>
            <a:srgbClr val="318C46"/>
          </a:solidFill>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2C418CDF-D9A3-4F08-A791-E9C232C6B5CD}" type="datetime'''''''''''''1''''''''''''''''''''''''''''''''%'''''">
              <a:rPr lang="en-US" altLang="en-US" sz="1400" smtClean="0">
                <a:solidFill>
                  <a:schemeClr val="bg1"/>
                </a:solidFill>
                <a:effectLst/>
              </a:rPr>
              <a:pPr/>
              <a:t>1%</a:t>
            </a:fld>
            <a:endParaRPr lang="en-US" sz="1400" dirty="0">
              <a:solidFill>
                <a:schemeClr val="bg1"/>
              </a:solidFill>
              <a:sym typeface="+mn-lt"/>
            </a:endParaRPr>
          </a:p>
        </p:txBody>
      </p:sp>
      <p:sp>
        <p:nvSpPr>
          <p:cNvPr id="268" name="Text Placeholder 3"/>
          <p:cNvSpPr>
            <a:spLocks noGrp="1"/>
          </p:cNvSpPr>
          <p:nvPr>
            <p:custDataLst>
              <p:tags r:id="rId41"/>
            </p:custDataLst>
          </p:nvPr>
        </p:nvSpPr>
        <p:spPr bwMode="gray">
          <a:xfrm>
            <a:off x="6383338" y="2254250"/>
            <a:ext cx="244475" cy="212725"/>
          </a:xfrm>
          <a:prstGeom prst="rect">
            <a:avLst/>
          </a:prstGeom>
          <a:solidFill>
            <a:srgbClr val="318C46"/>
          </a:solidFill>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D76E0EF3-FC30-48D8-B61E-B608DF10BE39}" type="datetime'''''2''''''''''''''''''''''''''''''''''''''''%'''''''''''">
              <a:rPr lang="en-US" altLang="en-US" sz="1400" smtClean="0">
                <a:solidFill>
                  <a:schemeClr val="bg1"/>
                </a:solidFill>
                <a:effectLst/>
              </a:rPr>
              <a:pPr/>
              <a:t>2%</a:t>
            </a:fld>
            <a:endParaRPr lang="en-US" sz="1400" dirty="0">
              <a:solidFill>
                <a:schemeClr val="bg1"/>
              </a:solidFill>
              <a:sym typeface="+mn-lt"/>
            </a:endParaRPr>
          </a:p>
        </p:txBody>
      </p:sp>
      <p:sp>
        <p:nvSpPr>
          <p:cNvPr id="243" name="Text Placeholder 3"/>
          <p:cNvSpPr>
            <a:spLocks noGrp="1"/>
          </p:cNvSpPr>
          <p:nvPr>
            <p:custDataLst>
              <p:tags r:id="rId42"/>
            </p:custDataLst>
          </p:nvPr>
        </p:nvSpPr>
        <p:spPr bwMode="gray">
          <a:xfrm>
            <a:off x="5211763" y="3640138"/>
            <a:ext cx="3873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F54C8336-D715-4358-91D6-9B575F45235E}" type="datetime'''''''''2''''''''''''''02''''''''''3'''">
              <a:rPr lang="en-US" altLang="en-US" sz="1400" smtClean="0"/>
              <a:pPr/>
              <a:t>2023</a:t>
            </a:fld>
            <a:endParaRPr lang="en-US" sz="1400" dirty="0">
              <a:sym typeface="+mn-lt"/>
            </a:endParaRPr>
          </a:p>
        </p:txBody>
      </p:sp>
      <p:sp>
        <p:nvSpPr>
          <p:cNvPr id="264" name="Text Placeholder 3"/>
          <p:cNvSpPr>
            <a:spLocks noGrp="1"/>
          </p:cNvSpPr>
          <p:nvPr>
            <p:custDataLst>
              <p:tags r:id="rId43"/>
            </p:custDataLst>
          </p:nvPr>
        </p:nvSpPr>
        <p:spPr bwMode="gray">
          <a:xfrm>
            <a:off x="5283200" y="2262188"/>
            <a:ext cx="244475" cy="212725"/>
          </a:xfrm>
          <a:prstGeom prst="rect">
            <a:avLst/>
          </a:prstGeom>
          <a:solidFill>
            <a:srgbClr val="318C46"/>
          </a:solidFill>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C8FBE928-88FC-4F87-95FA-25D028D53284}" type="datetime'2''''''''''''''''''''''''''''''''%'''''''''''''''''''''">
              <a:rPr lang="en-US" altLang="en-US" sz="1400" smtClean="0">
                <a:solidFill>
                  <a:schemeClr val="bg1"/>
                </a:solidFill>
                <a:effectLst/>
              </a:rPr>
              <a:pPr/>
              <a:t>2%</a:t>
            </a:fld>
            <a:endParaRPr lang="en-US" sz="1400" dirty="0">
              <a:solidFill>
                <a:schemeClr val="bg1"/>
              </a:solidFill>
              <a:sym typeface="+mn-lt"/>
            </a:endParaRPr>
          </a:p>
        </p:txBody>
      </p:sp>
      <p:sp>
        <p:nvSpPr>
          <p:cNvPr id="242" name="Text Placeholder 3"/>
          <p:cNvSpPr>
            <a:spLocks noGrp="1"/>
          </p:cNvSpPr>
          <p:nvPr>
            <p:custDataLst>
              <p:tags r:id="rId44"/>
            </p:custDataLst>
          </p:nvPr>
        </p:nvSpPr>
        <p:spPr bwMode="gray">
          <a:xfrm>
            <a:off x="4113213" y="3640138"/>
            <a:ext cx="3873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19700587-E302-4FC0-8146-09456CAA6AE5}" type="datetime'''''''20''''''''''''''''''''2''''''''2'''''''''">
              <a:rPr lang="en-US" altLang="en-US" sz="1400" smtClean="0"/>
              <a:pPr/>
              <a:t>2022</a:t>
            </a:fld>
            <a:endParaRPr lang="en-US" sz="1400" dirty="0">
              <a:sym typeface="+mn-lt"/>
            </a:endParaRPr>
          </a:p>
        </p:txBody>
      </p:sp>
      <p:sp>
        <p:nvSpPr>
          <p:cNvPr id="142" name="Text Placeholder 3"/>
          <p:cNvSpPr>
            <a:spLocks noGrp="1"/>
          </p:cNvSpPr>
          <p:nvPr>
            <p:custDataLst>
              <p:tags r:id="rId45"/>
            </p:custDataLst>
          </p:nvPr>
        </p:nvSpPr>
        <p:spPr bwMode="gray">
          <a:xfrm>
            <a:off x="3059113" y="1482725"/>
            <a:ext cx="2968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7EDBADD5-99D4-4CA8-97AC-411DBBEDEC2C}" type="datetime'''''''0''''''''''''''''''''''.''''''''''1'''''''''''''''''''''">
              <a:rPr lang="en-US" altLang="en-US" sz="1400" smtClean="0"/>
              <a:pPr/>
              <a:t>0.1</a:t>
            </a:fld>
            <a:endParaRPr lang="en-US" sz="1400" dirty="0">
              <a:sym typeface="+mn-lt"/>
            </a:endParaRPr>
          </a:p>
        </p:txBody>
      </p:sp>
      <p:sp>
        <p:nvSpPr>
          <p:cNvPr id="94" name="IllustrativeStamp"/>
          <p:cNvSpPr/>
          <p:nvPr/>
        </p:nvSpPr>
        <p:spPr>
          <a:xfrm>
            <a:off x="10336333" y="590443"/>
            <a:ext cx="1225296" cy="191773"/>
          </a:xfrm>
          <a:prstGeom prst="rect">
            <a:avLst/>
          </a:prstGeom>
          <a:noFill/>
          <a:ln w="9525" cap="flat" cmpd="sng" algn="ctr">
            <a:solidFill>
              <a:srgbClr val="E71C57"/>
            </a:solidFill>
            <a:prstDash val="solid"/>
            <a:miter lim="800000"/>
            <a:headEnd type="none" w="med" len="med"/>
            <a:tailEnd type="none" w="med" len="med"/>
          </a:ln>
          <a:effectLst/>
          <a:extLst>
            <a:ext uri="{909E8E84-426E-40DD-AFC4-6F175D3DCCD1}">
              <a14:hiddenFill xmlns:a14="http://schemas.microsoft.com/office/drawing/2010/main">
                <a:solidFill>
                  <a:srgbClr val="9A9A9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en-US" sz="1100" dirty="0">
                <a:solidFill>
                  <a:srgbClr val="E71C57"/>
                </a:solidFill>
              </a:rPr>
              <a:t>Constant currency</a:t>
            </a:r>
          </a:p>
        </p:txBody>
      </p:sp>
      <p:sp>
        <p:nvSpPr>
          <p:cNvPr id="128" name="NavigationTriangle"/>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105" name="s14_SO_header_country"/>
          <p:cNvSpPr/>
          <p:nvPr/>
        </p:nvSpPr>
        <p:spPr>
          <a:xfrm>
            <a:off x="10049263" y="256093"/>
            <a:ext cx="1321797" cy="2580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 bIns="0" numCol="1" spcCol="0" rtlCol="0" fromWordArt="0" anchor="ctr" anchorCtr="0" forceAA="0" compatLnSpc="1">
            <a:prstTxWarp prst="textNoShape">
              <a:avLst/>
            </a:prstTxWarp>
            <a:noAutofit/>
          </a:bodyPr>
          <a:lstStyle/>
          <a:p>
            <a:pPr algn="r"/>
            <a:r>
              <a:rPr lang="en-US" sz="1000">
                <a:solidFill>
                  <a:schemeClr val="bg1">
                    <a:lumMod val="50000"/>
                  </a:schemeClr>
                </a:solidFill>
                <a:latin typeface="Trebuchet MS" panose="020B0603020202020204" pitchFamily="34" charset="0"/>
              </a:rPr>
              <a:t>Romania</a:t>
            </a:r>
            <a:endParaRPr lang="en-US" sz="1000" dirty="0">
              <a:solidFill>
                <a:schemeClr val="bg1">
                  <a:lumMod val="50000"/>
                </a:schemeClr>
              </a:solidFill>
              <a:latin typeface="Trebuchet MS" panose="020B0603020202020204" pitchFamily="34" charset="0"/>
            </a:endParaRPr>
          </a:p>
        </p:txBody>
      </p:sp>
      <p:grpSp>
        <p:nvGrpSpPr>
          <p:cNvPr id="66" name="Group 65"/>
          <p:cNvGrpSpPr/>
          <p:nvPr/>
        </p:nvGrpSpPr>
        <p:grpSpPr>
          <a:xfrm>
            <a:off x="7895029" y="1720183"/>
            <a:ext cx="306171" cy="4079081"/>
            <a:chOff x="5942914" y="2081213"/>
            <a:chExt cx="306171" cy="4079081"/>
          </a:xfrm>
        </p:grpSpPr>
        <p:cxnSp>
          <p:nvCxnSpPr>
            <p:cNvPr id="67" name="Straight Connector 66"/>
            <p:cNvCxnSpPr/>
            <p:nvPr/>
          </p:nvCxnSpPr>
          <p:spPr>
            <a:xfrm>
              <a:off x="6096000" y="2081213"/>
              <a:ext cx="0" cy="4079081"/>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a:off x="5942914" y="3967299"/>
              <a:ext cx="306171" cy="306910"/>
              <a:chOff x="5937564" y="3833745"/>
              <a:chExt cx="306171" cy="306910"/>
            </a:xfrm>
          </p:grpSpPr>
          <p:sp>
            <p:nvSpPr>
              <p:cNvPr id="69" name="Freeform 94"/>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solidFill>
              <a:ln>
                <a:solidFill>
                  <a:schemeClr val="tx2"/>
                </a:solidFill>
              </a:ln>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sp>
            <p:nvSpPr>
              <p:cNvPr id="70" name="Freeform 95"/>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grpSp>
      </p:grpSp>
      <p:sp>
        <p:nvSpPr>
          <p:cNvPr id="177" name="Rectangle 176"/>
          <p:cNvSpPr/>
          <p:nvPr/>
        </p:nvSpPr>
        <p:spPr>
          <a:xfrm>
            <a:off x="463027" y="3913179"/>
            <a:ext cx="627492" cy="3077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D4DF33"/>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spAutoFit/>
          </a:bodyPr>
          <a:lstStyle/>
          <a:p>
            <a:r>
              <a:rPr lang="en-US" sz="1400" dirty="0">
                <a:solidFill>
                  <a:schemeClr val="tx1"/>
                </a:solidFill>
              </a:rPr>
              <a:t>CAGR</a:t>
            </a:r>
          </a:p>
        </p:txBody>
      </p:sp>
      <p:sp>
        <p:nvSpPr>
          <p:cNvPr id="175" name="Rectangle 174"/>
          <p:cNvSpPr/>
          <p:nvPr/>
        </p:nvSpPr>
        <p:spPr>
          <a:xfrm>
            <a:off x="463027" y="4349751"/>
            <a:ext cx="365760" cy="179188"/>
          </a:xfrm>
          <a:prstGeom prst="rect">
            <a:avLst/>
          </a:prstGeom>
          <a:solidFill>
            <a:schemeClr val="tx2"/>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indent="358775"/>
            <a:r>
              <a:rPr lang="en-US" sz="1050" b="1" dirty="0">
                <a:solidFill>
                  <a:schemeClr val="tx1"/>
                </a:solidFill>
              </a:rPr>
              <a:t>Currency &amp; </a:t>
            </a:r>
          </a:p>
          <a:p>
            <a:pPr indent="358775"/>
            <a:r>
              <a:rPr lang="en-US" sz="1050" b="1" dirty="0">
                <a:solidFill>
                  <a:schemeClr val="tx1"/>
                </a:solidFill>
              </a:rPr>
              <a:t>deposits</a:t>
            </a:r>
          </a:p>
        </p:txBody>
      </p:sp>
      <p:sp>
        <p:nvSpPr>
          <p:cNvPr id="176" name="Rectangle 175"/>
          <p:cNvSpPr/>
          <p:nvPr/>
        </p:nvSpPr>
        <p:spPr>
          <a:xfrm>
            <a:off x="463027" y="4712563"/>
            <a:ext cx="365760" cy="179188"/>
          </a:xfrm>
          <a:prstGeom prst="rect">
            <a:avLst/>
          </a:prstGeom>
          <a:solidFill>
            <a:srgbClr val="318C46"/>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indent="358775"/>
            <a:r>
              <a:rPr lang="en-US" sz="1050" b="1" dirty="0">
                <a:solidFill>
                  <a:schemeClr val="tx1"/>
                </a:solidFill>
              </a:rPr>
              <a:t>Bonds</a:t>
            </a:r>
          </a:p>
        </p:txBody>
      </p:sp>
      <p:sp>
        <p:nvSpPr>
          <p:cNvPr id="191" name="Rectangle 190"/>
          <p:cNvSpPr/>
          <p:nvPr/>
        </p:nvSpPr>
        <p:spPr>
          <a:xfrm>
            <a:off x="463027" y="5075375"/>
            <a:ext cx="365760" cy="179188"/>
          </a:xfrm>
          <a:prstGeom prst="rect">
            <a:avLst/>
          </a:prstGeom>
          <a:solidFill>
            <a:srgbClr val="2A6B2A"/>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indent="358775"/>
            <a:r>
              <a:rPr lang="en-US" sz="1050" b="1" dirty="0">
                <a:solidFill>
                  <a:schemeClr val="tx1"/>
                </a:solidFill>
              </a:rPr>
              <a:t>Equities &amp; </a:t>
            </a:r>
          </a:p>
          <a:p>
            <a:pPr indent="358775"/>
            <a:r>
              <a:rPr lang="en-US" sz="1050" b="1" dirty="0">
                <a:solidFill>
                  <a:schemeClr val="tx1"/>
                </a:solidFill>
              </a:rPr>
              <a:t>investment funds</a:t>
            </a:r>
          </a:p>
        </p:txBody>
      </p:sp>
      <p:sp>
        <p:nvSpPr>
          <p:cNvPr id="192" name="Rectangle 191"/>
          <p:cNvSpPr/>
          <p:nvPr/>
        </p:nvSpPr>
        <p:spPr>
          <a:xfrm>
            <a:off x="463027" y="5438187"/>
            <a:ext cx="365760" cy="179188"/>
          </a:xfrm>
          <a:prstGeom prst="rect">
            <a:avLst/>
          </a:prstGeom>
          <a:solidFill>
            <a:srgbClr val="235930"/>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indent="358775"/>
            <a:r>
              <a:rPr lang="en-US" sz="1050" b="1" dirty="0">
                <a:solidFill>
                  <a:schemeClr val="tx1"/>
                </a:solidFill>
              </a:rPr>
              <a:t>Life insurance </a:t>
            </a:r>
          </a:p>
          <a:p>
            <a:pPr indent="358775"/>
            <a:r>
              <a:rPr lang="en-US" sz="1050" b="1" dirty="0">
                <a:solidFill>
                  <a:schemeClr val="tx1"/>
                </a:solidFill>
              </a:rPr>
              <a:t>&amp; pensions</a:t>
            </a:r>
          </a:p>
        </p:txBody>
      </p:sp>
      <p:sp>
        <p:nvSpPr>
          <p:cNvPr id="193" name="Rectangle 192"/>
          <p:cNvSpPr/>
          <p:nvPr/>
        </p:nvSpPr>
        <p:spPr>
          <a:xfrm>
            <a:off x="463027" y="5800999"/>
            <a:ext cx="365760" cy="179188"/>
          </a:xfrm>
          <a:prstGeom prst="rect">
            <a:avLst/>
          </a:prstGeom>
          <a:solidFill>
            <a:srgbClr val="D4DF33"/>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indent="358775"/>
            <a:r>
              <a:rPr lang="en-US" sz="1050" b="1" dirty="0">
                <a:solidFill>
                  <a:schemeClr val="tx1"/>
                </a:solidFill>
              </a:rPr>
              <a:t>Other</a:t>
            </a:r>
          </a:p>
        </p:txBody>
      </p:sp>
      <p:grpSp>
        <p:nvGrpSpPr>
          <p:cNvPr id="26" name="Group 25"/>
          <p:cNvGrpSpPr/>
          <p:nvPr/>
        </p:nvGrpSpPr>
        <p:grpSpPr>
          <a:xfrm>
            <a:off x="5471954" y="4439345"/>
            <a:ext cx="1173520" cy="1451248"/>
            <a:chOff x="5320882" y="4444539"/>
            <a:chExt cx="1173520" cy="1451248"/>
          </a:xfrm>
        </p:grpSpPr>
        <p:cxnSp>
          <p:nvCxnSpPr>
            <p:cNvPr id="179" name="Straight Connector 178"/>
            <p:cNvCxnSpPr/>
            <p:nvPr/>
          </p:nvCxnSpPr>
          <p:spPr>
            <a:xfrm>
              <a:off x="5320882" y="4444539"/>
              <a:ext cx="1173520" cy="0"/>
            </a:xfrm>
            <a:prstGeom prst="line">
              <a:avLst/>
            </a:prstGeom>
            <a:ln w="9525" cap="rnd">
              <a:solidFill>
                <a:schemeClr val="tx1">
                  <a:lumMod val="60000"/>
                  <a:lumOff val="40000"/>
                </a:schemeClr>
              </a:solidFill>
              <a:prstDash val="solid"/>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5320882" y="4807351"/>
              <a:ext cx="1173520" cy="0"/>
            </a:xfrm>
            <a:prstGeom prst="line">
              <a:avLst/>
            </a:prstGeom>
            <a:ln w="9525" cap="rnd">
              <a:solidFill>
                <a:schemeClr val="tx1">
                  <a:lumMod val="60000"/>
                  <a:lumOff val="40000"/>
                </a:schemeClr>
              </a:solidFill>
              <a:prstDash val="solid"/>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5320882" y="5170163"/>
              <a:ext cx="1173520" cy="0"/>
            </a:xfrm>
            <a:prstGeom prst="line">
              <a:avLst/>
            </a:prstGeom>
            <a:ln w="9525" cap="rnd">
              <a:solidFill>
                <a:schemeClr val="tx1">
                  <a:lumMod val="60000"/>
                  <a:lumOff val="40000"/>
                </a:schemeClr>
              </a:solidFill>
              <a:prstDash val="solid"/>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5320882" y="5532975"/>
              <a:ext cx="1173520" cy="0"/>
            </a:xfrm>
            <a:prstGeom prst="line">
              <a:avLst/>
            </a:prstGeom>
            <a:ln w="9525" cap="rnd">
              <a:solidFill>
                <a:schemeClr val="tx1">
                  <a:lumMod val="60000"/>
                  <a:lumOff val="40000"/>
                </a:schemeClr>
              </a:solidFill>
              <a:prstDash val="solid"/>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5320882" y="5895787"/>
              <a:ext cx="1173520" cy="0"/>
            </a:xfrm>
            <a:prstGeom prst="line">
              <a:avLst/>
            </a:prstGeom>
            <a:ln w="9525" cap="rnd">
              <a:solidFill>
                <a:schemeClr val="tx1">
                  <a:lumMod val="60000"/>
                  <a:lumOff val="40000"/>
                </a:schemeClr>
              </a:solidFill>
              <a:prstDash val="solid"/>
              <a:roun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5898231" y="4340185"/>
            <a:ext cx="320967" cy="1649568"/>
            <a:chOff x="5747159" y="4340185"/>
            <a:chExt cx="320967" cy="1649568"/>
          </a:xfrm>
        </p:grpSpPr>
        <p:sp>
          <p:nvSpPr>
            <p:cNvPr id="180" name="s14_SO_ast1_cagr3"/>
            <p:cNvSpPr/>
            <p:nvPr/>
          </p:nvSpPr>
          <p:spPr>
            <a:xfrm>
              <a:off x="5747159" y="4340185"/>
              <a:ext cx="320967" cy="198320"/>
            </a:xfrm>
            <a:prstGeom prst="rect">
              <a:avLst/>
            </a:prstGeom>
            <a:solidFill>
              <a:srgbClr val="F2F2F2"/>
            </a:solidFill>
            <a:ln w="9525" cap="rnd" cmpd="sng" algn="ctr">
              <a:solidFill>
                <a:srgbClr val="29BA7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050">
                  <a:solidFill>
                    <a:schemeClr val="tx1"/>
                  </a:solidFill>
                </a:rPr>
                <a:t>8.9%</a:t>
              </a:r>
              <a:endParaRPr lang="en-US" sz="1050" dirty="0">
                <a:solidFill>
                  <a:schemeClr val="tx1"/>
                </a:solidFill>
              </a:endParaRPr>
            </a:p>
          </p:txBody>
        </p:sp>
        <p:sp>
          <p:nvSpPr>
            <p:cNvPr id="156" name="s14_SO_ast2_cagr3"/>
            <p:cNvSpPr/>
            <p:nvPr/>
          </p:nvSpPr>
          <p:spPr>
            <a:xfrm>
              <a:off x="5747159" y="4702997"/>
              <a:ext cx="320967" cy="198320"/>
            </a:xfrm>
            <a:prstGeom prst="rect">
              <a:avLst/>
            </a:prstGeom>
            <a:solidFill>
              <a:srgbClr val="F2F2F2"/>
            </a:solidFill>
            <a:ln w="9525" cap="rnd" cmpd="sng" algn="ctr">
              <a:solidFill>
                <a:srgbClr val="29BA7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050">
                  <a:solidFill>
                    <a:schemeClr val="tx1"/>
                  </a:solidFill>
                </a:rPr>
                <a:t>6.3%</a:t>
              </a:r>
              <a:endParaRPr lang="en-US" sz="1050" dirty="0">
                <a:solidFill>
                  <a:schemeClr val="tx1"/>
                </a:solidFill>
              </a:endParaRPr>
            </a:p>
          </p:txBody>
        </p:sp>
        <p:sp>
          <p:nvSpPr>
            <p:cNvPr id="163" name="s14_SO_ast3_cagr3"/>
            <p:cNvSpPr/>
            <p:nvPr/>
          </p:nvSpPr>
          <p:spPr>
            <a:xfrm>
              <a:off x="5747159" y="5065809"/>
              <a:ext cx="320967" cy="198320"/>
            </a:xfrm>
            <a:prstGeom prst="rect">
              <a:avLst/>
            </a:prstGeom>
            <a:solidFill>
              <a:srgbClr val="F2F2F2"/>
            </a:solidFill>
            <a:ln w="9525" cap="rnd" cmpd="sng" algn="ctr">
              <a:solidFill>
                <a:srgbClr val="29BA7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050">
                  <a:solidFill>
                    <a:schemeClr val="tx1"/>
                  </a:solidFill>
                </a:rPr>
                <a:t>11%</a:t>
              </a:r>
              <a:endParaRPr lang="en-US" sz="1050" dirty="0">
                <a:solidFill>
                  <a:schemeClr val="tx1"/>
                </a:solidFill>
              </a:endParaRPr>
            </a:p>
          </p:txBody>
        </p:sp>
        <p:sp>
          <p:nvSpPr>
            <p:cNvPr id="171" name="s14_SO_ast4_cagr3"/>
            <p:cNvSpPr/>
            <p:nvPr/>
          </p:nvSpPr>
          <p:spPr>
            <a:xfrm>
              <a:off x="5747159" y="5428621"/>
              <a:ext cx="320967" cy="198320"/>
            </a:xfrm>
            <a:prstGeom prst="rect">
              <a:avLst/>
            </a:prstGeom>
            <a:solidFill>
              <a:srgbClr val="F2F2F2"/>
            </a:solidFill>
            <a:ln w="9525" cap="rnd" cmpd="sng" algn="ctr">
              <a:solidFill>
                <a:srgbClr val="29BA7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050">
                  <a:solidFill>
                    <a:schemeClr val="tx1"/>
                  </a:solidFill>
                </a:rPr>
                <a:t>9.1%</a:t>
              </a:r>
              <a:endParaRPr lang="en-US" sz="1050" dirty="0">
                <a:solidFill>
                  <a:schemeClr val="tx1"/>
                </a:solidFill>
              </a:endParaRPr>
            </a:p>
          </p:txBody>
        </p:sp>
        <p:sp>
          <p:nvSpPr>
            <p:cNvPr id="185" name="s14_SO_ast5_cagr3"/>
            <p:cNvSpPr/>
            <p:nvPr/>
          </p:nvSpPr>
          <p:spPr>
            <a:xfrm>
              <a:off x="5747159" y="5791433"/>
              <a:ext cx="320967" cy="198320"/>
            </a:xfrm>
            <a:prstGeom prst="rect">
              <a:avLst/>
            </a:prstGeom>
            <a:solidFill>
              <a:srgbClr val="F2F2F2"/>
            </a:solidFill>
            <a:ln w="9525" cap="rnd" cmpd="sng" algn="ctr">
              <a:solidFill>
                <a:srgbClr val="29BA7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050">
                  <a:solidFill>
                    <a:schemeClr val="tx1"/>
                  </a:solidFill>
                </a:rPr>
                <a:t>6.5%</a:t>
              </a:r>
              <a:endParaRPr lang="en-US" sz="1050" dirty="0">
                <a:solidFill>
                  <a:schemeClr val="tx1"/>
                </a:solidFill>
              </a:endParaRPr>
            </a:p>
          </p:txBody>
        </p:sp>
      </p:grpSp>
      <p:grpSp>
        <p:nvGrpSpPr>
          <p:cNvPr id="11" name="Group 10"/>
          <p:cNvGrpSpPr/>
          <p:nvPr/>
        </p:nvGrpSpPr>
        <p:grpSpPr>
          <a:xfrm>
            <a:off x="4143626" y="4340185"/>
            <a:ext cx="342321" cy="1649568"/>
            <a:chOff x="3340247" y="4340185"/>
            <a:chExt cx="320967" cy="1649568"/>
          </a:xfrm>
        </p:grpSpPr>
        <p:sp>
          <p:nvSpPr>
            <p:cNvPr id="188" name="s14_SO_ast1_cagr2"/>
            <p:cNvSpPr/>
            <p:nvPr/>
          </p:nvSpPr>
          <p:spPr>
            <a:xfrm>
              <a:off x="3340247" y="4340185"/>
              <a:ext cx="320967" cy="198320"/>
            </a:xfrm>
            <a:prstGeom prst="rect">
              <a:avLst/>
            </a:prstGeom>
            <a:solidFill>
              <a:srgbClr val="F2F2F2"/>
            </a:solidFill>
            <a:ln w="9525" cap="rnd" cmpd="sng" algn="ctr">
              <a:solidFill>
                <a:srgbClr val="29BA7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050">
                  <a:solidFill>
                    <a:schemeClr val="tx1"/>
                  </a:solidFill>
                </a:rPr>
                <a:t>10.5%</a:t>
              </a:r>
              <a:endParaRPr lang="en-US" sz="1050" dirty="0">
                <a:solidFill>
                  <a:schemeClr val="tx1"/>
                </a:solidFill>
              </a:endParaRPr>
            </a:p>
          </p:txBody>
        </p:sp>
        <p:sp>
          <p:nvSpPr>
            <p:cNvPr id="160" name="s14_SO_ast2_cagr2"/>
            <p:cNvSpPr/>
            <p:nvPr/>
          </p:nvSpPr>
          <p:spPr>
            <a:xfrm>
              <a:off x="3340247" y="4702997"/>
              <a:ext cx="320967" cy="198320"/>
            </a:xfrm>
            <a:prstGeom prst="rect">
              <a:avLst/>
            </a:prstGeom>
            <a:solidFill>
              <a:srgbClr val="F2F2F2"/>
            </a:solidFill>
            <a:ln w="9525" cap="rnd" cmpd="sng" algn="ctr">
              <a:solidFill>
                <a:srgbClr val="29BA7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050">
                  <a:solidFill>
                    <a:schemeClr val="tx1"/>
                  </a:solidFill>
                </a:rPr>
                <a:t>19.6%</a:t>
              </a:r>
              <a:endParaRPr lang="en-US" sz="1050" dirty="0">
                <a:solidFill>
                  <a:schemeClr val="tx1"/>
                </a:solidFill>
              </a:endParaRPr>
            </a:p>
          </p:txBody>
        </p:sp>
        <p:sp>
          <p:nvSpPr>
            <p:cNvPr id="167" name="s14_SO_ast3_cagr2"/>
            <p:cNvSpPr/>
            <p:nvPr/>
          </p:nvSpPr>
          <p:spPr>
            <a:xfrm>
              <a:off x="3340247" y="5065809"/>
              <a:ext cx="320967" cy="198320"/>
            </a:xfrm>
            <a:prstGeom prst="rect">
              <a:avLst/>
            </a:prstGeom>
            <a:solidFill>
              <a:srgbClr val="F2F2F2"/>
            </a:solidFill>
            <a:ln w="9525" cap="rnd" cmpd="sng" algn="ctr">
              <a:solidFill>
                <a:srgbClr val="29BA7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050">
                  <a:solidFill>
                    <a:schemeClr val="tx1"/>
                  </a:solidFill>
                </a:rPr>
                <a:t>16.4%</a:t>
              </a:r>
              <a:endParaRPr lang="en-US" sz="1050" dirty="0">
                <a:solidFill>
                  <a:schemeClr val="tx1"/>
                </a:solidFill>
              </a:endParaRPr>
            </a:p>
          </p:txBody>
        </p:sp>
        <p:sp>
          <p:nvSpPr>
            <p:cNvPr id="178" name="s14_SO_ast4_cagr2"/>
            <p:cNvSpPr/>
            <p:nvPr/>
          </p:nvSpPr>
          <p:spPr>
            <a:xfrm>
              <a:off x="3340247" y="5420009"/>
              <a:ext cx="320967" cy="198320"/>
            </a:xfrm>
            <a:prstGeom prst="rect">
              <a:avLst/>
            </a:prstGeom>
            <a:solidFill>
              <a:srgbClr val="F2F2F2"/>
            </a:solidFill>
            <a:ln w="9525" cap="rnd" cmpd="sng" algn="ctr">
              <a:solidFill>
                <a:srgbClr val="29BA7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050">
                  <a:solidFill>
                    <a:schemeClr val="tx1"/>
                  </a:solidFill>
                </a:rPr>
                <a:t>19%</a:t>
              </a:r>
              <a:endParaRPr lang="en-US" sz="1050" dirty="0">
                <a:solidFill>
                  <a:schemeClr val="tx1"/>
                </a:solidFill>
              </a:endParaRPr>
            </a:p>
          </p:txBody>
        </p:sp>
        <p:sp>
          <p:nvSpPr>
            <p:cNvPr id="195" name="s14_SO_ast5_cagr2"/>
            <p:cNvSpPr/>
            <p:nvPr/>
          </p:nvSpPr>
          <p:spPr>
            <a:xfrm>
              <a:off x="3340247" y="5791433"/>
              <a:ext cx="320967" cy="198320"/>
            </a:xfrm>
            <a:prstGeom prst="rect">
              <a:avLst/>
            </a:prstGeom>
            <a:solidFill>
              <a:srgbClr val="F2F2F2"/>
            </a:solidFill>
            <a:ln w="9525" cap="rnd" cmpd="sng" algn="ctr">
              <a:solidFill>
                <a:srgbClr val="29BA7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050">
                  <a:solidFill>
                    <a:schemeClr val="tx1"/>
                  </a:solidFill>
                </a:rPr>
                <a:t>25.6%</a:t>
              </a:r>
              <a:endParaRPr lang="en-US" sz="1050" dirty="0">
                <a:solidFill>
                  <a:schemeClr val="tx1"/>
                </a:solidFill>
              </a:endParaRPr>
            </a:p>
          </p:txBody>
        </p:sp>
      </p:grpSp>
      <p:sp>
        <p:nvSpPr>
          <p:cNvPr id="102" name="Rectangle 101">
            <a:hlinkClick r:id="rId51" action="ppaction://hlinksldjump"/>
          </p:cNvPr>
          <p:cNvSpPr/>
          <p:nvPr>
            <p:custDataLst>
              <p:tags r:id="rId46"/>
            </p:custDataLst>
          </p:nvPr>
        </p:nvSpPr>
        <p:spPr>
          <a:xfrm>
            <a:off x="4481919" y="62734"/>
            <a:ext cx="3237748" cy="28155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lnSpc>
                <a:spcPct val="110000"/>
              </a:lnSpc>
              <a:spcBef>
                <a:spcPts val="600"/>
              </a:spcBef>
              <a:spcAft>
                <a:spcPts val="300"/>
              </a:spcAft>
            </a:pPr>
            <a:r>
              <a:rPr lang="en-US" sz="1400" dirty="0">
                <a:solidFill>
                  <a:srgbClr val="575757"/>
                </a:solidFill>
                <a:latin typeface="Trebuchet MS" panose="020B0603020202020204" pitchFamily="34" charset="0"/>
              </a:rPr>
              <a:t>Financial Onshore Asset Allocation</a:t>
            </a:r>
          </a:p>
        </p:txBody>
      </p:sp>
      <p:sp>
        <p:nvSpPr>
          <p:cNvPr id="117" name="ee4pHeader1"/>
          <p:cNvSpPr txBox="1"/>
          <p:nvPr/>
        </p:nvSpPr>
        <p:spPr>
          <a:xfrm>
            <a:off x="8539731" y="1720183"/>
            <a:ext cx="2646958" cy="324000"/>
          </a:xfrm>
          <a:prstGeom prst="rect">
            <a:avLst/>
          </a:prstGeom>
          <a:noFill/>
          <a:ln cap="rnd">
            <a:noFill/>
          </a:ln>
        </p:spPr>
        <p:txBody>
          <a:bodyPr wrap="square" lIns="0" tIns="0" rIns="0" bIns="0" rtlCol="0" anchor="t" anchorCtr="0">
            <a:noAutofit/>
          </a:bodyPr>
          <a:lstStyle>
            <a:defPPr>
              <a:defRPr lang="en-US"/>
            </a:defPPr>
            <a:lvl4pPr marL="0" lvl="3">
              <a:defRPr sz="1600">
                <a:solidFill>
                  <a:schemeClr val="tx2"/>
                </a:solidFill>
              </a:defRPr>
            </a:lvl4pPr>
          </a:lstStyle>
          <a:p>
            <a:pPr lvl="3"/>
            <a:r>
              <a:rPr lang="en-US" sz="1800" dirty="0"/>
              <a:t>Key facts</a:t>
            </a:r>
            <a:endParaRPr lang="en-US" sz="1400" i="1" dirty="0">
              <a:solidFill>
                <a:srgbClr val="575757"/>
              </a:solidFill>
            </a:endParaRPr>
          </a:p>
        </p:txBody>
      </p:sp>
      <p:sp>
        <p:nvSpPr>
          <p:cNvPr id="132" name="Rectangle 131"/>
          <p:cNvSpPr/>
          <p:nvPr/>
        </p:nvSpPr>
        <p:spPr>
          <a:xfrm>
            <a:off x="629997" y="1420975"/>
            <a:ext cx="1093737" cy="3077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D4DF33"/>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spAutoFit/>
          </a:bodyPr>
          <a:lstStyle/>
          <a:p>
            <a:r>
              <a:rPr lang="en-US" sz="1400" dirty="0">
                <a:solidFill>
                  <a:schemeClr val="tx1"/>
                </a:solidFill>
              </a:rPr>
              <a:t>USD trillion</a:t>
            </a:r>
          </a:p>
        </p:txBody>
      </p:sp>
      <p:grpSp>
        <p:nvGrpSpPr>
          <p:cNvPr id="112" name="Group 111"/>
          <p:cNvGrpSpPr/>
          <p:nvPr/>
        </p:nvGrpSpPr>
        <p:grpSpPr>
          <a:xfrm>
            <a:off x="2026328" y="4439345"/>
            <a:ext cx="1131291" cy="1451248"/>
            <a:chOff x="2371392" y="4444539"/>
            <a:chExt cx="1178144" cy="1451248"/>
          </a:xfrm>
        </p:grpSpPr>
        <p:cxnSp>
          <p:nvCxnSpPr>
            <p:cNvPr id="113" name="Straight Connector 112"/>
            <p:cNvCxnSpPr/>
            <p:nvPr/>
          </p:nvCxnSpPr>
          <p:spPr>
            <a:xfrm>
              <a:off x="2376016" y="4444539"/>
              <a:ext cx="1173520" cy="0"/>
            </a:xfrm>
            <a:prstGeom prst="line">
              <a:avLst/>
            </a:prstGeom>
            <a:ln w="9525" cap="rnd">
              <a:solidFill>
                <a:schemeClr val="tx1">
                  <a:lumMod val="60000"/>
                  <a:lumOff val="40000"/>
                </a:schemeClr>
              </a:solidFill>
              <a:prstDash val="solid"/>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2374860" y="4807351"/>
              <a:ext cx="1173520" cy="0"/>
            </a:xfrm>
            <a:prstGeom prst="line">
              <a:avLst/>
            </a:prstGeom>
            <a:ln w="9525" cap="rnd">
              <a:solidFill>
                <a:schemeClr val="tx1">
                  <a:lumMod val="60000"/>
                  <a:lumOff val="40000"/>
                </a:schemeClr>
              </a:solidFill>
              <a:prstDash val="solid"/>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2373704" y="5170163"/>
              <a:ext cx="1173520" cy="0"/>
            </a:xfrm>
            <a:prstGeom prst="line">
              <a:avLst/>
            </a:prstGeom>
            <a:ln w="9525" cap="rnd">
              <a:solidFill>
                <a:schemeClr val="tx1">
                  <a:lumMod val="60000"/>
                  <a:lumOff val="40000"/>
                </a:schemeClr>
              </a:solidFill>
              <a:prstDash val="solid"/>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372548" y="5532975"/>
              <a:ext cx="1173520" cy="0"/>
            </a:xfrm>
            <a:prstGeom prst="line">
              <a:avLst/>
            </a:prstGeom>
            <a:ln w="9525" cap="rnd">
              <a:solidFill>
                <a:schemeClr val="tx1">
                  <a:lumMod val="60000"/>
                  <a:lumOff val="40000"/>
                </a:schemeClr>
              </a:solidFill>
              <a:prstDash val="solid"/>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371392" y="5895787"/>
              <a:ext cx="1173520" cy="0"/>
            </a:xfrm>
            <a:prstGeom prst="line">
              <a:avLst/>
            </a:prstGeom>
            <a:ln w="9525" cap="rnd">
              <a:solidFill>
                <a:schemeClr val="tx1">
                  <a:lumMod val="60000"/>
                  <a:lumOff val="40000"/>
                </a:schemeClr>
              </a:solidFill>
              <a:prstDash val="solid"/>
              <a:roun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6" name="Group 125"/>
          <p:cNvGrpSpPr/>
          <p:nvPr/>
        </p:nvGrpSpPr>
        <p:grpSpPr>
          <a:xfrm>
            <a:off x="2420813" y="4340185"/>
            <a:ext cx="342321" cy="1649568"/>
            <a:chOff x="3340247" y="4340185"/>
            <a:chExt cx="320967" cy="1649568"/>
          </a:xfrm>
        </p:grpSpPr>
        <p:sp>
          <p:nvSpPr>
            <p:cNvPr id="127" name="s14_SO_ast1_cagr1"/>
            <p:cNvSpPr/>
            <p:nvPr/>
          </p:nvSpPr>
          <p:spPr>
            <a:xfrm>
              <a:off x="3340247" y="4340185"/>
              <a:ext cx="320967" cy="198320"/>
            </a:xfrm>
            <a:prstGeom prst="rect">
              <a:avLst/>
            </a:prstGeom>
            <a:solidFill>
              <a:srgbClr val="F2F2F2"/>
            </a:solidFill>
            <a:ln w="9525" cap="rnd" cmpd="sng" algn="ctr">
              <a:solidFill>
                <a:srgbClr val="29BA7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050">
                  <a:solidFill>
                    <a:schemeClr val="tx1"/>
                  </a:solidFill>
                </a:rPr>
                <a:t>13.4%</a:t>
              </a:r>
              <a:endParaRPr lang="en-US" sz="1050" dirty="0">
                <a:solidFill>
                  <a:schemeClr val="tx1"/>
                </a:solidFill>
              </a:endParaRPr>
            </a:p>
          </p:txBody>
        </p:sp>
        <p:sp>
          <p:nvSpPr>
            <p:cNvPr id="129" name="s14_SO_ast2_cagr1"/>
            <p:cNvSpPr/>
            <p:nvPr/>
          </p:nvSpPr>
          <p:spPr>
            <a:xfrm>
              <a:off x="3340247" y="4702997"/>
              <a:ext cx="320967" cy="198320"/>
            </a:xfrm>
            <a:prstGeom prst="rect">
              <a:avLst/>
            </a:prstGeom>
            <a:solidFill>
              <a:srgbClr val="F2F2F2"/>
            </a:solidFill>
            <a:ln w="9525" cap="rnd" cmpd="sng" algn="ctr">
              <a:solidFill>
                <a:srgbClr val="29BA7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050">
                  <a:solidFill>
                    <a:schemeClr val="tx1"/>
                  </a:solidFill>
                </a:rPr>
                <a:t>28.6%</a:t>
              </a:r>
              <a:endParaRPr lang="en-US" sz="1050" dirty="0">
                <a:solidFill>
                  <a:schemeClr val="tx1"/>
                </a:solidFill>
              </a:endParaRPr>
            </a:p>
          </p:txBody>
        </p:sp>
        <p:sp>
          <p:nvSpPr>
            <p:cNvPr id="130" name="s14_SO_ast3_cagr1"/>
            <p:cNvSpPr/>
            <p:nvPr/>
          </p:nvSpPr>
          <p:spPr>
            <a:xfrm>
              <a:off x="3340247" y="5065809"/>
              <a:ext cx="320967" cy="198320"/>
            </a:xfrm>
            <a:prstGeom prst="rect">
              <a:avLst/>
            </a:prstGeom>
            <a:solidFill>
              <a:srgbClr val="F2F2F2"/>
            </a:solidFill>
            <a:ln w="9525" cap="rnd" cmpd="sng" algn="ctr">
              <a:solidFill>
                <a:srgbClr val="29BA7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050">
                  <a:solidFill>
                    <a:schemeClr val="tx1"/>
                  </a:solidFill>
                </a:rPr>
                <a:t>3.7%</a:t>
              </a:r>
              <a:endParaRPr lang="en-US" sz="1050" dirty="0">
                <a:solidFill>
                  <a:schemeClr val="tx1"/>
                </a:solidFill>
              </a:endParaRPr>
            </a:p>
          </p:txBody>
        </p:sp>
        <p:sp>
          <p:nvSpPr>
            <p:cNvPr id="131" name="s14_SO_ast4_cagr1"/>
            <p:cNvSpPr/>
            <p:nvPr/>
          </p:nvSpPr>
          <p:spPr>
            <a:xfrm>
              <a:off x="3340247" y="5420009"/>
              <a:ext cx="320967" cy="198320"/>
            </a:xfrm>
            <a:prstGeom prst="rect">
              <a:avLst/>
            </a:prstGeom>
            <a:solidFill>
              <a:srgbClr val="F2F2F2"/>
            </a:solidFill>
            <a:ln w="9525" cap="rnd" cmpd="sng" algn="ctr">
              <a:solidFill>
                <a:srgbClr val="29BA7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050">
                  <a:solidFill>
                    <a:schemeClr val="tx1"/>
                  </a:solidFill>
                </a:rPr>
                <a:t>24.9%</a:t>
              </a:r>
              <a:endParaRPr lang="en-US" sz="1050" dirty="0">
                <a:solidFill>
                  <a:schemeClr val="tx1"/>
                </a:solidFill>
              </a:endParaRPr>
            </a:p>
          </p:txBody>
        </p:sp>
        <p:sp>
          <p:nvSpPr>
            <p:cNvPr id="133" name="s14_SO_ast5_cagr1"/>
            <p:cNvSpPr/>
            <p:nvPr/>
          </p:nvSpPr>
          <p:spPr>
            <a:xfrm>
              <a:off x="3340247" y="5791433"/>
              <a:ext cx="320967" cy="198320"/>
            </a:xfrm>
            <a:prstGeom prst="rect">
              <a:avLst/>
            </a:prstGeom>
            <a:solidFill>
              <a:srgbClr val="F2F2F2"/>
            </a:solidFill>
            <a:ln w="9525" cap="rnd" cmpd="sng" algn="ctr">
              <a:solidFill>
                <a:srgbClr val="29BA7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050">
                  <a:solidFill>
                    <a:schemeClr val="tx1"/>
                  </a:solidFill>
                </a:rPr>
                <a:t>4.1%</a:t>
              </a:r>
              <a:endParaRPr lang="en-US" sz="1050" dirty="0">
                <a:solidFill>
                  <a:schemeClr val="tx1"/>
                </a:solidFill>
              </a:endParaRPr>
            </a:p>
          </p:txBody>
        </p:sp>
      </p:grpSp>
      <p:sp>
        <p:nvSpPr>
          <p:cNvPr id="121" name="Flag">
            <a:extLst>
              <a:ext uri="{FF2B5EF4-FFF2-40B4-BE49-F238E27FC236}">
                <a16:creationId xmlns:a16="http://schemas.microsoft.com/office/drawing/2014/main" id="{97E878FA-50DB-4871-98FE-51A7B634C6DE}"/>
              </a:ext>
            </a:extLst>
          </p:cNvPr>
          <p:cNvSpPr/>
          <p:nvPr/>
        </p:nvSpPr>
        <p:spPr>
          <a:xfrm>
            <a:off x="11599738" y="45149"/>
            <a:ext cx="457200" cy="411480"/>
          </a:xfrm>
          <a:prstGeom prst="rect">
            <a:avLst/>
          </a:prstGeom>
          <a:blipFill>
            <a:blip r:embed="rId52"/>
            <a:stretch>
              <a:fillRect/>
            </a:stretch>
          </a:blip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122" name="s14_TS_key_facts">
            <a:extLst>
              <a:ext uri="{FF2B5EF4-FFF2-40B4-BE49-F238E27FC236}">
                <a16:creationId xmlns:a16="http://schemas.microsoft.com/office/drawing/2014/main" id="{DCAD96A9-6CEB-4E95-BD8E-95AA0FD294AE}"/>
              </a:ext>
            </a:extLst>
          </p:cNvPr>
          <p:cNvSpPr/>
          <p:nvPr/>
        </p:nvSpPr>
        <p:spPr>
          <a:xfrm>
            <a:off x="8324712" y="1637169"/>
            <a:ext cx="3236917" cy="4162095"/>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marL="291600" lvl="1" indent="-194400">
              <a:spcBef>
                <a:spcPts val="600"/>
              </a:spcBef>
              <a:spcAft>
                <a:spcPts val="600"/>
              </a:spcAft>
              <a:buClr>
                <a:schemeClr val="tx2">
                  <a:lumMod val="100000"/>
                </a:schemeClr>
              </a:buClr>
              <a:buSzPct val="100000"/>
              <a:buFont typeface="Trebuchet MS" panose="020B0603020202020204" pitchFamily="34" charset="0"/>
              <a:buChar char="•"/>
            </a:pPr>
            <a:r>
              <a:rPr lang="en-US" sz="1600">
                <a:solidFill>
                  <a:srgbClr val="575757"/>
                </a:solidFill>
              </a:rPr>
              <a:t>Currency &amp; Deposits are the largest asset class and makes up 34% of total personal wealth in 2023</a:t>
            </a:r>
          </a:p>
          <a:p>
            <a:pPr marL="291600" lvl="1" indent="-194400">
              <a:spcBef>
                <a:spcPts val="600"/>
              </a:spcBef>
              <a:spcAft>
                <a:spcPts val="600"/>
              </a:spcAft>
              <a:buClr>
                <a:schemeClr val="tx2">
                  <a:lumMod val="100000"/>
                </a:schemeClr>
              </a:buClr>
              <a:buSzPct val="100000"/>
              <a:buFont typeface="Trebuchet MS" panose="020B0603020202020204" pitchFamily="34" charset="0"/>
              <a:buChar char="•"/>
            </a:pPr>
            <a:r>
              <a:rPr lang="en-US" sz="1600">
                <a:solidFill>
                  <a:srgbClr val="575757"/>
                </a:solidFill>
              </a:rPr>
              <a:t>Equities &amp; investment funds are expected to grow the fastest with 11% p.a. </a:t>
            </a:r>
          </a:p>
          <a:p>
            <a:pPr marL="291600" lvl="1" indent="-194400">
              <a:spcBef>
                <a:spcPts val="600"/>
              </a:spcBef>
              <a:spcAft>
                <a:spcPts val="600"/>
              </a:spcAft>
              <a:buClr>
                <a:schemeClr val="tx2">
                  <a:lumMod val="100000"/>
                </a:schemeClr>
              </a:buClr>
              <a:buSzPct val="100000"/>
              <a:buFont typeface="Trebuchet MS" panose="020B0603020202020204" pitchFamily="34" charset="0"/>
              <a:buChar char="•"/>
            </a:pPr>
            <a:r>
              <a:rPr lang="en-US" sz="1600">
                <a:solidFill>
                  <a:srgbClr val="575757"/>
                </a:solidFill>
              </a:rPr>
              <a:t>Life Insurance &amp; Pensions will be 4th largest asset class in the future</a:t>
            </a:r>
            <a:endParaRPr lang="en-US" sz="1600" dirty="0">
              <a:solidFill>
                <a:srgbClr val="575757"/>
              </a:solidFill>
            </a:endParaRPr>
          </a:p>
        </p:txBody>
      </p:sp>
    </p:spTree>
    <p:extLst>
      <p:ext uri="{BB962C8B-B14F-4D97-AF65-F5344CB8AC3E}">
        <p14:creationId xmlns:p14="http://schemas.microsoft.com/office/powerpoint/2010/main" val="605917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p:custDataLst>
              <p:tags r:id="rId1"/>
            </p:custDataLst>
            <p:extLst>
              <p:ext uri="{D42A27DB-BD31-4B8C-83A1-F6EECF244321}">
                <p14:modId xmlns:p14="http://schemas.microsoft.com/office/powerpoint/2010/main" val="2940758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7" imgW="270" imgH="270" progId="TCLayout.ActiveDocument.1">
                  <p:embed/>
                </p:oleObj>
              </mc:Choice>
              <mc:Fallback>
                <p:oleObj name="think-cell Slide" r:id="rId17" imgW="270" imgH="270" progId="TCLayout.ActiveDocument.1">
                  <p:embed/>
                  <p:pic>
                    <p:nvPicPr>
                      <p:cNvPr id="28" name="Object 27" hidden="1"/>
                      <p:cNvPicPr/>
                      <p:nvPr/>
                    </p:nvPicPr>
                    <p:blipFill>
                      <a:blip r:embed="rId18"/>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1400" dirty="0">
              <a:solidFill>
                <a:srgbClr val="FFFFFF"/>
              </a:solidFill>
              <a:latin typeface="Trebuchet MS" panose="020B0603020202020204" pitchFamily="34" charset="0"/>
              <a:sym typeface="Trebuchet MS" panose="020B0603020202020204" pitchFamily="34" charset="0"/>
            </a:endParaRPr>
          </a:p>
        </p:txBody>
      </p:sp>
      <p:sp>
        <p:nvSpPr>
          <p:cNvPr id="3" name="s15_TS_byr"/>
          <p:cNvSpPr>
            <a:spLocks noGrp="1"/>
          </p:cNvSpPr>
          <p:nvPr>
            <p:ph type="title"/>
          </p:nvPr>
        </p:nvSpPr>
        <p:spPr/>
        <p:txBody>
          <a:bodyPr vert="horz"/>
          <a:lstStyle/>
          <a:p>
            <a:r>
              <a:rPr lang="en-US"/>
              <a:t>Financial Wealth Segments Comparison 2023</a:t>
            </a:r>
            <a:endParaRPr lang="en-US" dirty="0"/>
          </a:p>
        </p:txBody>
      </p:sp>
      <p:sp>
        <p:nvSpPr>
          <p:cNvPr id="110" name="s15_footnote"/>
          <p:cNvSpPr>
            <a:spLocks noChangeArrowheads="1"/>
          </p:cNvSpPr>
          <p:nvPr/>
        </p:nvSpPr>
        <p:spPr bwMode="auto">
          <a:xfrm>
            <a:off x="4359275" y="6283972"/>
            <a:ext cx="7375654"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a:solidFill>
                  <a:schemeClr val="bg1">
                    <a:lumMod val="50000"/>
                  </a:schemeClr>
                </a:solidFill>
                <a:latin typeface="Trebuchet MS" panose="020B0603020202020204" pitchFamily="34" charset="0"/>
                <a:cs typeface="Arial" pitchFamily="34" charset="0"/>
              </a:rPr>
              <a:t>Notes: Wealth in local currency converted into USD using 2023 year-end exchange rate.</a:t>
            </a:r>
          </a:p>
          <a:p>
            <a:pPr>
              <a:lnSpc>
                <a:spcPct val="90000"/>
              </a:lnSpc>
            </a:pPr>
            <a:r>
              <a:rPr lang="en-US" sz="1000">
                <a:solidFill>
                  <a:schemeClr val="bg1">
                    <a:lumMod val="50000"/>
                  </a:schemeClr>
                </a:solidFill>
                <a:latin typeface="Trebuchet MS" panose="020B0603020202020204" pitchFamily="34" charset="0"/>
                <a:cs typeface="Arial" pitchFamily="34" charset="0"/>
              </a:rPr>
              <a:t>Source: BCG Global Wealth 2024 Market Sizing.</a:t>
            </a:r>
            <a:endParaRPr lang="en-US" sz="1000" dirty="0">
              <a:solidFill>
                <a:schemeClr val="bg1">
                  <a:lumMod val="50000"/>
                </a:schemeClr>
              </a:solidFill>
              <a:latin typeface="Trebuchet MS" panose="020B0603020202020204" pitchFamily="34" charset="0"/>
              <a:cs typeface="Arial" pitchFamily="34" charset="0"/>
            </a:endParaRPr>
          </a:p>
        </p:txBody>
      </p:sp>
      <p:sp>
        <p:nvSpPr>
          <p:cNvPr id="197" name="ee4pHeader1"/>
          <p:cNvSpPr txBox="1"/>
          <p:nvPr/>
        </p:nvSpPr>
        <p:spPr>
          <a:xfrm>
            <a:off x="5803112" y="1115312"/>
            <a:ext cx="1931988" cy="759600"/>
          </a:xfrm>
          <a:prstGeom prst="rect">
            <a:avLst/>
          </a:prstGeom>
          <a:noFill/>
          <a:ln cap="rnd">
            <a:noFill/>
          </a:ln>
        </p:spPr>
        <p:txBody>
          <a:bodyPr wrap="square" lIns="0" tIns="0" rIns="0" bIns="0" rtlCol="0" anchor="t" anchorCtr="0">
            <a:noAutofit/>
          </a:bodyPr>
          <a:lstStyle/>
          <a:p>
            <a:pPr marL="0" lvl="3"/>
            <a:r>
              <a:rPr lang="en-US" sz="2400" dirty="0">
                <a:solidFill>
                  <a:schemeClr val="tx2"/>
                </a:solidFill>
              </a:rPr>
              <a:t>Global</a:t>
            </a:r>
          </a:p>
        </p:txBody>
      </p:sp>
      <p:sp>
        <p:nvSpPr>
          <p:cNvPr id="198" name="s15_SO_region"/>
          <p:cNvSpPr txBox="1"/>
          <p:nvPr/>
        </p:nvSpPr>
        <p:spPr>
          <a:xfrm>
            <a:off x="7803026" y="1115312"/>
            <a:ext cx="1998896" cy="759600"/>
          </a:xfrm>
          <a:prstGeom prst="rect">
            <a:avLst/>
          </a:prstGeom>
          <a:noFill/>
          <a:ln cap="rnd">
            <a:noFill/>
          </a:ln>
        </p:spPr>
        <p:txBody>
          <a:bodyPr wrap="square" lIns="0" tIns="0" rIns="0" bIns="0" rtlCol="0" anchor="t" anchorCtr="0">
            <a:noAutofit/>
          </a:bodyPr>
          <a:lstStyle/>
          <a:p>
            <a:pPr marL="0" lvl="3"/>
            <a:r>
              <a:rPr lang="en-US" sz="2400">
                <a:solidFill>
                  <a:schemeClr val="tx2"/>
                </a:solidFill>
              </a:rPr>
              <a:t>Eastern Europe</a:t>
            </a:r>
            <a:endParaRPr lang="en-US" sz="2400" dirty="0">
              <a:solidFill>
                <a:schemeClr val="tx2"/>
              </a:solidFill>
            </a:endParaRPr>
          </a:p>
        </p:txBody>
      </p:sp>
      <p:sp>
        <p:nvSpPr>
          <p:cNvPr id="199" name="s15_SO_country"/>
          <p:cNvSpPr txBox="1"/>
          <p:nvPr/>
        </p:nvSpPr>
        <p:spPr>
          <a:xfrm>
            <a:off x="9802941" y="1115312"/>
            <a:ext cx="1931988" cy="759600"/>
          </a:xfrm>
          <a:prstGeom prst="rect">
            <a:avLst/>
          </a:prstGeom>
          <a:noFill/>
          <a:ln cap="rnd">
            <a:noFill/>
          </a:ln>
        </p:spPr>
        <p:txBody>
          <a:bodyPr wrap="square" lIns="0" tIns="0" rIns="0" bIns="0" rtlCol="0" anchor="t" anchorCtr="0">
            <a:noAutofit/>
          </a:bodyPr>
          <a:lstStyle/>
          <a:p>
            <a:pPr marL="0" lvl="3"/>
            <a:r>
              <a:rPr lang="en-US" sz="2400">
                <a:solidFill>
                  <a:schemeClr val="tx2"/>
                </a:solidFill>
              </a:rPr>
              <a:t>Romania</a:t>
            </a:r>
            <a:endParaRPr lang="en-US" sz="2400" dirty="0">
              <a:solidFill>
                <a:schemeClr val="tx2"/>
              </a:solidFill>
            </a:endParaRPr>
          </a:p>
        </p:txBody>
      </p:sp>
      <p:graphicFrame>
        <p:nvGraphicFramePr>
          <p:cNvPr id="5" name="Chart 4">
            <a:extLst>
              <a:ext uri="{FF2B5EF4-FFF2-40B4-BE49-F238E27FC236}">
                <a16:creationId xmlns:a16="http://schemas.microsoft.com/office/drawing/2014/main" id="{BF7D190D-CDD5-B3D8-8C3F-E1B37DF7AFE2}"/>
              </a:ext>
            </a:extLst>
          </p:cNvPr>
          <p:cNvGraphicFramePr/>
          <p:nvPr>
            <p:custDataLst>
              <p:tags r:id="rId3"/>
            </p:custDataLst>
            <p:extLst>
              <p:ext uri="{D42A27DB-BD31-4B8C-83A1-F6EECF244321}">
                <p14:modId xmlns:p14="http://schemas.microsoft.com/office/powerpoint/2010/main" val="1660864034"/>
              </p:ext>
            </p:extLst>
          </p:nvPr>
        </p:nvGraphicFramePr>
        <p:xfrm>
          <a:off x="5427663" y="1738313"/>
          <a:ext cx="2206625" cy="4014787"/>
        </p:xfrm>
        <a:graphic>
          <a:graphicData uri="http://schemas.openxmlformats.org/drawingml/2006/chart">
            <c:chart xmlns:c="http://schemas.openxmlformats.org/drawingml/2006/chart" xmlns:r="http://schemas.openxmlformats.org/officeDocument/2006/relationships" r:id="rId19"/>
          </a:graphicData>
        </a:graphic>
      </p:graphicFrame>
      <p:sp>
        <p:nvSpPr>
          <p:cNvPr id="201" name="Text Placeholder 3"/>
          <p:cNvSpPr>
            <a:spLocks noGrp="1"/>
          </p:cNvSpPr>
          <p:nvPr>
            <p:custDataLst>
              <p:tags r:id="rId4"/>
            </p:custDataLst>
          </p:nvPr>
        </p:nvSpPr>
        <p:spPr bwMode="gray">
          <a:xfrm>
            <a:off x="5030789" y="2220913"/>
            <a:ext cx="6524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9A450CED-11B6-49A1-9D93-5BFCED52F8BB}" type="datetime'''''''''''''''0''''''''''''-''''''0''.2''''''5''''m'''''''">
              <a:rPr lang="en-US" altLang="en-US" sz="1400" smtClean="0"/>
              <a:pPr/>
              <a:t>0-0.25m</a:t>
            </a:fld>
            <a:endParaRPr lang="en-US" sz="1400" dirty="0">
              <a:sym typeface="+mn-lt"/>
            </a:endParaRPr>
          </a:p>
        </p:txBody>
      </p:sp>
      <p:sp>
        <p:nvSpPr>
          <p:cNvPr id="211" name="Text Placeholder 3"/>
          <p:cNvSpPr>
            <a:spLocks noGrp="1"/>
          </p:cNvSpPr>
          <p:nvPr>
            <p:custDataLst>
              <p:tags r:id="rId5"/>
            </p:custDataLst>
          </p:nvPr>
        </p:nvSpPr>
        <p:spPr bwMode="gray">
          <a:xfrm>
            <a:off x="5030788" y="2787650"/>
            <a:ext cx="6524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DD8A9B5E-16BE-4AF8-90AE-FE8785042AAE}" type="datetime'0''.''''''2''''''''''''''''''''''''''''5-''''''''''1''''''m'''">
              <a:rPr lang="en-US" altLang="en-US" sz="1400" smtClean="0"/>
              <a:pPr>
                <a:lnSpc>
                  <a:spcPct val="100000"/>
                </a:lnSpc>
                <a:spcBef>
                  <a:spcPct val="0"/>
                </a:spcBef>
                <a:spcAft>
                  <a:spcPct val="0"/>
                </a:spcAft>
              </a:pPr>
              <a:t>0.25-1m</a:t>
            </a:fld>
            <a:endParaRPr lang="en-US" sz="1400" dirty="0">
              <a:sym typeface="+mn-lt"/>
            </a:endParaRPr>
          </a:p>
        </p:txBody>
      </p:sp>
      <p:sp>
        <p:nvSpPr>
          <p:cNvPr id="210" name="Text Placeholder 3"/>
          <p:cNvSpPr>
            <a:spLocks noGrp="1"/>
          </p:cNvSpPr>
          <p:nvPr>
            <p:custDataLst>
              <p:tags r:id="rId6"/>
            </p:custDataLst>
          </p:nvPr>
        </p:nvSpPr>
        <p:spPr bwMode="gray">
          <a:xfrm>
            <a:off x="5030788" y="3355975"/>
            <a:ext cx="4000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07185752-4FEF-473A-BF06-3BC9BDE3E108}" type="datetime'''''''''1-5''''''''''''m'''''''''''''''''''">
              <a:rPr lang="en-US" altLang="en-US" sz="1400" smtClean="0"/>
              <a:pPr/>
              <a:t>1-5m</a:t>
            </a:fld>
            <a:endParaRPr lang="en-US" sz="1400" dirty="0">
              <a:sym typeface="+mn-lt"/>
            </a:endParaRPr>
          </a:p>
        </p:txBody>
      </p:sp>
      <p:sp>
        <p:nvSpPr>
          <p:cNvPr id="209" name="Text Placeholder 3"/>
          <p:cNvSpPr>
            <a:spLocks noGrp="1"/>
          </p:cNvSpPr>
          <p:nvPr>
            <p:custDataLst>
              <p:tags r:id="rId7"/>
            </p:custDataLst>
          </p:nvPr>
        </p:nvSpPr>
        <p:spPr bwMode="gray">
          <a:xfrm>
            <a:off x="5030789" y="3922713"/>
            <a:ext cx="49371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36B8B9CF-4CDE-48FA-92A4-8982EE437EDF}" type="datetime'''''''''''''''5''''''''''''-''''2''''''''''0''''''''m'''''''">
              <a:rPr lang="en-US" altLang="en-US" sz="1400" smtClean="0"/>
              <a:pPr/>
              <a:t>5-20m</a:t>
            </a:fld>
            <a:endParaRPr lang="en-US" sz="1400" dirty="0">
              <a:sym typeface="+mn-lt"/>
            </a:endParaRPr>
          </a:p>
        </p:txBody>
      </p:sp>
      <p:sp>
        <p:nvSpPr>
          <p:cNvPr id="208" name="Text Placeholder 3"/>
          <p:cNvSpPr>
            <a:spLocks noGrp="1"/>
          </p:cNvSpPr>
          <p:nvPr>
            <p:custDataLst>
              <p:tags r:id="rId8"/>
            </p:custDataLst>
          </p:nvPr>
        </p:nvSpPr>
        <p:spPr bwMode="gray">
          <a:xfrm>
            <a:off x="5030788" y="4489450"/>
            <a:ext cx="68103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EBF663AB-946F-4598-BA26-6273E175F84E}" type="datetime'2''0''-10''''''''0''m'''''''''''''''''''''''''''''''''''''">
              <a:rPr lang="en-US" altLang="en-US" sz="1400" smtClean="0"/>
              <a:pPr/>
              <a:t>20-100m</a:t>
            </a:fld>
            <a:endParaRPr lang="en-US" sz="1400" dirty="0">
              <a:sym typeface="+mn-lt"/>
            </a:endParaRPr>
          </a:p>
        </p:txBody>
      </p:sp>
      <p:sp>
        <p:nvSpPr>
          <p:cNvPr id="207" name="Text Placeholder 3"/>
          <p:cNvSpPr>
            <a:spLocks noGrp="1"/>
          </p:cNvSpPr>
          <p:nvPr>
            <p:custDataLst>
              <p:tags r:id="rId9"/>
            </p:custDataLst>
          </p:nvPr>
        </p:nvSpPr>
        <p:spPr bwMode="gray">
          <a:xfrm>
            <a:off x="5030788" y="5056188"/>
            <a:ext cx="52228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8C486FA3-B119-466A-BCB5-EEE90DB8A885}" type="datetime'1''''00''''m+'''''''''''''''''''''">
              <a:rPr lang="en-US" altLang="en-US" sz="1400" smtClean="0"/>
              <a:pPr/>
              <a:t>100m+</a:t>
            </a:fld>
            <a:endParaRPr lang="en-US" sz="1400" dirty="0">
              <a:sym typeface="+mn-lt"/>
            </a:endParaRPr>
          </a:p>
        </p:txBody>
      </p:sp>
      <p:sp>
        <p:nvSpPr>
          <p:cNvPr id="213" name="Rectangle 212"/>
          <p:cNvSpPr/>
          <p:nvPr>
            <p:custDataLst>
              <p:tags r:id="rId10"/>
            </p:custDataLst>
          </p:nvPr>
        </p:nvSpPr>
        <p:spPr bwMode="gray">
          <a:xfrm>
            <a:off x="7874000" y="5789613"/>
            <a:ext cx="250825" cy="187325"/>
          </a:xfrm>
          <a:prstGeom prst="rect">
            <a:avLst/>
          </a:prstGeom>
          <a:solidFill>
            <a:srgbClr val="29BA74"/>
          </a:solidFill>
          <a:ln w="19050" cap="rnd" cmpd="sng" algn="ctr">
            <a:solidFill>
              <a:schemeClr val="bg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216" name="Text Placeholder 3"/>
          <p:cNvSpPr>
            <a:spLocks noGrp="1"/>
          </p:cNvSpPr>
          <p:nvPr>
            <p:custDataLst>
              <p:tags r:id="rId11"/>
            </p:custDataLst>
          </p:nvPr>
        </p:nvSpPr>
        <p:spPr bwMode="auto">
          <a:xfrm>
            <a:off x="8175625" y="5784850"/>
            <a:ext cx="39211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ct val="0"/>
              </a:spcBef>
              <a:spcAft>
                <a:spcPct val="0"/>
              </a:spcAft>
            </a:pPr>
            <a:fld id="{1648D43F-616A-4522-85A1-0B929AF9CCAC}" type="datetime'''''''T''''o''t''''''''a''''''''''''''''''''''''''''''''''''l'">
              <a:rPr lang="en-US" altLang="en-US" sz="1400" smtClean="0"/>
              <a:pPr/>
              <a:t>Total</a:t>
            </a:fld>
            <a:endParaRPr lang="en-US" sz="1400" dirty="0">
              <a:sym typeface="+mn-lt"/>
            </a:endParaRPr>
          </a:p>
        </p:txBody>
      </p:sp>
      <p:graphicFrame>
        <p:nvGraphicFramePr>
          <p:cNvPr id="9" name="Chart 8">
            <a:extLst>
              <a:ext uri="{FF2B5EF4-FFF2-40B4-BE49-F238E27FC236}">
                <a16:creationId xmlns:a16="http://schemas.microsoft.com/office/drawing/2014/main" id="{A2547D2C-3C1D-7CC5-0F55-2157583AD163}"/>
              </a:ext>
            </a:extLst>
          </p:cNvPr>
          <p:cNvGraphicFramePr/>
          <p:nvPr>
            <p:custDataLst>
              <p:tags r:id="rId12"/>
            </p:custDataLst>
            <p:extLst>
              <p:ext uri="{D42A27DB-BD31-4B8C-83A1-F6EECF244321}">
                <p14:modId xmlns:p14="http://schemas.microsoft.com/office/powerpoint/2010/main" val="3382104793"/>
              </p:ext>
            </p:extLst>
          </p:nvPr>
        </p:nvGraphicFramePr>
        <p:xfrm>
          <a:off x="9553575" y="1738313"/>
          <a:ext cx="2206625" cy="4014787"/>
        </p:xfrm>
        <a:graphic>
          <a:graphicData uri="http://schemas.openxmlformats.org/drawingml/2006/chart">
            <c:chart xmlns:c="http://schemas.openxmlformats.org/drawingml/2006/chart" xmlns:r="http://schemas.openxmlformats.org/officeDocument/2006/relationships" r:id="rId20"/>
          </a:graphicData>
        </a:graphic>
      </p:graphicFrame>
      <p:sp>
        <p:nvSpPr>
          <p:cNvPr id="47" name="IllustrativeStamp"/>
          <p:cNvSpPr/>
          <p:nvPr/>
        </p:nvSpPr>
        <p:spPr>
          <a:xfrm>
            <a:off x="10338054" y="593986"/>
            <a:ext cx="1225296" cy="191773"/>
          </a:xfrm>
          <a:prstGeom prst="rect">
            <a:avLst/>
          </a:prstGeom>
          <a:noFill/>
          <a:ln w="9525" cap="flat" cmpd="sng" algn="ctr">
            <a:solidFill>
              <a:srgbClr val="E71C57"/>
            </a:solidFill>
            <a:prstDash val="solid"/>
            <a:miter lim="800000"/>
            <a:headEnd type="none" w="med" len="med"/>
            <a:tailEnd type="none" w="med" len="med"/>
          </a:ln>
          <a:effectLst/>
          <a:extLst>
            <a:ext uri="{909E8E84-426E-40DD-AFC4-6F175D3DCCD1}">
              <a14:hiddenFill xmlns:a14="http://schemas.microsoft.com/office/drawing/2010/main">
                <a:solidFill>
                  <a:srgbClr val="9A9A9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en-US" sz="1100" dirty="0">
                <a:solidFill>
                  <a:srgbClr val="E71C57"/>
                </a:solidFill>
              </a:rPr>
              <a:t>Constant currency</a:t>
            </a:r>
          </a:p>
        </p:txBody>
      </p:sp>
      <p:sp>
        <p:nvSpPr>
          <p:cNvPr id="35" name="Rectangle 34">
            <a:hlinkClick r:id="rId21" action="ppaction://hlinksldjump"/>
          </p:cNvPr>
          <p:cNvSpPr/>
          <p:nvPr>
            <p:custDataLst>
              <p:tags r:id="rId13"/>
            </p:custDataLst>
          </p:nvPr>
        </p:nvSpPr>
        <p:spPr>
          <a:xfrm>
            <a:off x="4481919" y="62734"/>
            <a:ext cx="3237748" cy="28155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lnSpc>
                <a:spcPct val="110000"/>
              </a:lnSpc>
              <a:spcBef>
                <a:spcPts val="600"/>
              </a:spcBef>
              <a:spcAft>
                <a:spcPts val="300"/>
              </a:spcAft>
            </a:pPr>
            <a:r>
              <a:rPr lang="en-US" sz="1400" dirty="0">
                <a:solidFill>
                  <a:srgbClr val="575757"/>
                </a:solidFill>
                <a:latin typeface="Trebuchet MS" panose="020B0603020202020204" pitchFamily="34" charset="0"/>
              </a:rPr>
              <a:t>Financial Wealth Segments</a:t>
            </a:r>
          </a:p>
        </p:txBody>
      </p:sp>
      <p:sp>
        <p:nvSpPr>
          <p:cNvPr id="25" name="NavigationTriangle">
            <a:extLst>
              <a:ext uri="{FF2B5EF4-FFF2-40B4-BE49-F238E27FC236}">
                <a16:creationId xmlns:a16="http://schemas.microsoft.com/office/drawing/2014/main" id="{30C7E50E-A7A7-48E8-8C84-40C3C631F204}"/>
              </a:ext>
            </a:extLst>
          </p:cNvPr>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29" name="s15_SO_header_country">
            <a:extLst>
              <a:ext uri="{FF2B5EF4-FFF2-40B4-BE49-F238E27FC236}">
                <a16:creationId xmlns:a16="http://schemas.microsoft.com/office/drawing/2014/main" id="{F85E6AD4-979A-403D-A19E-3E23A1CD5363}"/>
              </a:ext>
            </a:extLst>
          </p:cNvPr>
          <p:cNvSpPr/>
          <p:nvPr/>
        </p:nvSpPr>
        <p:spPr>
          <a:xfrm>
            <a:off x="10049263" y="256093"/>
            <a:ext cx="1321797" cy="2580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 bIns="0" numCol="1" spcCol="0" rtlCol="0" fromWordArt="0" anchor="ctr" anchorCtr="0" forceAA="0" compatLnSpc="1">
            <a:prstTxWarp prst="textNoShape">
              <a:avLst/>
            </a:prstTxWarp>
            <a:noAutofit/>
          </a:bodyPr>
          <a:lstStyle/>
          <a:p>
            <a:pPr algn="r"/>
            <a:r>
              <a:rPr lang="en-US" sz="1000">
                <a:solidFill>
                  <a:schemeClr val="bg1">
                    <a:lumMod val="50000"/>
                  </a:schemeClr>
                </a:solidFill>
                <a:latin typeface="Trebuchet MS" panose="020B0603020202020204" pitchFamily="34" charset="0"/>
              </a:rPr>
              <a:t>Romania</a:t>
            </a:r>
            <a:endParaRPr lang="en-US" sz="1000" dirty="0">
              <a:solidFill>
                <a:schemeClr val="bg1">
                  <a:lumMod val="50000"/>
                </a:schemeClr>
              </a:solidFill>
              <a:latin typeface="Trebuchet MS" panose="020B0603020202020204" pitchFamily="34" charset="0"/>
            </a:endParaRPr>
          </a:p>
        </p:txBody>
      </p:sp>
      <p:sp>
        <p:nvSpPr>
          <p:cNvPr id="36" name="Flag">
            <a:extLst>
              <a:ext uri="{FF2B5EF4-FFF2-40B4-BE49-F238E27FC236}">
                <a16:creationId xmlns:a16="http://schemas.microsoft.com/office/drawing/2014/main" id="{1823A700-E8EC-466C-894F-0F122B548408}"/>
              </a:ext>
            </a:extLst>
          </p:cNvPr>
          <p:cNvSpPr/>
          <p:nvPr/>
        </p:nvSpPr>
        <p:spPr>
          <a:xfrm>
            <a:off x="11599738" y="45149"/>
            <a:ext cx="457200" cy="411480"/>
          </a:xfrm>
          <a:prstGeom prst="rect">
            <a:avLst/>
          </a:prstGeom>
          <a:blipFill>
            <a:blip r:embed="rId22"/>
            <a:stretch>
              <a:fillRect/>
            </a:stretch>
          </a:blip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graphicFrame>
        <p:nvGraphicFramePr>
          <p:cNvPr id="8" name="Chart 7">
            <a:extLst>
              <a:ext uri="{FF2B5EF4-FFF2-40B4-BE49-F238E27FC236}">
                <a16:creationId xmlns:a16="http://schemas.microsoft.com/office/drawing/2014/main" id="{E6CDBD23-A249-EE0D-8CC9-15B1223FE49B}"/>
              </a:ext>
            </a:extLst>
          </p:cNvPr>
          <p:cNvGraphicFramePr/>
          <p:nvPr>
            <p:custDataLst>
              <p:tags r:id="rId14"/>
            </p:custDataLst>
            <p:extLst>
              <p:ext uri="{D42A27DB-BD31-4B8C-83A1-F6EECF244321}">
                <p14:modId xmlns:p14="http://schemas.microsoft.com/office/powerpoint/2010/main" val="185442169"/>
              </p:ext>
            </p:extLst>
          </p:nvPr>
        </p:nvGraphicFramePr>
        <p:xfrm>
          <a:off x="7553325" y="1738313"/>
          <a:ext cx="2206625" cy="4014787"/>
        </p:xfrm>
        <a:graphic>
          <a:graphicData uri="http://schemas.openxmlformats.org/drawingml/2006/chart">
            <c:chart xmlns:c="http://schemas.openxmlformats.org/drawingml/2006/chart" xmlns:r="http://schemas.openxmlformats.org/officeDocument/2006/relationships" r:id="rId23"/>
          </a:graphicData>
        </a:graphic>
      </p:graphicFrame>
    </p:spTree>
    <p:extLst>
      <p:ext uri="{BB962C8B-B14F-4D97-AF65-F5344CB8AC3E}">
        <p14:creationId xmlns:p14="http://schemas.microsoft.com/office/powerpoint/2010/main" val="22984117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5" imgH="416" progId="TCLayout.ActiveDocument.1">
                  <p:embed/>
                </p:oleObj>
              </mc:Choice>
              <mc:Fallback>
                <p:oleObj name="think-cell Slide" r:id="rId6" imgW="415" imgH="416"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40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82" name="Freeform 9"/>
          <p:cNvSpPr>
            <a:spLocks/>
          </p:cNvSpPr>
          <p:nvPr/>
        </p:nvSpPr>
        <p:spPr bwMode="auto">
          <a:xfrm>
            <a:off x="4294359" y="5173458"/>
            <a:ext cx="6356829" cy="959780"/>
          </a:xfrm>
          <a:custGeom>
            <a:avLst/>
            <a:gdLst>
              <a:gd name="T0" fmla="*/ 0 w 4269"/>
              <a:gd name="T1" fmla="*/ 861 h 861"/>
              <a:gd name="T2" fmla="*/ 4269 w 4269"/>
              <a:gd name="T3" fmla="*/ 861 h 861"/>
              <a:gd name="T4" fmla="*/ 3777 w 4269"/>
              <a:gd name="T5" fmla="*/ 0 h 861"/>
              <a:gd name="T6" fmla="*/ 492 w 4269"/>
              <a:gd name="T7" fmla="*/ 0 h 861"/>
              <a:gd name="T8" fmla="*/ 0 w 4269"/>
              <a:gd name="T9" fmla="*/ 861 h 861"/>
            </a:gdLst>
            <a:ahLst/>
            <a:cxnLst>
              <a:cxn ang="0">
                <a:pos x="T0" y="T1"/>
              </a:cxn>
              <a:cxn ang="0">
                <a:pos x="T2" y="T3"/>
              </a:cxn>
              <a:cxn ang="0">
                <a:pos x="T4" y="T5"/>
              </a:cxn>
              <a:cxn ang="0">
                <a:pos x="T6" y="T7"/>
              </a:cxn>
              <a:cxn ang="0">
                <a:pos x="T8" y="T9"/>
              </a:cxn>
            </a:cxnLst>
            <a:rect l="0" t="0" r="r" b="b"/>
            <a:pathLst>
              <a:path w="4269" h="861">
                <a:moveTo>
                  <a:pt x="0" y="861"/>
                </a:moveTo>
                <a:lnTo>
                  <a:pt x="4269" y="861"/>
                </a:lnTo>
                <a:lnTo>
                  <a:pt x="3777" y="0"/>
                </a:lnTo>
                <a:lnTo>
                  <a:pt x="492" y="0"/>
                </a:lnTo>
                <a:lnTo>
                  <a:pt x="0" y="861"/>
                </a:lnTo>
                <a:close/>
              </a:path>
            </a:pathLst>
          </a:custGeom>
          <a:solidFill>
            <a:srgbClr val="03522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defRPr/>
            </a:pPr>
            <a:endParaRPr lang="en-US" sz="2000" kern="0" dirty="0">
              <a:solidFill>
                <a:prstClr val="white"/>
              </a:solidFill>
              <a:latin typeface="Arial"/>
            </a:endParaRPr>
          </a:p>
        </p:txBody>
      </p:sp>
      <p:sp>
        <p:nvSpPr>
          <p:cNvPr id="83" name="Freeform 6"/>
          <p:cNvSpPr>
            <a:spLocks/>
          </p:cNvSpPr>
          <p:nvPr/>
        </p:nvSpPr>
        <p:spPr bwMode="auto">
          <a:xfrm>
            <a:off x="6858519" y="1769247"/>
            <a:ext cx="1136787" cy="743262"/>
          </a:xfrm>
          <a:custGeom>
            <a:avLst/>
            <a:gdLst>
              <a:gd name="T0" fmla="*/ 492 w 984"/>
              <a:gd name="T1" fmla="*/ 0 h 854"/>
              <a:gd name="T2" fmla="*/ 0 w 984"/>
              <a:gd name="T3" fmla="*/ 854 h 854"/>
              <a:gd name="T4" fmla="*/ 984 w 984"/>
              <a:gd name="T5" fmla="*/ 854 h 854"/>
            </a:gdLst>
            <a:ahLst/>
            <a:cxnLst>
              <a:cxn ang="0">
                <a:pos x="T0" y="T1"/>
              </a:cxn>
              <a:cxn ang="0">
                <a:pos x="T2" y="T3"/>
              </a:cxn>
              <a:cxn ang="0">
                <a:pos x="T4" y="T5"/>
              </a:cxn>
            </a:cxnLst>
            <a:rect l="0" t="0" r="r" b="b"/>
            <a:pathLst>
              <a:path w="984" h="854">
                <a:moveTo>
                  <a:pt x="492" y="0"/>
                </a:moveTo>
                <a:lnTo>
                  <a:pt x="0" y="854"/>
                </a:lnTo>
                <a:lnTo>
                  <a:pt x="984" y="854"/>
                </a:lnTo>
              </a:path>
            </a:pathLst>
          </a:custGeom>
          <a:solidFill>
            <a:srgbClr val="D4DF3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defRPr/>
            </a:pPr>
            <a:endParaRPr lang="en-US" sz="1600" kern="0" dirty="0">
              <a:solidFill>
                <a:srgbClr val="7F7F7F"/>
              </a:solidFill>
              <a:latin typeface="Arial"/>
            </a:endParaRPr>
          </a:p>
        </p:txBody>
      </p:sp>
      <p:sp>
        <p:nvSpPr>
          <p:cNvPr id="84" name="Freeform 7"/>
          <p:cNvSpPr>
            <a:spLocks/>
          </p:cNvSpPr>
          <p:nvPr/>
        </p:nvSpPr>
        <p:spPr bwMode="auto">
          <a:xfrm>
            <a:off x="6226007" y="2628741"/>
            <a:ext cx="2401810" cy="749355"/>
          </a:xfrm>
          <a:custGeom>
            <a:avLst/>
            <a:gdLst>
              <a:gd name="T0" fmla="*/ 0 w 2079"/>
              <a:gd name="T1" fmla="*/ 861 h 861"/>
              <a:gd name="T2" fmla="*/ 2079 w 2079"/>
              <a:gd name="T3" fmla="*/ 861 h 861"/>
              <a:gd name="T4" fmla="*/ 1587 w 2079"/>
              <a:gd name="T5" fmla="*/ 0 h 861"/>
              <a:gd name="T6" fmla="*/ 492 w 2079"/>
              <a:gd name="T7" fmla="*/ 0 h 861"/>
              <a:gd name="T8" fmla="*/ 0 w 2079"/>
              <a:gd name="T9" fmla="*/ 861 h 861"/>
            </a:gdLst>
            <a:ahLst/>
            <a:cxnLst>
              <a:cxn ang="0">
                <a:pos x="T0" y="T1"/>
              </a:cxn>
              <a:cxn ang="0">
                <a:pos x="T2" y="T3"/>
              </a:cxn>
              <a:cxn ang="0">
                <a:pos x="T4" y="T5"/>
              </a:cxn>
              <a:cxn ang="0">
                <a:pos x="T6" y="T7"/>
              </a:cxn>
              <a:cxn ang="0">
                <a:pos x="T8" y="T9"/>
              </a:cxn>
            </a:cxnLst>
            <a:rect l="0" t="0" r="r" b="b"/>
            <a:pathLst>
              <a:path w="2079" h="861">
                <a:moveTo>
                  <a:pt x="0" y="861"/>
                </a:moveTo>
                <a:lnTo>
                  <a:pt x="2079" y="861"/>
                </a:lnTo>
                <a:lnTo>
                  <a:pt x="1587" y="0"/>
                </a:lnTo>
                <a:lnTo>
                  <a:pt x="492" y="0"/>
                </a:lnTo>
                <a:lnTo>
                  <a:pt x="0" y="86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defRPr/>
            </a:pPr>
            <a:endParaRPr lang="en-US" kern="0" dirty="0">
              <a:solidFill>
                <a:prstClr val="white"/>
              </a:solidFill>
              <a:latin typeface="Arial"/>
            </a:endParaRPr>
          </a:p>
        </p:txBody>
      </p:sp>
      <p:sp>
        <p:nvSpPr>
          <p:cNvPr id="85" name="Freeform 8"/>
          <p:cNvSpPr>
            <a:spLocks/>
          </p:cNvSpPr>
          <p:nvPr/>
        </p:nvSpPr>
        <p:spPr bwMode="auto">
          <a:xfrm>
            <a:off x="5593495" y="3488744"/>
            <a:ext cx="3666834" cy="741522"/>
          </a:xfrm>
          <a:custGeom>
            <a:avLst/>
            <a:gdLst>
              <a:gd name="T0" fmla="*/ 246 w 3174"/>
              <a:gd name="T1" fmla="*/ 426 h 852"/>
              <a:gd name="T2" fmla="*/ 0 w 3174"/>
              <a:gd name="T3" fmla="*/ 852 h 852"/>
              <a:gd name="T4" fmla="*/ 3174 w 3174"/>
              <a:gd name="T5" fmla="*/ 852 h 852"/>
              <a:gd name="T6" fmla="*/ 2928 w 3174"/>
              <a:gd name="T7" fmla="*/ 426 h 852"/>
              <a:gd name="T8" fmla="*/ 2682 w 3174"/>
              <a:gd name="T9" fmla="*/ 0 h 852"/>
              <a:gd name="T10" fmla="*/ 492 w 3174"/>
              <a:gd name="T11" fmla="*/ 0 h 852"/>
              <a:gd name="T12" fmla="*/ 246 w 3174"/>
              <a:gd name="T13" fmla="*/ 426 h 852"/>
            </a:gdLst>
            <a:ahLst/>
            <a:cxnLst>
              <a:cxn ang="0">
                <a:pos x="T0" y="T1"/>
              </a:cxn>
              <a:cxn ang="0">
                <a:pos x="T2" y="T3"/>
              </a:cxn>
              <a:cxn ang="0">
                <a:pos x="T4" y="T5"/>
              </a:cxn>
              <a:cxn ang="0">
                <a:pos x="T6" y="T7"/>
              </a:cxn>
              <a:cxn ang="0">
                <a:pos x="T8" y="T9"/>
              </a:cxn>
              <a:cxn ang="0">
                <a:pos x="T10" y="T11"/>
              </a:cxn>
              <a:cxn ang="0">
                <a:pos x="T12" y="T13"/>
              </a:cxn>
            </a:cxnLst>
            <a:rect l="0" t="0" r="r" b="b"/>
            <a:pathLst>
              <a:path w="3174" h="852">
                <a:moveTo>
                  <a:pt x="246" y="426"/>
                </a:moveTo>
                <a:lnTo>
                  <a:pt x="0" y="852"/>
                </a:lnTo>
                <a:lnTo>
                  <a:pt x="3174" y="852"/>
                </a:lnTo>
                <a:lnTo>
                  <a:pt x="2928" y="426"/>
                </a:lnTo>
                <a:lnTo>
                  <a:pt x="2682" y="0"/>
                </a:lnTo>
                <a:lnTo>
                  <a:pt x="492" y="0"/>
                </a:lnTo>
                <a:lnTo>
                  <a:pt x="246" y="426"/>
                </a:lnTo>
                <a:close/>
              </a:path>
            </a:pathLst>
          </a:custGeom>
          <a:solidFill>
            <a:srgbClr val="3EAD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defRPr/>
            </a:pPr>
            <a:endParaRPr lang="en-US" sz="2000" kern="0" dirty="0">
              <a:solidFill>
                <a:prstClr val="white"/>
              </a:solidFill>
              <a:latin typeface="Arial"/>
            </a:endParaRPr>
          </a:p>
        </p:txBody>
      </p:sp>
      <p:sp>
        <p:nvSpPr>
          <p:cNvPr id="86" name="Freeform 9"/>
          <p:cNvSpPr>
            <a:spLocks/>
          </p:cNvSpPr>
          <p:nvPr/>
        </p:nvSpPr>
        <p:spPr bwMode="auto">
          <a:xfrm>
            <a:off x="4960983" y="4325288"/>
            <a:ext cx="4931858" cy="749355"/>
          </a:xfrm>
          <a:custGeom>
            <a:avLst/>
            <a:gdLst>
              <a:gd name="T0" fmla="*/ 0 w 4269"/>
              <a:gd name="T1" fmla="*/ 861 h 861"/>
              <a:gd name="T2" fmla="*/ 4269 w 4269"/>
              <a:gd name="T3" fmla="*/ 861 h 861"/>
              <a:gd name="T4" fmla="*/ 3777 w 4269"/>
              <a:gd name="T5" fmla="*/ 0 h 861"/>
              <a:gd name="T6" fmla="*/ 492 w 4269"/>
              <a:gd name="T7" fmla="*/ 0 h 861"/>
              <a:gd name="T8" fmla="*/ 0 w 4269"/>
              <a:gd name="T9" fmla="*/ 861 h 861"/>
            </a:gdLst>
            <a:ahLst/>
            <a:cxnLst>
              <a:cxn ang="0">
                <a:pos x="T0" y="T1"/>
              </a:cxn>
              <a:cxn ang="0">
                <a:pos x="T2" y="T3"/>
              </a:cxn>
              <a:cxn ang="0">
                <a:pos x="T4" y="T5"/>
              </a:cxn>
              <a:cxn ang="0">
                <a:pos x="T6" y="T7"/>
              </a:cxn>
              <a:cxn ang="0">
                <a:pos x="T8" y="T9"/>
              </a:cxn>
            </a:cxnLst>
            <a:rect l="0" t="0" r="r" b="b"/>
            <a:pathLst>
              <a:path w="4269" h="861">
                <a:moveTo>
                  <a:pt x="0" y="861"/>
                </a:moveTo>
                <a:lnTo>
                  <a:pt x="4269" y="861"/>
                </a:lnTo>
                <a:lnTo>
                  <a:pt x="3777" y="0"/>
                </a:lnTo>
                <a:lnTo>
                  <a:pt x="492" y="0"/>
                </a:lnTo>
                <a:lnTo>
                  <a:pt x="0" y="861"/>
                </a:lnTo>
                <a:close/>
              </a:path>
            </a:pathLst>
          </a:custGeom>
          <a:solidFill>
            <a:srgbClr val="197A5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defRPr/>
            </a:pPr>
            <a:endParaRPr lang="en-US" sz="2000" kern="0" dirty="0">
              <a:solidFill>
                <a:prstClr val="white"/>
              </a:solidFill>
              <a:latin typeface="Arial"/>
            </a:endParaRPr>
          </a:p>
        </p:txBody>
      </p:sp>
      <p:sp>
        <p:nvSpPr>
          <p:cNvPr id="87" name="Rectangle 86"/>
          <p:cNvSpPr/>
          <p:nvPr/>
        </p:nvSpPr>
        <p:spPr>
          <a:xfrm>
            <a:off x="4153859" y="1700068"/>
            <a:ext cx="3279304" cy="4497330"/>
          </a:xfrm>
          <a:prstGeom prst="rect">
            <a:avLst/>
          </a:prstGeom>
          <a:solidFill>
            <a:srgbClr val="F1F1F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cxnSp>
        <p:nvCxnSpPr>
          <p:cNvPr id="91" name="Straight Connector 90"/>
          <p:cNvCxnSpPr/>
          <p:nvPr/>
        </p:nvCxnSpPr>
        <p:spPr>
          <a:xfrm>
            <a:off x="5998208" y="1797913"/>
            <a:ext cx="0" cy="685930"/>
          </a:xfrm>
          <a:prstGeom prst="line">
            <a:avLst/>
          </a:prstGeom>
          <a:ln w="9525" cap="rnd" cmpd="sng" algn="ctr">
            <a:solidFill>
              <a:srgbClr val="6E6F73"/>
            </a:solidFill>
            <a:prstDash val="solid"/>
            <a:round/>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5998208" y="2643675"/>
            <a:ext cx="0" cy="685930"/>
          </a:xfrm>
          <a:prstGeom prst="line">
            <a:avLst/>
          </a:prstGeom>
          <a:ln w="9525" cap="rnd" cmpd="sng" algn="ctr">
            <a:solidFill>
              <a:srgbClr val="6E6F73"/>
            </a:solidFill>
            <a:prstDash val="solid"/>
            <a:round/>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5998208" y="3508151"/>
            <a:ext cx="0" cy="685930"/>
          </a:xfrm>
          <a:prstGeom prst="line">
            <a:avLst/>
          </a:prstGeom>
          <a:ln w="9525" cap="rnd" cmpd="sng" algn="ctr">
            <a:solidFill>
              <a:srgbClr val="6E6F73"/>
            </a:solidFill>
            <a:prstDash val="solid"/>
            <a:round/>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5998208" y="4333023"/>
            <a:ext cx="0" cy="717108"/>
          </a:xfrm>
          <a:prstGeom prst="line">
            <a:avLst/>
          </a:prstGeom>
          <a:ln w="9525" cap="rnd" cmpd="sng" algn="ctr">
            <a:solidFill>
              <a:srgbClr val="6E6F73"/>
            </a:solidFill>
            <a:prstDash val="solid"/>
            <a:round/>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5998208" y="5185669"/>
            <a:ext cx="0" cy="935359"/>
          </a:xfrm>
          <a:prstGeom prst="line">
            <a:avLst/>
          </a:prstGeom>
          <a:ln w="9525" cap="rnd" cmpd="sng" algn="ctr">
            <a:solidFill>
              <a:srgbClr val="6E6F73"/>
            </a:solidFill>
            <a:prstDash val="solid"/>
            <a:round/>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98" name="s16_TS_val5_1"/>
          <p:cNvSpPr>
            <a:spLocks noChangeAspect="1" noChangeArrowheads="1"/>
          </p:cNvSpPr>
          <p:nvPr/>
        </p:nvSpPr>
        <p:spPr bwMode="auto">
          <a:xfrm>
            <a:off x="4124527" y="5236741"/>
            <a:ext cx="755969" cy="755969"/>
          </a:xfrm>
          <a:prstGeom prst="ellipse">
            <a:avLst/>
          </a:prstGeom>
          <a:noFill/>
          <a:ln w="19050">
            <a:solidFill>
              <a:srgbClr val="03522D"/>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5000"/>
              </a:lnSpc>
            </a:pPr>
            <a:r>
              <a:rPr lang="en-US" sz="1600" kern="0">
                <a:solidFill>
                  <a:srgbClr val="575757"/>
                </a:solidFill>
              </a:rPr>
              <a:t>~16.0M</a:t>
            </a:r>
            <a:endParaRPr lang="en-US" sz="1600" kern="0" dirty="0">
              <a:solidFill>
                <a:srgbClr val="575757"/>
              </a:solidFill>
            </a:endParaRPr>
          </a:p>
        </p:txBody>
      </p:sp>
      <p:sp>
        <p:nvSpPr>
          <p:cNvPr id="99" name="TextBox 98"/>
          <p:cNvSpPr txBox="1"/>
          <p:nvPr/>
        </p:nvSpPr>
        <p:spPr>
          <a:xfrm>
            <a:off x="6218258" y="5388498"/>
            <a:ext cx="1268930" cy="529700"/>
          </a:xfrm>
          <a:prstGeom prst="rect">
            <a:avLst/>
          </a:prstGeom>
          <a:noFill/>
          <a:ln w="9525" cap="rnd">
            <a:noFill/>
            <a:prstDash val="solid"/>
            <a:round/>
          </a:ln>
          <a:extLst>
            <a:ext uri="{909E8E84-426E-40DD-AFC4-6F175D3DCCD1}">
              <a14:hiddenFill xmlns:a14="http://schemas.microsoft.com/office/drawing/2010/main">
                <a:solidFill>
                  <a:srgbClr val="F2F2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575757"/>
                </a:solidFill>
              </a:rPr>
              <a:t>Mass</a:t>
            </a:r>
          </a:p>
          <a:p>
            <a:pPr algn="ctr"/>
            <a:r>
              <a:rPr lang="en-US" sz="1200" i="1" dirty="0">
                <a:solidFill>
                  <a:srgbClr val="575757"/>
                </a:solidFill>
              </a:rPr>
              <a:t>(&lt;US$ 250K)</a:t>
            </a:r>
          </a:p>
        </p:txBody>
      </p:sp>
      <p:sp>
        <p:nvSpPr>
          <p:cNvPr id="100" name="TextBox 99"/>
          <p:cNvSpPr txBox="1"/>
          <p:nvPr/>
        </p:nvSpPr>
        <p:spPr>
          <a:xfrm>
            <a:off x="6218258" y="4435116"/>
            <a:ext cx="1268930" cy="529700"/>
          </a:xfrm>
          <a:prstGeom prst="rect">
            <a:avLst/>
          </a:prstGeom>
          <a:noFill/>
          <a:ln w="9525" cap="rnd">
            <a:noFill/>
            <a:prstDash val="solid"/>
            <a:round/>
          </a:ln>
          <a:extLst>
            <a:ext uri="{909E8E84-426E-40DD-AFC4-6F175D3DCCD1}">
              <a14:hiddenFill xmlns:a14="http://schemas.microsoft.com/office/drawing/2010/main">
                <a:solidFill>
                  <a:srgbClr val="F2F2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575757"/>
                </a:solidFill>
              </a:rPr>
              <a:t>Affluent</a:t>
            </a:r>
          </a:p>
          <a:p>
            <a:pPr algn="ctr"/>
            <a:r>
              <a:rPr lang="en-US" sz="1200" i="1" dirty="0">
                <a:solidFill>
                  <a:srgbClr val="575757"/>
                </a:solidFill>
              </a:rPr>
              <a:t>(US$ 250K-1M)</a:t>
            </a:r>
          </a:p>
        </p:txBody>
      </p:sp>
      <p:sp>
        <p:nvSpPr>
          <p:cNvPr id="101" name="TextBox 100"/>
          <p:cNvSpPr txBox="1"/>
          <p:nvPr/>
        </p:nvSpPr>
        <p:spPr>
          <a:xfrm>
            <a:off x="6218258" y="3594655"/>
            <a:ext cx="1268930" cy="529700"/>
          </a:xfrm>
          <a:prstGeom prst="rect">
            <a:avLst/>
          </a:prstGeom>
          <a:noFill/>
          <a:ln w="9525" cap="rnd">
            <a:noFill/>
            <a:prstDash val="solid"/>
            <a:round/>
          </a:ln>
          <a:extLst>
            <a:ext uri="{909E8E84-426E-40DD-AFC4-6F175D3DCCD1}">
              <a14:hiddenFill xmlns:a14="http://schemas.microsoft.com/office/drawing/2010/main">
                <a:solidFill>
                  <a:srgbClr val="F2F2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575757"/>
                </a:solidFill>
              </a:rPr>
              <a:t>Lower HNW</a:t>
            </a:r>
          </a:p>
          <a:p>
            <a:pPr algn="ctr"/>
            <a:r>
              <a:rPr lang="en-US" sz="1200" i="1" dirty="0">
                <a:solidFill>
                  <a:srgbClr val="575757"/>
                </a:solidFill>
              </a:rPr>
              <a:t>(US$ 1-20M)</a:t>
            </a:r>
          </a:p>
        </p:txBody>
      </p:sp>
      <p:sp>
        <p:nvSpPr>
          <p:cNvPr id="102" name="TextBox 101"/>
          <p:cNvSpPr txBox="1"/>
          <p:nvPr/>
        </p:nvSpPr>
        <p:spPr>
          <a:xfrm>
            <a:off x="6218258" y="2738568"/>
            <a:ext cx="1268930" cy="529700"/>
          </a:xfrm>
          <a:prstGeom prst="rect">
            <a:avLst/>
          </a:prstGeom>
          <a:noFill/>
          <a:ln w="9525" cap="rnd">
            <a:noFill/>
            <a:prstDash val="solid"/>
            <a:round/>
          </a:ln>
          <a:extLst>
            <a:ext uri="{909E8E84-426E-40DD-AFC4-6F175D3DCCD1}">
              <a14:hiddenFill xmlns:a14="http://schemas.microsoft.com/office/drawing/2010/main">
                <a:solidFill>
                  <a:srgbClr val="F2F2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575757"/>
                </a:solidFill>
              </a:rPr>
              <a:t>Upper HNW</a:t>
            </a:r>
          </a:p>
          <a:p>
            <a:pPr algn="ctr"/>
            <a:r>
              <a:rPr lang="en-US" sz="1200" i="1" dirty="0">
                <a:solidFill>
                  <a:srgbClr val="575757"/>
                </a:solidFill>
              </a:rPr>
              <a:t>(US$ 20-100M)</a:t>
            </a:r>
          </a:p>
        </p:txBody>
      </p:sp>
      <p:sp>
        <p:nvSpPr>
          <p:cNvPr id="103" name="TextBox 102"/>
          <p:cNvSpPr txBox="1"/>
          <p:nvPr/>
        </p:nvSpPr>
        <p:spPr>
          <a:xfrm>
            <a:off x="6218258" y="1876028"/>
            <a:ext cx="1268930" cy="529700"/>
          </a:xfrm>
          <a:prstGeom prst="rect">
            <a:avLst/>
          </a:prstGeom>
          <a:noFill/>
          <a:ln w="9525" cap="rnd">
            <a:noFill/>
            <a:prstDash val="solid"/>
            <a:round/>
          </a:ln>
          <a:extLst>
            <a:ext uri="{909E8E84-426E-40DD-AFC4-6F175D3DCCD1}">
              <a14:hiddenFill xmlns:a14="http://schemas.microsoft.com/office/drawing/2010/main">
                <a:solidFill>
                  <a:srgbClr val="F2F2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575757"/>
                </a:solidFill>
              </a:rPr>
              <a:t>Ultra HNW</a:t>
            </a:r>
          </a:p>
          <a:p>
            <a:pPr algn="ctr"/>
            <a:r>
              <a:rPr lang="en-US" sz="1200" i="1" dirty="0">
                <a:solidFill>
                  <a:srgbClr val="575757"/>
                </a:solidFill>
              </a:rPr>
              <a:t>(&gt;US$ 100M)</a:t>
            </a:r>
          </a:p>
        </p:txBody>
      </p:sp>
      <p:sp>
        <p:nvSpPr>
          <p:cNvPr id="104" name="s16_TS_val4_1"/>
          <p:cNvSpPr>
            <a:spLocks noChangeAspect="1" noChangeArrowheads="1"/>
          </p:cNvSpPr>
          <p:nvPr/>
        </p:nvSpPr>
        <p:spPr bwMode="auto">
          <a:xfrm>
            <a:off x="4124527" y="4344318"/>
            <a:ext cx="755969" cy="755969"/>
          </a:xfrm>
          <a:prstGeom prst="ellipse">
            <a:avLst/>
          </a:prstGeom>
          <a:noFill/>
          <a:ln w="19050">
            <a:solidFill>
              <a:srgbClr val="197A5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5000"/>
              </a:lnSpc>
            </a:pPr>
            <a:r>
              <a:rPr lang="en-US" sz="1600" kern="0">
                <a:solidFill>
                  <a:srgbClr val="575757"/>
                </a:solidFill>
              </a:rPr>
              <a:t>~47.0K</a:t>
            </a:r>
            <a:endParaRPr lang="en-US" sz="1600" kern="0" dirty="0">
              <a:solidFill>
                <a:srgbClr val="575757"/>
              </a:solidFill>
            </a:endParaRPr>
          </a:p>
        </p:txBody>
      </p:sp>
      <p:sp>
        <p:nvSpPr>
          <p:cNvPr id="105" name="s16_TS_val1_1"/>
          <p:cNvSpPr>
            <a:spLocks noChangeAspect="1" noChangeArrowheads="1"/>
          </p:cNvSpPr>
          <p:nvPr/>
        </p:nvSpPr>
        <p:spPr bwMode="auto">
          <a:xfrm>
            <a:off x="4124527" y="1769229"/>
            <a:ext cx="755969" cy="755969"/>
          </a:xfrm>
          <a:prstGeom prst="ellipse">
            <a:avLst/>
          </a:prstGeom>
          <a:noFill/>
          <a:ln w="19050">
            <a:solidFill>
              <a:srgbClr val="D4DF33"/>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5000"/>
              </a:lnSpc>
            </a:pPr>
            <a:r>
              <a:rPr lang="en-US" sz="1600" kern="0">
                <a:solidFill>
                  <a:srgbClr val="575757"/>
                </a:solidFill>
              </a:rPr>
              <a:t>~0.1K</a:t>
            </a:r>
            <a:endParaRPr lang="en-US" sz="1600" kern="0" dirty="0">
              <a:solidFill>
                <a:srgbClr val="575757"/>
              </a:solidFill>
            </a:endParaRPr>
          </a:p>
        </p:txBody>
      </p:sp>
      <p:sp>
        <p:nvSpPr>
          <p:cNvPr id="106" name="s16_TS_val2_1"/>
          <p:cNvSpPr>
            <a:spLocks noChangeAspect="1" noChangeArrowheads="1"/>
          </p:cNvSpPr>
          <p:nvPr/>
        </p:nvSpPr>
        <p:spPr bwMode="auto">
          <a:xfrm>
            <a:off x="4124527" y="2647768"/>
            <a:ext cx="755969" cy="755969"/>
          </a:xfrm>
          <a:prstGeom prst="ellipse">
            <a:avLst/>
          </a:prstGeom>
          <a:noFill/>
          <a:ln w="19050">
            <a:solidFill>
              <a:srgbClr val="29BA74"/>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5000"/>
              </a:lnSpc>
            </a:pPr>
            <a:r>
              <a:rPr lang="en-US" sz="1600" kern="0">
                <a:solidFill>
                  <a:srgbClr val="575757"/>
                </a:solidFill>
              </a:rPr>
              <a:t>~0.4K</a:t>
            </a:r>
            <a:endParaRPr lang="en-US" sz="1600" kern="0" dirty="0">
              <a:solidFill>
                <a:srgbClr val="575757"/>
              </a:solidFill>
            </a:endParaRPr>
          </a:p>
        </p:txBody>
      </p:sp>
      <p:sp>
        <p:nvSpPr>
          <p:cNvPr id="107" name="s16_TS_val3_1"/>
          <p:cNvSpPr>
            <a:spLocks noChangeAspect="1" noChangeArrowheads="1"/>
          </p:cNvSpPr>
          <p:nvPr/>
        </p:nvSpPr>
        <p:spPr bwMode="auto">
          <a:xfrm>
            <a:off x="4124527" y="3503856"/>
            <a:ext cx="755969" cy="755969"/>
          </a:xfrm>
          <a:prstGeom prst="ellipse">
            <a:avLst/>
          </a:prstGeom>
          <a:noFill/>
          <a:ln w="19050">
            <a:solidFill>
              <a:srgbClr val="3EAD9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5000"/>
              </a:lnSpc>
            </a:pPr>
            <a:r>
              <a:rPr lang="en-US" sz="1600" kern="0">
                <a:solidFill>
                  <a:srgbClr val="575757"/>
                </a:solidFill>
              </a:rPr>
              <a:t>~13.0K</a:t>
            </a:r>
            <a:endParaRPr lang="en-US" sz="1600" kern="0" dirty="0">
              <a:solidFill>
                <a:srgbClr val="575757"/>
              </a:solidFill>
            </a:endParaRPr>
          </a:p>
        </p:txBody>
      </p:sp>
      <p:sp>
        <p:nvSpPr>
          <p:cNvPr id="39" name="s16_TS_byrp5_1"/>
          <p:cNvSpPr txBox="1"/>
          <p:nvPr/>
        </p:nvSpPr>
        <p:spPr>
          <a:xfrm>
            <a:off x="5054221" y="1093362"/>
            <a:ext cx="720000" cy="85872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a:solidFill>
                  <a:srgbClr val="29BA74"/>
                </a:solidFill>
              </a:rPr>
              <a:t>(2028)</a:t>
            </a:r>
            <a:endParaRPr lang="en-US" sz="1400" dirty="0">
              <a:solidFill>
                <a:srgbClr val="29BA74"/>
              </a:solidFill>
            </a:endParaRPr>
          </a:p>
        </p:txBody>
      </p:sp>
      <p:sp>
        <p:nvSpPr>
          <p:cNvPr id="40" name="TextBox 39"/>
          <p:cNvSpPr txBox="1"/>
          <p:nvPr/>
        </p:nvSpPr>
        <p:spPr>
          <a:xfrm>
            <a:off x="6332372" y="753977"/>
            <a:ext cx="1163626" cy="85872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dirty="0">
                <a:solidFill>
                  <a:srgbClr val="29BA74"/>
                </a:solidFill>
              </a:rPr>
              <a:t>Segment</a:t>
            </a:r>
          </a:p>
        </p:txBody>
      </p:sp>
      <p:sp>
        <p:nvSpPr>
          <p:cNvPr id="41" name="TextBox 40"/>
          <p:cNvSpPr txBox="1"/>
          <p:nvPr/>
        </p:nvSpPr>
        <p:spPr>
          <a:xfrm>
            <a:off x="7856640" y="753977"/>
            <a:ext cx="2913381" cy="85872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dirty="0">
                <a:solidFill>
                  <a:srgbClr val="29BA74"/>
                </a:solidFill>
              </a:rPr>
              <a:t>Share of financial wealth</a:t>
            </a:r>
          </a:p>
        </p:txBody>
      </p:sp>
      <p:sp>
        <p:nvSpPr>
          <p:cNvPr id="56" name="TextBox 55">
            <a:extLst>
              <a:ext uri="{FF2B5EF4-FFF2-40B4-BE49-F238E27FC236}">
                <a16:creationId xmlns:a16="http://schemas.microsoft.com/office/drawing/2014/main" id="{2BCE7120-BFA7-4D5F-A295-E2F91BAE5868}"/>
              </a:ext>
            </a:extLst>
          </p:cNvPr>
          <p:cNvSpPr txBox="1"/>
          <p:nvPr/>
        </p:nvSpPr>
        <p:spPr>
          <a:xfrm>
            <a:off x="4156281" y="753977"/>
            <a:ext cx="1547966" cy="85872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dirty="0">
                <a:solidFill>
                  <a:srgbClr val="29BA74"/>
                </a:solidFill>
              </a:rPr>
              <a:t>Adult Individuals </a:t>
            </a:r>
          </a:p>
        </p:txBody>
      </p:sp>
      <p:sp>
        <p:nvSpPr>
          <p:cNvPr id="46" name="s16_TS_val5_2">
            <a:extLst>
              <a:ext uri="{FF2B5EF4-FFF2-40B4-BE49-F238E27FC236}">
                <a16:creationId xmlns:a16="http://schemas.microsoft.com/office/drawing/2014/main" id="{9706A8D7-EB89-41ED-B1D1-6FC8FC9E4D33}"/>
              </a:ext>
            </a:extLst>
          </p:cNvPr>
          <p:cNvSpPr>
            <a:spLocks noChangeAspect="1" noChangeArrowheads="1"/>
          </p:cNvSpPr>
          <p:nvPr/>
        </p:nvSpPr>
        <p:spPr bwMode="auto">
          <a:xfrm>
            <a:off x="5054221" y="5236742"/>
            <a:ext cx="720000" cy="720000"/>
          </a:xfrm>
          <a:prstGeom prst="ellipse">
            <a:avLst/>
          </a:prstGeom>
          <a:noFill/>
          <a:ln w="19050" cap="flat" cmpd="sng" algn="ctr">
            <a:noFill/>
            <a:prstDash val="solid"/>
          </a:ln>
          <a:effectLst/>
          <a:extLst>
            <a:ext uri="{91240B29-F687-4F45-9708-019B960494DF}">
              <a14:hiddenLine xmlns:a14="http://schemas.microsoft.com/office/drawing/2010/main" w="19050" cap="flat" cmpd="sng" algn="ctr">
                <a:solidFill>
                  <a:srgbClr val="03522D"/>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5000"/>
              </a:lnSpc>
            </a:pPr>
            <a:r>
              <a:rPr lang="en-US" sz="1600" i="1" kern="0">
                <a:solidFill>
                  <a:srgbClr val="575757"/>
                </a:solidFill>
              </a:rPr>
              <a:t>(~15.4M)</a:t>
            </a:r>
            <a:endParaRPr lang="en-US" sz="1600" i="1" kern="0" dirty="0">
              <a:solidFill>
                <a:srgbClr val="575757"/>
              </a:solidFill>
            </a:endParaRPr>
          </a:p>
        </p:txBody>
      </p:sp>
      <p:sp>
        <p:nvSpPr>
          <p:cNvPr id="47" name="s16_TS_val4_2">
            <a:extLst>
              <a:ext uri="{FF2B5EF4-FFF2-40B4-BE49-F238E27FC236}">
                <a16:creationId xmlns:a16="http://schemas.microsoft.com/office/drawing/2014/main" id="{6B7D545D-6F0E-44AE-B1AF-4FCD5BF9CD15}"/>
              </a:ext>
            </a:extLst>
          </p:cNvPr>
          <p:cNvSpPr>
            <a:spLocks noChangeAspect="1" noChangeArrowheads="1"/>
          </p:cNvSpPr>
          <p:nvPr/>
        </p:nvSpPr>
        <p:spPr bwMode="auto">
          <a:xfrm>
            <a:off x="5054221" y="4344319"/>
            <a:ext cx="720000" cy="720000"/>
          </a:xfrm>
          <a:prstGeom prst="ellipse">
            <a:avLst/>
          </a:prstGeom>
          <a:noFill/>
          <a:ln w="19050" cap="flat" cmpd="sng" algn="ctr">
            <a:noFill/>
            <a:prstDash val="solid"/>
          </a:ln>
          <a:effectLst/>
          <a:extLst>
            <a:ext uri="{91240B29-F687-4F45-9708-019B960494DF}">
              <a14:hiddenLine xmlns:a14="http://schemas.microsoft.com/office/drawing/2010/main" w="19050" cap="flat" cmpd="sng" algn="ctr">
                <a:solidFill>
                  <a:srgbClr val="197A5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5000"/>
              </a:lnSpc>
            </a:pPr>
            <a:r>
              <a:rPr lang="en-US" sz="1600" i="1" kern="0">
                <a:solidFill>
                  <a:srgbClr val="575757"/>
                </a:solidFill>
              </a:rPr>
              <a:t>(~75.1K)</a:t>
            </a:r>
            <a:endParaRPr lang="en-US" sz="1600" i="1" kern="0" dirty="0">
              <a:solidFill>
                <a:srgbClr val="575757"/>
              </a:solidFill>
            </a:endParaRPr>
          </a:p>
        </p:txBody>
      </p:sp>
      <p:sp>
        <p:nvSpPr>
          <p:cNvPr id="48" name="s16_TS_val1_2">
            <a:extLst>
              <a:ext uri="{FF2B5EF4-FFF2-40B4-BE49-F238E27FC236}">
                <a16:creationId xmlns:a16="http://schemas.microsoft.com/office/drawing/2014/main" id="{A9BB9891-308C-4C7E-8E47-2851D69D5356}"/>
              </a:ext>
            </a:extLst>
          </p:cNvPr>
          <p:cNvSpPr>
            <a:spLocks noChangeAspect="1" noChangeArrowheads="1"/>
          </p:cNvSpPr>
          <p:nvPr/>
        </p:nvSpPr>
        <p:spPr bwMode="auto">
          <a:xfrm>
            <a:off x="5054221" y="1769230"/>
            <a:ext cx="720000" cy="720000"/>
          </a:xfrm>
          <a:prstGeom prst="ellipse">
            <a:avLst/>
          </a:prstGeom>
          <a:noFill/>
          <a:ln w="19050" cap="flat" cmpd="sng" algn="ctr">
            <a:noFill/>
            <a:prstDash val="solid"/>
          </a:ln>
          <a:effectLst/>
          <a:extLst>
            <a:ext uri="{91240B29-F687-4F45-9708-019B960494DF}">
              <a14:hiddenLine xmlns:a14="http://schemas.microsoft.com/office/drawing/2010/main" w="19050" cap="flat" cmpd="sng" algn="ctr">
                <a:solidFill>
                  <a:srgbClr val="D4DF33"/>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5000"/>
              </a:lnSpc>
            </a:pPr>
            <a:r>
              <a:rPr lang="en-US" sz="1600" i="1" kern="0">
                <a:solidFill>
                  <a:srgbClr val="575757"/>
                </a:solidFill>
              </a:rPr>
              <a:t>(~0.1K)</a:t>
            </a:r>
            <a:endParaRPr lang="en-US" sz="1600" i="1" kern="0" dirty="0">
              <a:solidFill>
                <a:srgbClr val="575757"/>
              </a:solidFill>
            </a:endParaRPr>
          </a:p>
        </p:txBody>
      </p:sp>
      <p:sp>
        <p:nvSpPr>
          <p:cNvPr id="49" name="s16_TS_val2_2">
            <a:extLst>
              <a:ext uri="{FF2B5EF4-FFF2-40B4-BE49-F238E27FC236}">
                <a16:creationId xmlns:a16="http://schemas.microsoft.com/office/drawing/2014/main" id="{CC365DF5-13D8-48F4-BD44-9D8810A98EE9}"/>
              </a:ext>
            </a:extLst>
          </p:cNvPr>
          <p:cNvSpPr>
            <a:spLocks noChangeAspect="1" noChangeArrowheads="1"/>
          </p:cNvSpPr>
          <p:nvPr/>
        </p:nvSpPr>
        <p:spPr bwMode="auto">
          <a:xfrm>
            <a:off x="5054221" y="2647769"/>
            <a:ext cx="720000" cy="720000"/>
          </a:xfrm>
          <a:prstGeom prst="ellipse">
            <a:avLst/>
          </a:prstGeom>
          <a:noFill/>
          <a:ln w="19050" cap="flat" cmpd="sng" algn="ctr">
            <a:noFill/>
            <a:prstDash val="solid"/>
          </a:ln>
          <a:effectLst/>
          <a:extLst>
            <a:ext uri="{91240B29-F687-4F45-9708-019B960494DF}">
              <a14:hiddenLine xmlns:a14="http://schemas.microsoft.com/office/drawing/2010/main" w="19050" cap="flat" cmpd="sng" algn="ctr">
                <a:solidFill>
                  <a:srgbClr val="29BA74"/>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5000"/>
              </a:lnSpc>
            </a:pPr>
            <a:r>
              <a:rPr lang="en-US" sz="1600" i="1" kern="0">
                <a:solidFill>
                  <a:srgbClr val="575757"/>
                </a:solidFill>
              </a:rPr>
              <a:t>(~0.7K)</a:t>
            </a:r>
            <a:endParaRPr lang="en-US" sz="1600" i="1" kern="0" dirty="0">
              <a:solidFill>
                <a:srgbClr val="575757"/>
              </a:solidFill>
            </a:endParaRPr>
          </a:p>
        </p:txBody>
      </p:sp>
      <p:sp>
        <p:nvSpPr>
          <p:cNvPr id="50" name="s16_TS_val3_2">
            <a:extLst>
              <a:ext uri="{FF2B5EF4-FFF2-40B4-BE49-F238E27FC236}">
                <a16:creationId xmlns:a16="http://schemas.microsoft.com/office/drawing/2014/main" id="{425C03F9-220A-4A6A-A78B-65F02AA8896E}"/>
              </a:ext>
            </a:extLst>
          </p:cNvPr>
          <p:cNvSpPr>
            <a:spLocks noChangeAspect="1" noChangeArrowheads="1"/>
          </p:cNvSpPr>
          <p:nvPr/>
        </p:nvSpPr>
        <p:spPr bwMode="auto">
          <a:xfrm>
            <a:off x="5054221" y="3503857"/>
            <a:ext cx="720000" cy="720000"/>
          </a:xfrm>
          <a:prstGeom prst="ellipse">
            <a:avLst/>
          </a:prstGeom>
          <a:noFill/>
          <a:ln w="19050" cap="flat" cmpd="sng" algn="ctr">
            <a:noFill/>
            <a:prstDash val="solid"/>
          </a:ln>
          <a:effectLst/>
          <a:extLst>
            <a:ext uri="{91240B29-F687-4F45-9708-019B960494DF}">
              <a14:hiddenLine xmlns:a14="http://schemas.microsoft.com/office/drawing/2010/main" w="19050" cap="flat" cmpd="sng" algn="ctr">
                <a:solidFill>
                  <a:srgbClr val="3EAD9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5000"/>
              </a:lnSpc>
            </a:pPr>
            <a:r>
              <a:rPr lang="en-US" sz="1600" i="1" kern="0">
                <a:solidFill>
                  <a:srgbClr val="575757"/>
                </a:solidFill>
              </a:rPr>
              <a:t>(~20.6K)</a:t>
            </a:r>
            <a:endParaRPr lang="en-US" sz="1600" i="1" kern="0" dirty="0">
              <a:solidFill>
                <a:srgbClr val="575757"/>
              </a:solidFill>
            </a:endParaRPr>
          </a:p>
        </p:txBody>
      </p:sp>
      <p:sp>
        <p:nvSpPr>
          <p:cNvPr id="57" name="s16_TS_byr_1">
            <a:extLst>
              <a:ext uri="{FF2B5EF4-FFF2-40B4-BE49-F238E27FC236}">
                <a16:creationId xmlns:a16="http://schemas.microsoft.com/office/drawing/2014/main" id="{4ABD72D5-168F-446C-BD87-6E6BE34A942D}"/>
              </a:ext>
            </a:extLst>
          </p:cNvPr>
          <p:cNvSpPr txBox="1"/>
          <p:nvPr/>
        </p:nvSpPr>
        <p:spPr>
          <a:xfrm>
            <a:off x="3902715" y="1093362"/>
            <a:ext cx="1163626" cy="85872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a:solidFill>
                  <a:srgbClr val="29BA74"/>
                </a:solidFill>
              </a:rPr>
              <a:t>(2023)</a:t>
            </a:r>
            <a:endParaRPr lang="en-US" sz="1400" dirty="0">
              <a:solidFill>
                <a:srgbClr val="29BA74"/>
              </a:solidFill>
            </a:endParaRPr>
          </a:p>
        </p:txBody>
      </p:sp>
      <p:sp>
        <p:nvSpPr>
          <p:cNvPr id="51" name="NavigationTriangle">
            <a:extLst>
              <a:ext uri="{FF2B5EF4-FFF2-40B4-BE49-F238E27FC236}">
                <a16:creationId xmlns:a16="http://schemas.microsoft.com/office/drawing/2014/main" id="{C0FA3116-214A-49C5-B414-0A3FC60406DE}"/>
              </a:ext>
            </a:extLst>
          </p:cNvPr>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65" name="s16_TS_share1_2">
            <a:extLst>
              <a:ext uri="{FF2B5EF4-FFF2-40B4-BE49-F238E27FC236}">
                <a16:creationId xmlns:a16="http://schemas.microsoft.com/office/drawing/2014/main" id="{CCD1AFA3-AB52-4F71-99CA-B1D78291F8FF}"/>
              </a:ext>
            </a:extLst>
          </p:cNvPr>
          <p:cNvSpPr txBox="1"/>
          <p:nvPr/>
        </p:nvSpPr>
        <p:spPr>
          <a:xfrm>
            <a:off x="8557542" y="1733262"/>
            <a:ext cx="914400" cy="79193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600" i="1">
                <a:solidFill>
                  <a:schemeClr val="tx1"/>
                </a:solidFill>
              </a:rPr>
              <a:t>(~24%)</a:t>
            </a:r>
            <a:endParaRPr lang="en-US" sz="1600" i="1" dirty="0">
              <a:solidFill>
                <a:schemeClr val="tx1"/>
              </a:solidFill>
            </a:endParaRPr>
          </a:p>
        </p:txBody>
      </p:sp>
      <p:sp>
        <p:nvSpPr>
          <p:cNvPr id="66" name="s16_TS_share5_2">
            <a:extLst>
              <a:ext uri="{FF2B5EF4-FFF2-40B4-BE49-F238E27FC236}">
                <a16:creationId xmlns:a16="http://schemas.microsoft.com/office/drawing/2014/main" id="{80D61253-E479-4B7E-A522-017D277AD7D9}"/>
              </a:ext>
            </a:extLst>
          </p:cNvPr>
          <p:cNvSpPr txBox="1"/>
          <p:nvPr/>
        </p:nvSpPr>
        <p:spPr>
          <a:xfrm>
            <a:off x="11100090" y="5200773"/>
            <a:ext cx="914400" cy="79193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600" i="1">
                <a:solidFill>
                  <a:schemeClr val="tx1"/>
                </a:solidFill>
              </a:rPr>
              <a:t>(~47%)</a:t>
            </a:r>
            <a:endParaRPr lang="en-US" sz="1600" i="1" dirty="0">
              <a:solidFill>
                <a:schemeClr val="tx1"/>
              </a:solidFill>
            </a:endParaRPr>
          </a:p>
        </p:txBody>
      </p:sp>
      <p:sp>
        <p:nvSpPr>
          <p:cNvPr id="67" name="s16_TS_share4_2">
            <a:extLst>
              <a:ext uri="{FF2B5EF4-FFF2-40B4-BE49-F238E27FC236}">
                <a16:creationId xmlns:a16="http://schemas.microsoft.com/office/drawing/2014/main" id="{2B0EF465-1E70-41AB-B362-0770FA9A4D99}"/>
              </a:ext>
            </a:extLst>
          </p:cNvPr>
          <p:cNvSpPr txBox="1"/>
          <p:nvPr/>
        </p:nvSpPr>
        <p:spPr>
          <a:xfrm>
            <a:off x="10432907" y="4308350"/>
            <a:ext cx="914400" cy="79193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600" i="1">
                <a:solidFill>
                  <a:schemeClr val="tx1"/>
                </a:solidFill>
              </a:rPr>
              <a:t>(~8%)</a:t>
            </a:r>
            <a:endParaRPr lang="en-US" sz="1600" i="1" dirty="0">
              <a:solidFill>
                <a:schemeClr val="tx1"/>
              </a:solidFill>
            </a:endParaRPr>
          </a:p>
        </p:txBody>
      </p:sp>
      <p:sp>
        <p:nvSpPr>
          <p:cNvPr id="68" name="s16_TS_share3_2">
            <a:extLst>
              <a:ext uri="{FF2B5EF4-FFF2-40B4-BE49-F238E27FC236}">
                <a16:creationId xmlns:a16="http://schemas.microsoft.com/office/drawing/2014/main" id="{72DFC66F-64E3-472D-A2C5-4510A69C70E0}"/>
              </a:ext>
            </a:extLst>
          </p:cNvPr>
          <p:cNvSpPr txBox="1"/>
          <p:nvPr/>
        </p:nvSpPr>
        <p:spPr>
          <a:xfrm>
            <a:off x="9828870" y="3467889"/>
            <a:ext cx="914400" cy="79193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600" i="1">
                <a:solidFill>
                  <a:schemeClr val="tx1"/>
                </a:solidFill>
              </a:rPr>
              <a:t>(~14%)</a:t>
            </a:r>
            <a:endParaRPr lang="en-US" sz="1600" i="1" dirty="0">
              <a:solidFill>
                <a:schemeClr val="tx1"/>
              </a:solidFill>
            </a:endParaRPr>
          </a:p>
        </p:txBody>
      </p:sp>
      <p:sp>
        <p:nvSpPr>
          <p:cNvPr id="69" name="s16_TS_share2_2">
            <a:extLst>
              <a:ext uri="{FF2B5EF4-FFF2-40B4-BE49-F238E27FC236}">
                <a16:creationId xmlns:a16="http://schemas.microsoft.com/office/drawing/2014/main" id="{7F30F2F6-3473-4703-AA1B-792912E4F654}"/>
              </a:ext>
            </a:extLst>
          </p:cNvPr>
          <p:cNvSpPr txBox="1"/>
          <p:nvPr/>
        </p:nvSpPr>
        <p:spPr>
          <a:xfrm>
            <a:off x="9137607" y="2611801"/>
            <a:ext cx="914400" cy="79193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600" i="1">
                <a:solidFill>
                  <a:schemeClr val="tx1"/>
                </a:solidFill>
              </a:rPr>
              <a:t>(~6%)</a:t>
            </a:r>
            <a:endParaRPr lang="en-US" sz="1600" i="1" dirty="0">
              <a:solidFill>
                <a:schemeClr val="tx1"/>
              </a:solidFill>
            </a:endParaRPr>
          </a:p>
        </p:txBody>
      </p:sp>
      <p:sp>
        <p:nvSpPr>
          <p:cNvPr id="76" name="Title 2">
            <a:extLst>
              <a:ext uri="{FF2B5EF4-FFF2-40B4-BE49-F238E27FC236}">
                <a16:creationId xmlns:a16="http://schemas.microsoft.com/office/drawing/2014/main" id="{5DC07F8B-B25F-43F3-B103-1BD767991FE8}"/>
              </a:ext>
            </a:extLst>
          </p:cNvPr>
          <p:cNvSpPr>
            <a:spLocks noGrp="1"/>
          </p:cNvSpPr>
          <p:nvPr>
            <p:ph type="title"/>
          </p:nvPr>
        </p:nvSpPr>
        <p:spPr>
          <a:xfrm>
            <a:off x="629999" y="2764203"/>
            <a:ext cx="2581513" cy="1314311"/>
          </a:xfrm>
        </p:spPr>
        <p:txBody>
          <a:bodyPr vert="horz"/>
          <a:lstStyle/>
          <a:p>
            <a:r>
              <a:rPr lang="en-US" dirty="0"/>
              <a:t>Financial wealth segments comparison</a:t>
            </a:r>
          </a:p>
        </p:txBody>
      </p:sp>
      <p:sp>
        <p:nvSpPr>
          <p:cNvPr id="77" name="Rectangle 76">
            <a:hlinkClick r:id="rId8" action="ppaction://hlinksldjump"/>
            <a:extLst>
              <a:ext uri="{FF2B5EF4-FFF2-40B4-BE49-F238E27FC236}">
                <a16:creationId xmlns:a16="http://schemas.microsoft.com/office/drawing/2014/main" id="{3500DC9B-5235-4FBF-8E21-21E82ABC4142}"/>
              </a:ext>
            </a:extLst>
          </p:cNvPr>
          <p:cNvSpPr/>
          <p:nvPr>
            <p:custDataLst>
              <p:tags r:id="rId3"/>
            </p:custDataLst>
          </p:nvPr>
        </p:nvSpPr>
        <p:spPr>
          <a:xfrm>
            <a:off x="4481919" y="62734"/>
            <a:ext cx="3237748" cy="28155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lnSpc>
                <a:spcPct val="110000"/>
              </a:lnSpc>
              <a:spcBef>
                <a:spcPts val="600"/>
              </a:spcBef>
              <a:spcAft>
                <a:spcPts val="300"/>
              </a:spcAft>
            </a:pPr>
            <a:r>
              <a:rPr lang="en-US" sz="1400" dirty="0">
                <a:solidFill>
                  <a:srgbClr val="575757"/>
                </a:solidFill>
                <a:latin typeface="Trebuchet MS" panose="020B0603020202020204" pitchFamily="34" charset="0"/>
              </a:rPr>
              <a:t>Financial Wealth Segments</a:t>
            </a:r>
          </a:p>
        </p:txBody>
      </p:sp>
      <p:sp>
        <p:nvSpPr>
          <p:cNvPr id="78" name="s16_TS_share5_1">
            <a:extLst>
              <a:ext uri="{FF2B5EF4-FFF2-40B4-BE49-F238E27FC236}">
                <a16:creationId xmlns:a16="http://schemas.microsoft.com/office/drawing/2014/main" id="{EE8EBE59-BC6D-424B-A18E-ED61B2F5A254}"/>
              </a:ext>
            </a:extLst>
          </p:cNvPr>
          <p:cNvSpPr>
            <a:spLocks noChangeAspect="1" noChangeArrowheads="1"/>
          </p:cNvSpPr>
          <p:nvPr/>
        </p:nvSpPr>
        <p:spPr bwMode="auto">
          <a:xfrm>
            <a:off x="10445001" y="5236741"/>
            <a:ext cx="755969" cy="755969"/>
          </a:xfrm>
          <a:prstGeom prst="ellipse">
            <a:avLst/>
          </a:prstGeom>
          <a:noFill/>
          <a:ln w="19050">
            <a:solidFill>
              <a:srgbClr val="03522D"/>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5000"/>
              </a:lnSpc>
            </a:pPr>
            <a:r>
              <a:rPr lang="en-US" sz="1600" kern="0">
                <a:solidFill>
                  <a:srgbClr val="575757"/>
                </a:solidFill>
              </a:rPr>
              <a:t>~50%</a:t>
            </a:r>
            <a:endParaRPr lang="en-US" sz="1600" kern="0" dirty="0">
              <a:solidFill>
                <a:srgbClr val="575757"/>
              </a:solidFill>
            </a:endParaRPr>
          </a:p>
        </p:txBody>
      </p:sp>
      <p:sp>
        <p:nvSpPr>
          <p:cNvPr id="79" name="s16_TS_share4_1">
            <a:extLst>
              <a:ext uri="{FF2B5EF4-FFF2-40B4-BE49-F238E27FC236}">
                <a16:creationId xmlns:a16="http://schemas.microsoft.com/office/drawing/2014/main" id="{39BCA97C-50D5-4B85-B2DF-841011DF6838}"/>
              </a:ext>
            </a:extLst>
          </p:cNvPr>
          <p:cNvSpPr>
            <a:spLocks noChangeAspect="1" noChangeArrowheads="1"/>
          </p:cNvSpPr>
          <p:nvPr/>
        </p:nvSpPr>
        <p:spPr bwMode="auto">
          <a:xfrm>
            <a:off x="9827633" y="4344318"/>
            <a:ext cx="755969" cy="755969"/>
          </a:xfrm>
          <a:prstGeom prst="ellipse">
            <a:avLst/>
          </a:prstGeom>
          <a:noFill/>
          <a:ln w="19050">
            <a:solidFill>
              <a:srgbClr val="197A5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5000"/>
              </a:lnSpc>
            </a:pPr>
            <a:r>
              <a:rPr lang="en-US" sz="1600" kern="0">
                <a:solidFill>
                  <a:srgbClr val="575757"/>
                </a:solidFill>
              </a:rPr>
              <a:t>~7%</a:t>
            </a:r>
            <a:endParaRPr lang="en-US" sz="1600" kern="0" dirty="0">
              <a:solidFill>
                <a:srgbClr val="575757"/>
              </a:solidFill>
            </a:endParaRPr>
          </a:p>
        </p:txBody>
      </p:sp>
      <p:sp>
        <p:nvSpPr>
          <p:cNvPr id="81" name="s16_TS_share2_1">
            <a:extLst>
              <a:ext uri="{FF2B5EF4-FFF2-40B4-BE49-F238E27FC236}">
                <a16:creationId xmlns:a16="http://schemas.microsoft.com/office/drawing/2014/main" id="{B46A3E5D-A947-452F-8386-D17E64E06704}"/>
              </a:ext>
            </a:extLst>
          </p:cNvPr>
          <p:cNvSpPr>
            <a:spLocks noChangeAspect="1" noChangeArrowheads="1"/>
          </p:cNvSpPr>
          <p:nvPr/>
        </p:nvSpPr>
        <p:spPr bwMode="auto">
          <a:xfrm>
            <a:off x="8534665" y="2647769"/>
            <a:ext cx="755969" cy="755969"/>
          </a:xfrm>
          <a:prstGeom prst="ellipse">
            <a:avLst/>
          </a:prstGeom>
          <a:noFill/>
          <a:ln w="19050">
            <a:solidFill>
              <a:srgbClr val="29BA74"/>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5000"/>
              </a:lnSpc>
            </a:pPr>
            <a:r>
              <a:rPr lang="en-US" sz="1600" kern="0">
                <a:solidFill>
                  <a:srgbClr val="575757"/>
                </a:solidFill>
              </a:rPr>
              <a:t>~6%</a:t>
            </a:r>
            <a:endParaRPr lang="en-US" sz="1600" kern="0" dirty="0">
              <a:solidFill>
                <a:srgbClr val="575757"/>
              </a:solidFill>
            </a:endParaRPr>
          </a:p>
        </p:txBody>
      </p:sp>
      <p:sp>
        <p:nvSpPr>
          <p:cNvPr id="108" name="s16_TS_share3_1">
            <a:extLst>
              <a:ext uri="{FF2B5EF4-FFF2-40B4-BE49-F238E27FC236}">
                <a16:creationId xmlns:a16="http://schemas.microsoft.com/office/drawing/2014/main" id="{21E8D867-785D-4E02-B012-DC9E3E52207E}"/>
              </a:ext>
            </a:extLst>
          </p:cNvPr>
          <p:cNvSpPr>
            <a:spLocks noChangeAspect="1" noChangeArrowheads="1"/>
          </p:cNvSpPr>
          <p:nvPr/>
        </p:nvSpPr>
        <p:spPr bwMode="auto">
          <a:xfrm>
            <a:off x="9175325" y="3503856"/>
            <a:ext cx="755969" cy="755969"/>
          </a:xfrm>
          <a:prstGeom prst="ellipse">
            <a:avLst/>
          </a:prstGeom>
          <a:noFill/>
          <a:ln w="19050">
            <a:solidFill>
              <a:srgbClr val="3EAD9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5000"/>
              </a:lnSpc>
            </a:pPr>
            <a:r>
              <a:rPr lang="en-US" sz="1600" kern="0">
                <a:solidFill>
                  <a:srgbClr val="575757"/>
                </a:solidFill>
              </a:rPr>
              <a:t>~14%</a:t>
            </a:r>
            <a:endParaRPr lang="en-US" sz="1600" kern="0" dirty="0">
              <a:solidFill>
                <a:srgbClr val="575757"/>
              </a:solidFill>
            </a:endParaRPr>
          </a:p>
        </p:txBody>
      </p:sp>
      <p:sp>
        <p:nvSpPr>
          <p:cNvPr id="111" name="s16_TS_share1_1">
            <a:extLst>
              <a:ext uri="{FF2B5EF4-FFF2-40B4-BE49-F238E27FC236}">
                <a16:creationId xmlns:a16="http://schemas.microsoft.com/office/drawing/2014/main" id="{F9BE8AF3-9B05-495F-BDF9-B44B4C025373}"/>
              </a:ext>
            </a:extLst>
          </p:cNvPr>
          <p:cNvSpPr>
            <a:spLocks noChangeAspect="1" noChangeArrowheads="1"/>
          </p:cNvSpPr>
          <p:nvPr/>
        </p:nvSpPr>
        <p:spPr bwMode="auto">
          <a:xfrm>
            <a:off x="7905652" y="1769229"/>
            <a:ext cx="755969" cy="755969"/>
          </a:xfrm>
          <a:prstGeom prst="ellipse">
            <a:avLst/>
          </a:prstGeom>
          <a:noFill/>
          <a:ln w="19050">
            <a:solidFill>
              <a:srgbClr val="D4DF33"/>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5000"/>
              </a:lnSpc>
            </a:pPr>
            <a:r>
              <a:rPr lang="en-US" sz="1600" kern="0">
                <a:solidFill>
                  <a:srgbClr val="575757"/>
                </a:solidFill>
              </a:rPr>
              <a:t>~23%</a:t>
            </a:r>
            <a:endParaRPr lang="en-US" sz="1600" kern="0" dirty="0">
              <a:solidFill>
                <a:srgbClr val="575757"/>
              </a:solidFill>
            </a:endParaRPr>
          </a:p>
        </p:txBody>
      </p:sp>
      <p:sp>
        <p:nvSpPr>
          <p:cNvPr id="128" name="s16_TS_byrp5_2">
            <a:extLst>
              <a:ext uri="{FF2B5EF4-FFF2-40B4-BE49-F238E27FC236}">
                <a16:creationId xmlns:a16="http://schemas.microsoft.com/office/drawing/2014/main" id="{5DF77E20-D281-4949-9147-722DEE121D62}"/>
              </a:ext>
            </a:extLst>
          </p:cNvPr>
          <p:cNvSpPr txBox="1"/>
          <p:nvPr/>
        </p:nvSpPr>
        <p:spPr>
          <a:xfrm>
            <a:off x="8543558" y="1196438"/>
            <a:ext cx="720000" cy="65257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a:solidFill>
                  <a:srgbClr val="29BA74"/>
                </a:solidFill>
              </a:rPr>
              <a:t>(2028)</a:t>
            </a:r>
            <a:endParaRPr lang="en-US" sz="1400" dirty="0">
              <a:solidFill>
                <a:srgbClr val="29BA74"/>
              </a:solidFill>
            </a:endParaRPr>
          </a:p>
        </p:txBody>
      </p:sp>
      <p:sp>
        <p:nvSpPr>
          <p:cNvPr id="129" name="s16_TS_byr_2">
            <a:extLst>
              <a:ext uri="{FF2B5EF4-FFF2-40B4-BE49-F238E27FC236}">
                <a16:creationId xmlns:a16="http://schemas.microsoft.com/office/drawing/2014/main" id="{0646342F-DD21-4689-8A7C-7816E972BEBC}"/>
              </a:ext>
            </a:extLst>
          </p:cNvPr>
          <p:cNvSpPr txBox="1"/>
          <p:nvPr/>
        </p:nvSpPr>
        <p:spPr>
          <a:xfrm>
            <a:off x="7835676" y="1196438"/>
            <a:ext cx="720001" cy="65257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a:solidFill>
                  <a:srgbClr val="29BA74"/>
                </a:solidFill>
              </a:rPr>
              <a:t>(2023)</a:t>
            </a:r>
            <a:endParaRPr lang="en-US" sz="1400" dirty="0">
              <a:solidFill>
                <a:srgbClr val="29BA74"/>
              </a:solidFill>
            </a:endParaRPr>
          </a:p>
        </p:txBody>
      </p:sp>
      <p:sp>
        <p:nvSpPr>
          <p:cNvPr id="53" name="Flag">
            <a:extLst>
              <a:ext uri="{FF2B5EF4-FFF2-40B4-BE49-F238E27FC236}">
                <a16:creationId xmlns:a16="http://schemas.microsoft.com/office/drawing/2014/main" id="{B37DBB78-C62E-4846-9654-3493FC77A69E}"/>
              </a:ext>
            </a:extLst>
          </p:cNvPr>
          <p:cNvSpPr/>
          <p:nvPr/>
        </p:nvSpPr>
        <p:spPr>
          <a:xfrm>
            <a:off x="11599738" y="45149"/>
            <a:ext cx="457200" cy="411480"/>
          </a:xfrm>
          <a:prstGeom prst="rect">
            <a:avLst/>
          </a:prstGeom>
          <a:blipFill>
            <a:blip r:embed="rId9"/>
            <a:stretch>
              <a:fillRect/>
            </a:stretch>
          </a:blip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54" name="s16_SO_header_country">
            <a:extLst>
              <a:ext uri="{FF2B5EF4-FFF2-40B4-BE49-F238E27FC236}">
                <a16:creationId xmlns:a16="http://schemas.microsoft.com/office/drawing/2014/main" id="{6510A972-5ABE-4C74-BF45-4BAF6D07D68A}"/>
              </a:ext>
            </a:extLst>
          </p:cNvPr>
          <p:cNvSpPr/>
          <p:nvPr/>
        </p:nvSpPr>
        <p:spPr>
          <a:xfrm>
            <a:off x="10049263" y="256093"/>
            <a:ext cx="1321797" cy="2580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 bIns="0" numCol="1" spcCol="0" rtlCol="0" fromWordArt="0" anchor="ctr" anchorCtr="0" forceAA="0" compatLnSpc="1">
            <a:prstTxWarp prst="textNoShape">
              <a:avLst/>
            </a:prstTxWarp>
            <a:noAutofit/>
          </a:bodyPr>
          <a:lstStyle/>
          <a:p>
            <a:pPr algn="r"/>
            <a:r>
              <a:rPr lang="en-US" sz="1000">
                <a:solidFill>
                  <a:schemeClr val="bg1">
                    <a:lumMod val="50000"/>
                  </a:schemeClr>
                </a:solidFill>
                <a:latin typeface="Trebuchet MS" panose="020B0603020202020204" pitchFamily="34" charset="0"/>
              </a:rPr>
              <a:t>Romania</a:t>
            </a:r>
            <a:endParaRPr lang="en-US" sz="1000" dirty="0">
              <a:solidFill>
                <a:schemeClr val="bg1">
                  <a:lumMod val="50000"/>
                </a:schemeClr>
              </a:solidFill>
              <a:latin typeface="Trebuchet MS" panose="020B0603020202020204" pitchFamily="34" charset="0"/>
            </a:endParaRPr>
          </a:p>
        </p:txBody>
      </p:sp>
      <p:sp>
        <p:nvSpPr>
          <p:cNvPr id="55" name="s16_footnote">
            <a:extLst>
              <a:ext uri="{FF2B5EF4-FFF2-40B4-BE49-F238E27FC236}">
                <a16:creationId xmlns:a16="http://schemas.microsoft.com/office/drawing/2014/main" id="{EB658E81-0F1A-4BD2-934A-D1A6F226674E}"/>
              </a:ext>
            </a:extLst>
          </p:cNvPr>
          <p:cNvSpPr>
            <a:spLocks noChangeArrowheads="1"/>
          </p:cNvSpPr>
          <p:nvPr/>
        </p:nvSpPr>
        <p:spPr bwMode="auto">
          <a:xfrm>
            <a:off x="3518262" y="6402086"/>
            <a:ext cx="8159931" cy="415498"/>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a:solidFill>
                  <a:schemeClr val="bg1">
                    <a:lumMod val="50000"/>
                  </a:schemeClr>
                </a:solidFill>
                <a:latin typeface="Trebuchet MS" panose="020B0603020202020204" pitchFamily="34" charset="0"/>
                <a:cs typeface="Arial" pitchFamily="34" charset="0"/>
              </a:rPr>
              <a:t>Notes: Wealth in local currency converted into USD using 2023 year-end exchange rate across all time periods. Segment growth includes the shift of individuals between segments as they become richer or poorer. Forecast based on base case scenario.</a:t>
            </a:r>
          </a:p>
          <a:p>
            <a:pPr>
              <a:lnSpc>
                <a:spcPct val="90000"/>
              </a:lnSpc>
            </a:pPr>
            <a:r>
              <a:rPr lang="en-US" sz="1000">
                <a:solidFill>
                  <a:schemeClr val="bg1">
                    <a:lumMod val="50000"/>
                  </a:schemeClr>
                </a:solidFill>
                <a:latin typeface="Trebuchet MS" panose="020B0603020202020204" pitchFamily="34" charset="0"/>
                <a:cs typeface="Arial" pitchFamily="34" charset="0"/>
              </a:rPr>
              <a:t>Source: BCG Global Wealth 2024 Market Sizing.</a:t>
            </a:r>
            <a:endParaRPr lang="en-US" sz="1000" dirty="0">
              <a:solidFill>
                <a:schemeClr val="bg1">
                  <a:lumMod val="50000"/>
                </a:schemeClr>
              </a:solidFill>
              <a:latin typeface="Trebuchet MS" panose="020B0603020202020204" pitchFamily="34" charset="0"/>
              <a:cs typeface="Arial" pitchFamily="34" charset="0"/>
            </a:endParaRPr>
          </a:p>
        </p:txBody>
      </p:sp>
    </p:spTree>
    <p:extLst>
      <p:ext uri="{BB962C8B-B14F-4D97-AF65-F5344CB8AC3E}">
        <p14:creationId xmlns:p14="http://schemas.microsoft.com/office/powerpoint/2010/main" val="37145974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custDataLst>
              <p:tags r:id="rId2"/>
            </p:custDataLst>
          </p:nvPr>
        </p:nvSpPr>
        <p:spPr>
          <a:xfrm>
            <a:off x="4714058" y="4156864"/>
            <a:ext cx="293147" cy="292608"/>
          </a:xfrm>
          <a:prstGeom prst="ellipse">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spcBef>
                <a:spcPct val="0"/>
              </a:spcBef>
              <a:spcAft>
                <a:spcPct val="0"/>
              </a:spcAft>
            </a:pPr>
            <a:endParaRPr lang="en-US" sz="2400" dirty="0">
              <a:solidFill>
                <a:schemeClr val="tx1">
                  <a:lumMod val="100000"/>
                </a:schemeClr>
              </a:solidFill>
              <a:latin typeface="Trebuchet MS" panose="020B0603020202020204" pitchFamily="34" charset="0"/>
            </a:endParaRPr>
          </a:p>
        </p:txBody>
      </p:sp>
      <p:pic>
        <p:nvPicPr>
          <p:cNvPr id="4" name="Picture 3"/>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4714058" y="4160551"/>
            <a:ext cx="293147" cy="292608"/>
          </a:xfrm>
          <a:prstGeom prst="rect">
            <a:avLst/>
          </a:prstGeom>
        </p:spPr>
      </p:pic>
      <p:sp>
        <p:nvSpPr>
          <p:cNvPr id="7" name="s19_TS_byr1_2">
            <a:hlinkClick r:id="" action="ppaction://noaction"/>
            <a:extLst>
              <a:ext uri="{FF2B5EF4-FFF2-40B4-BE49-F238E27FC236}">
                <a16:creationId xmlns:a16="http://schemas.microsoft.com/office/drawing/2014/main" id="{23390B7D-3551-4497-B9D1-2E7BE91AB97D}"/>
              </a:ext>
            </a:extLst>
          </p:cNvPr>
          <p:cNvSpPr/>
          <p:nvPr>
            <p:custDataLst>
              <p:tags r:id="rId4"/>
            </p:custDataLst>
          </p:nvPr>
        </p:nvSpPr>
        <p:spPr>
          <a:xfrm>
            <a:off x="5172657" y="3502961"/>
            <a:ext cx="5735867" cy="37535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nSpc>
                <a:spcPct val="110000"/>
              </a:lnSpc>
              <a:spcBef>
                <a:spcPts val="600"/>
              </a:spcBef>
              <a:spcAft>
                <a:spcPts val="300"/>
              </a:spcAft>
            </a:pPr>
            <a:r>
              <a:rPr lang="en-US" sz="2400">
                <a:solidFill>
                  <a:schemeClr val="tx1">
                    <a:lumMod val="60000"/>
                    <a:lumOff val="40000"/>
                  </a:schemeClr>
                </a:solidFill>
                <a:latin typeface="Trebuchet MS" panose="020B0603020202020204" pitchFamily="34" charset="0"/>
              </a:rPr>
              <a:t>Global Wealth Market Sizing 2024 Deep Dive</a:t>
            </a:r>
            <a:endParaRPr lang="en-US" sz="2400" dirty="0">
              <a:solidFill>
                <a:schemeClr val="tx1">
                  <a:lumMod val="60000"/>
                  <a:lumOff val="40000"/>
                </a:schemeClr>
              </a:solidFill>
              <a:latin typeface="Trebuchet MS" panose="020B0603020202020204" pitchFamily="34" charset="0"/>
            </a:endParaRPr>
          </a:p>
        </p:txBody>
      </p:sp>
      <p:sp>
        <p:nvSpPr>
          <p:cNvPr id="8" name="s19_TS_byr1_1">
            <a:hlinkClick r:id="" action="ppaction://noaction"/>
            <a:extLst>
              <a:ext uri="{FF2B5EF4-FFF2-40B4-BE49-F238E27FC236}">
                <a16:creationId xmlns:a16="http://schemas.microsoft.com/office/drawing/2014/main" id="{29FF4F02-C5B1-4974-8C1A-0C5B46FDF073}"/>
              </a:ext>
            </a:extLst>
          </p:cNvPr>
          <p:cNvSpPr/>
          <p:nvPr>
            <p:custDataLst>
              <p:tags r:id="rId5"/>
            </p:custDataLst>
          </p:nvPr>
        </p:nvSpPr>
        <p:spPr>
          <a:xfrm>
            <a:off x="5172657" y="2889220"/>
            <a:ext cx="5735867" cy="37535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nSpc>
                <a:spcPct val="110000"/>
              </a:lnSpc>
              <a:spcBef>
                <a:spcPts val="600"/>
              </a:spcBef>
              <a:spcAft>
                <a:spcPts val="300"/>
              </a:spcAft>
            </a:pPr>
            <a:r>
              <a:rPr lang="en-US" sz="2400">
                <a:solidFill>
                  <a:schemeClr val="tx1">
                    <a:lumMod val="60000"/>
                    <a:lumOff val="40000"/>
                  </a:schemeClr>
                </a:solidFill>
                <a:latin typeface="Trebuchet MS" panose="020B0603020202020204" pitchFamily="34" charset="0"/>
              </a:rPr>
              <a:t>Global Wealth Market Sizing 2024 Insights</a:t>
            </a:r>
            <a:endParaRPr lang="en-US" sz="2400" dirty="0">
              <a:solidFill>
                <a:schemeClr val="tx1">
                  <a:lumMod val="60000"/>
                  <a:lumOff val="40000"/>
                </a:schemeClr>
              </a:solidFill>
              <a:latin typeface="Trebuchet MS" panose="020B0603020202020204" pitchFamily="34" charset="0"/>
            </a:endParaRPr>
          </a:p>
        </p:txBody>
      </p:sp>
      <p:sp>
        <p:nvSpPr>
          <p:cNvPr id="9" name="Rectangle 8">
            <a:hlinkClick r:id="" action="ppaction://noaction"/>
            <a:extLst>
              <a:ext uri="{FF2B5EF4-FFF2-40B4-BE49-F238E27FC236}">
                <a16:creationId xmlns:a16="http://schemas.microsoft.com/office/drawing/2014/main" id="{66D86AAA-2FD7-44CE-B921-E446521C5E4D}"/>
              </a:ext>
            </a:extLst>
          </p:cNvPr>
          <p:cNvSpPr/>
          <p:nvPr>
            <p:custDataLst>
              <p:tags r:id="rId6"/>
            </p:custDataLst>
          </p:nvPr>
        </p:nvSpPr>
        <p:spPr>
          <a:xfrm>
            <a:off x="5172657" y="2275479"/>
            <a:ext cx="5735867" cy="37535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nSpc>
                <a:spcPct val="110000"/>
              </a:lnSpc>
              <a:spcBef>
                <a:spcPts val="600"/>
              </a:spcBef>
              <a:spcAft>
                <a:spcPts val="300"/>
              </a:spcAft>
            </a:pPr>
            <a:r>
              <a:rPr lang="en-US" sz="2400" dirty="0">
                <a:solidFill>
                  <a:schemeClr val="tx1">
                    <a:lumMod val="60000"/>
                    <a:lumOff val="40000"/>
                  </a:schemeClr>
                </a:solidFill>
                <a:latin typeface="Trebuchet MS" panose="020B0603020202020204" pitchFamily="34" charset="0"/>
              </a:rPr>
              <a:t>Introduction to Document</a:t>
            </a:r>
          </a:p>
        </p:txBody>
      </p:sp>
      <p:sp>
        <p:nvSpPr>
          <p:cNvPr id="10" name="Rectangle 9">
            <a:hlinkClick r:id="" action="ppaction://noaction"/>
            <a:extLst>
              <a:ext uri="{FF2B5EF4-FFF2-40B4-BE49-F238E27FC236}">
                <a16:creationId xmlns:a16="http://schemas.microsoft.com/office/drawing/2014/main" id="{62AC7D91-163E-4D2B-877C-D5B5B6DDA7CB}"/>
              </a:ext>
            </a:extLst>
          </p:cNvPr>
          <p:cNvSpPr/>
          <p:nvPr>
            <p:custDataLst>
              <p:tags r:id="rId7"/>
            </p:custDataLst>
          </p:nvPr>
        </p:nvSpPr>
        <p:spPr>
          <a:xfrm>
            <a:off x="5172657" y="4116701"/>
            <a:ext cx="5735867" cy="37535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nSpc>
                <a:spcPct val="110000"/>
              </a:lnSpc>
              <a:spcBef>
                <a:spcPts val="600"/>
              </a:spcBef>
              <a:spcAft>
                <a:spcPts val="300"/>
              </a:spcAft>
            </a:pPr>
            <a:r>
              <a:rPr lang="en-US" sz="2400" dirty="0">
                <a:solidFill>
                  <a:schemeClr val="tx1">
                    <a:lumMod val="100000"/>
                  </a:schemeClr>
                </a:solidFill>
                <a:latin typeface="Trebuchet MS" panose="020B0603020202020204" pitchFamily="34" charset="0"/>
              </a:rPr>
              <a:t>Appendix: Methodology</a:t>
            </a:r>
          </a:p>
        </p:txBody>
      </p:sp>
    </p:spTree>
    <p:custDataLst>
      <p:tags r:id="rId1"/>
    </p:custDataLst>
    <p:extLst>
      <p:ext uri="{BB962C8B-B14F-4D97-AF65-F5344CB8AC3E}">
        <p14:creationId xmlns:p14="http://schemas.microsoft.com/office/powerpoint/2010/main" val="17791702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8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5" name="Title 1">
            <a:extLst>
              <a:ext uri="{FF2B5EF4-FFF2-40B4-BE49-F238E27FC236}">
                <a16:creationId xmlns:a16="http://schemas.microsoft.com/office/drawing/2014/main" id="{57EA9309-6294-482A-B7A1-864421D0DB82}"/>
              </a:ext>
            </a:extLst>
          </p:cNvPr>
          <p:cNvSpPr txBox="1">
            <a:spLocks/>
          </p:cNvSpPr>
          <p:nvPr/>
        </p:nvSpPr>
        <p:spPr bwMode="gray">
          <a:xfrm>
            <a:off x="630000" y="622800"/>
            <a:ext cx="10933200"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mj-lt"/>
                <a:ea typeface="+mj-ea"/>
                <a:cs typeface="+mj-cs"/>
                <a:sym typeface="Trebuchet MS" panose="020B0603020202020204" pitchFamily="34" charset="0"/>
              </a:defRPr>
            </a:lvl1pPr>
          </a:lstStyle>
          <a:p>
            <a:r>
              <a:rPr lang="en-US" dirty="0"/>
              <a:t>Global Wealth Market Sizing methodology</a:t>
            </a:r>
          </a:p>
        </p:txBody>
      </p:sp>
      <p:sp>
        <p:nvSpPr>
          <p:cNvPr id="6" name="Rectangle 5">
            <a:extLst>
              <a:ext uri="{FF2B5EF4-FFF2-40B4-BE49-F238E27FC236}">
                <a16:creationId xmlns:a16="http://schemas.microsoft.com/office/drawing/2014/main" id="{9E07A1E6-AAE6-4F19-946E-96D3B7726ADE}"/>
              </a:ext>
            </a:extLst>
          </p:cNvPr>
          <p:cNvSpPr/>
          <p:nvPr/>
        </p:nvSpPr>
        <p:spPr>
          <a:xfrm>
            <a:off x="628650" y="1815353"/>
            <a:ext cx="1730728" cy="105877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sz="1200" dirty="0">
                <a:solidFill>
                  <a:srgbClr val="29BA74"/>
                </a:solidFill>
              </a:rPr>
              <a:t>Historical </a:t>
            </a:r>
            <a:br>
              <a:rPr lang="en-US" sz="1200" dirty="0">
                <a:solidFill>
                  <a:srgbClr val="29BA74"/>
                </a:solidFill>
              </a:rPr>
            </a:br>
            <a:r>
              <a:rPr lang="en-US" sz="1200" dirty="0">
                <a:solidFill>
                  <a:srgbClr val="29BA74"/>
                </a:solidFill>
              </a:rPr>
              <a:t>wealth</a:t>
            </a:r>
          </a:p>
        </p:txBody>
      </p:sp>
      <p:sp>
        <p:nvSpPr>
          <p:cNvPr id="7" name="Rectangle 6">
            <a:extLst>
              <a:ext uri="{FF2B5EF4-FFF2-40B4-BE49-F238E27FC236}">
                <a16:creationId xmlns:a16="http://schemas.microsoft.com/office/drawing/2014/main" id="{BEFC635C-49DC-409C-A993-5280B4412971}"/>
              </a:ext>
            </a:extLst>
          </p:cNvPr>
          <p:cNvSpPr/>
          <p:nvPr/>
        </p:nvSpPr>
        <p:spPr>
          <a:xfrm>
            <a:off x="628650" y="2912486"/>
            <a:ext cx="1730728" cy="105877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sz="1200" dirty="0">
                <a:solidFill>
                  <a:srgbClr val="29BA74"/>
                </a:solidFill>
              </a:rPr>
              <a:t>Forecasting</a:t>
            </a:r>
          </a:p>
        </p:txBody>
      </p:sp>
      <p:sp>
        <p:nvSpPr>
          <p:cNvPr id="8" name="Rectangle 7">
            <a:extLst>
              <a:ext uri="{FF2B5EF4-FFF2-40B4-BE49-F238E27FC236}">
                <a16:creationId xmlns:a16="http://schemas.microsoft.com/office/drawing/2014/main" id="{B789C1C4-5B4F-4760-BD44-6CB7B3608220}"/>
              </a:ext>
            </a:extLst>
          </p:cNvPr>
          <p:cNvSpPr/>
          <p:nvPr/>
        </p:nvSpPr>
        <p:spPr>
          <a:xfrm>
            <a:off x="628650" y="4134593"/>
            <a:ext cx="1730728" cy="105877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sz="1200" dirty="0">
                <a:solidFill>
                  <a:srgbClr val="29BA74"/>
                </a:solidFill>
              </a:rPr>
              <a:t>Cross-border</a:t>
            </a:r>
          </a:p>
          <a:p>
            <a:pPr algn="r"/>
            <a:r>
              <a:rPr lang="en-US" sz="1200" dirty="0">
                <a:solidFill>
                  <a:srgbClr val="29BA74"/>
                </a:solidFill>
              </a:rPr>
              <a:t>wealth</a:t>
            </a:r>
          </a:p>
        </p:txBody>
      </p:sp>
      <p:sp>
        <p:nvSpPr>
          <p:cNvPr id="9" name="Rectangle 8">
            <a:extLst>
              <a:ext uri="{FF2B5EF4-FFF2-40B4-BE49-F238E27FC236}">
                <a16:creationId xmlns:a16="http://schemas.microsoft.com/office/drawing/2014/main" id="{4874B7D8-7510-4B9F-BAFD-8104AE71C17C}"/>
              </a:ext>
            </a:extLst>
          </p:cNvPr>
          <p:cNvSpPr/>
          <p:nvPr/>
        </p:nvSpPr>
        <p:spPr>
          <a:xfrm>
            <a:off x="628650" y="5296874"/>
            <a:ext cx="1730728" cy="105877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sz="1200" dirty="0">
                <a:solidFill>
                  <a:srgbClr val="29BA74"/>
                </a:solidFill>
              </a:rPr>
              <a:t>Wealth</a:t>
            </a:r>
            <a:br>
              <a:rPr lang="en-US" sz="1200" dirty="0">
                <a:solidFill>
                  <a:srgbClr val="29BA74"/>
                </a:solidFill>
              </a:rPr>
            </a:br>
            <a:r>
              <a:rPr lang="en-US" sz="1200" dirty="0">
                <a:solidFill>
                  <a:srgbClr val="29BA74"/>
                </a:solidFill>
              </a:rPr>
              <a:t>segments</a:t>
            </a:r>
          </a:p>
        </p:txBody>
      </p:sp>
      <p:sp>
        <p:nvSpPr>
          <p:cNvPr id="10" name="Rectangle 9">
            <a:extLst>
              <a:ext uri="{FF2B5EF4-FFF2-40B4-BE49-F238E27FC236}">
                <a16:creationId xmlns:a16="http://schemas.microsoft.com/office/drawing/2014/main" id="{50515B92-C2B3-44AE-BAF8-58AC1AF018D8}"/>
              </a:ext>
            </a:extLst>
          </p:cNvPr>
          <p:cNvSpPr/>
          <p:nvPr/>
        </p:nvSpPr>
        <p:spPr>
          <a:xfrm>
            <a:off x="2618027" y="1815353"/>
            <a:ext cx="8941796" cy="105877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24000" lvl="1" indent="-216000">
              <a:spcBef>
                <a:spcPts val="600"/>
              </a:spcBef>
              <a:buClr>
                <a:srgbClr val="29BA74">
                  <a:lumMod val="100000"/>
                </a:srgbClr>
              </a:buClr>
              <a:buSzPct val="100000"/>
              <a:buFont typeface="Trebuchet MS" panose="020B0603020202020204" pitchFamily="34" charset="0"/>
              <a:buChar char="•"/>
            </a:pPr>
            <a:r>
              <a:rPr lang="en-US" sz="1200" dirty="0">
                <a:solidFill>
                  <a:srgbClr val="575757">
                    <a:lumMod val="100000"/>
                  </a:srgbClr>
                </a:solidFill>
              </a:rPr>
              <a:t>Historical personal wealth represents that of the total adult resident population, collected by market and by asset class from central banks or equivalent institutions, based on the global System of National Accounts (SNA)</a:t>
            </a:r>
          </a:p>
          <a:p>
            <a:pPr marL="324000" lvl="1" indent="-216000">
              <a:spcBef>
                <a:spcPts val="600"/>
              </a:spcBef>
              <a:buClr>
                <a:srgbClr val="29BA74">
                  <a:lumMod val="100000"/>
                </a:srgbClr>
              </a:buClr>
              <a:buSzPct val="100000"/>
              <a:buFont typeface="Trebuchet MS" panose="020B0603020202020204" pitchFamily="34" charset="0"/>
              <a:buChar char="•"/>
            </a:pPr>
            <a:r>
              <a:rPr lang="en-US" sz="1200" dirty="0">
                <a:solidFill>
                  <a:srgbClr val="575757">
                    <a:lumMod val="100000"/>
                  </a:srgbClr>
                </a:solidFill>
              </a:rPr>
              <a:t>For markets that do not publish consolidated statistics about financial assets, real assets or liabilities, we perform a bottom-up analysis with market-specific proxies in line with the SNA - proxies originate from the central bank or equivalent institutions</a:t>
            </a:r>
          </a:p>
        </p:txBody>
      </p:sp>
      <p:cxnSp>
        <p:nvCxnSpPr>
          <p:cNvPr id="11" name="Straight Connector 10">
            <a:extLst>
              <a:ext uri="{FF2B5EF4-FFF2-40B4-BE49-F238E27FC236}">
                <a16:creationId xmlns:a16="http://schemas.microsoft.com/office/drawing/2014/main" id="{08FA9787-7C60-410E-B5FA-97B116EF2421}"/>
              </a:ext>
            </a:extLst>
          </p:cNvPr>
          <p:cNvCxnSpPr/>
          <p:nvPr/>
        </p:nvCxnSpPr>
        <p:spPr>
          <a:xfrm>
            <a:off x="2618027" y="1682044"/>
            <a:ext cx="8941796" cy="0"/>
          </a:xfrm>
          <a:prstGeom prst="line">
            <a:avLst/>
          </a:prstGeom>
          <a:ln w="9525" cap="rnd">
            <a:solidFill>
              <a:schemeClr val="tx1">
                <a:lumMod val="60000"/>
                <a:lumOff val="40000"/>
              </a:schemeClr>
            </a:solidFill>
            <a:prstDash val="solid"/>
            <a:round/>
            <a:headEnd type="oval"/>
            <a:tailEnd type="ova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EAEA4C22-4FA8-4976-BFEE-77093CD251AE}"/>
              </a:ext>
            </a:extLst>
          </p:cNvPr>
          <p:cNvSpPr/>
          <p:nvPr/>
        </p:nvSpPr>
        <p:spPr>
          <a:xfrm>
            <a:off x="6386925" y="1558934"/>
            <a:ext cx="1404000" cy="246221"/>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n-US" sz="1600" dirty="0">
                <a:solidFill>
                  <a:srgbClr val="575757"/>
                </a:solidFill>
              </a:rPr>
              <a:t>Methodology</a:t>
            </a:r>
          </a:p>
        </p:txBody>
      </p:sp>
      <p:cxnSp>
        <p:nvCxnSpPr>
          <p:cNvPr id="14" name="Straight Connector 13">
            <a:extLst>
              <a:ext uri="{FF2B5EF4-FFF2-40B4-BE49-F238E27FC236}">
                <a16:creationId xmlns:a16="http://schemas.microsoft.com/office/drawing/2014/main" id="{9641EA0A-65B8-420B-AFD5-70C770D282B1}"/>
              </a:ext>
            </a:extLst>
          </p:cNvPr>
          <p:cNvCxnSpPr>
            <a:cxnSpLocks/>
          </p:cNvCxnSpPr>
          <p:nvPr/>
        </p:nvCxnSpPr>
        <p:spPr>
          <a:xfrm>
            <a:off x="2427111" y="1815353"/>
            <a:ext cx="0" cy="952763"/>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516E32-702A-42A1-A664-1C1F37142181}"/>
              </a:ext>
            </a:extLst>
          </p:cNvPr>
          <p:cNvCxnSpPr>
            <a:cxnSpLocks/>
          </p:cNvCxnSpPr>
          <p:nvPr/>
        </p:nvCxnSpPr>
        <p:spPr>
          <a:xfrm>
            <a:off x="2427111" y="2874123"/>
            <a:ext cx="0" cy="1160507"/>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0F53ADC-8D4D-4FF2-9B07-04B22735D208}"/>
              </a:ext>
            </a:extLst>
          </p:cNvPr>
          <p:cNvCxnSpPr/>
          <p:nvPr/>
        </p:nvCxnSpPr>
        <p:spPr>
          <a:xfrm>
            <a:off x="2427111" y="4134593"/>
            <a:ext cx="0" cy="105877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ADCE823-4997-4E85-BF5A-A9E33916D915}"/>
              </a:ext>
            </a:extLst>
          </p:cNvPr>
          <p:cNvCxnSpPr/>
          <p:nvPr/>
        </p:nvCxnSpPr>
        <p:spPr>
          <a:xfrm>
            <a:off x="2427111" y="5296874"/>
            <a:ext cx="0" cy="105877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2B210A20-537F-47D7-9599-43D97C8D168F}"/>
              </a:ext>
            </a:extLst>
          </p:cNvPr>
          <p:cNvGrpSpPr>
            <a:grpSpLocks noChangeAspect="1"/>
          </p:cNvGrpSpPr>
          <p:nvPr/>
        </p:nvGrpSpPr>
        <p:grpSpPr>
          <a:xfrm>
            <a:off x="609599" y="1921360"/>
            <a:ext cx="847573" cy="846756"/>
            <a:chOff x="5273675" y="2606675"/>
            <a:chExt cx="1646238" cy="1644650"/>
          </a:xfrm>
        </p:grpSpPr>
        <p:sp>
          <p:nvSpPr>
            <p:cNvPr id="19" name="AutoShape 3">
              <a:extLst>
                <a:ext uri="{FF2B5EF4-FFF2-40B4-BE49-F238E27FC236}">
                  <a16:creationId xmlns:a16="http://schemas.microsoft.com/office/drawing/2014/main" id="{4BF9DF21-FF05-4656-9426-9B7333EBDAF9}"/>
                </a:ext>
              </a:extLst>
            </p:cNvPr>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20" name="Group 19">
              <a:extLst>
                <a:ext uri="{FF2B5EF4-FFF2-40B4-BE49-F238E27FC236}">
                  <a16:creationId xmlns:a16="http://schemas.microsoft.com/office/drawing/2014/main" id="{BFF492EF-3C43-4E6A-BDB0-309FE91F2762}"/>
                </a:ext>
              </a:extLst>
            </p:cNvPr>
            <p:cNvGrpSpPr/>
            <p:nvPr/>
          </p:nvGrpSpPr>
          <p:grpSpPr>
            <a:xfrm>
              <a:off x="5540376" y="2982913"/>
              <a:ext cx="1111397" cy="879475"/>
              <a:chOff x="5540376" y="2982913"/>
              <a:chExt cx="1111397" cy="879475"/>
            </a:xfrm>
          </p:grpSpPr>
          <p:sp>
            <p:nvSpPr>
              <p:cNvPr id="21" name="Freeform 31">
                <a:extLst>
                  <a:ext uri="{FF2B5EF4-FFF2-40B4-BE49-F238E27FC236}">
                    <a16:creationId xmlns:a16="http://schemas.microsoft.com/office/drawing/2014/main" id="{F3500DDC-1856-468C-A094-94F6678CA9FC}"/>
                  </a:ext>
                </a:extLst>
              </p:cNvPr>
              <p:cNvSpPr>
                <a:spLocks/>
              </p:cNvSpPr>
              <p:nvPr/>
            </p:nvSpPr>
            <p:spPr bwMode="auto">
              <a:xfrm>
                <a:off x="5927431" y="2982913"/>
                <a:ext cx="701250" cy="483687"/>
              </a:xfrm>
              <a:custGeom>
                <a:avLst/>
                <a:gdLst>
                  <a:gd name="connsiteX0" fmla="*/ 16385 w 701250"/>
                  <a:gd name="connsiteY0" fmla="*/ 213435 h 483687"/>
                  <a:gd name="connsiteX1" fmla="*/ 167177 w 701250"/>
                  <a:gd name="connsiteY1" fmla="*/ 213435 h 483687"/>
                  <a:gd name="connsiteX2" fmla="*/ 182114 w 701250"/>
                  <a:gd name="connsiteY2" fmla="*/ 221248 h 483687"/>
                  <a:gd name="connsiteX3" fmla="*/ 230481 w 701250"/>
                  <a:gd name="connsiteY3" fmla="*/ 347663 h 483687"/>
                  <a:gd name="connsiteX4" fmla="*/ 136592 w 701250"/>
                  <a:gd name="connsiteY4" fmla="*/ 342692 h 483687"/>
                  <a:gd name="connsiteX5" fmla="*/ 13540 w 701250"/>
                  <a:gd name="connsiteY5" fmla="*/ 219827 h 483687"/>
                  <a:gd name="connsiteX6" fmla="*/ 16385 w 701250"/>
                  <a:gd name="connsiteY6" fmla="*/ 213435 h 483687"/>
                  <a:gd name="connsiteX7" fmla="*/ 543604 w 701250"/>
                  <a:gd name="connsiteY7" fmla="*/ 212725 h 483687"/>
                  <a:gd name="connsiteX8" fmla="*/ 688328 w 701250"/>
                  <a:gd name="connsiteY8" fmla="*/ 213438 h 483687"/>
                  <a:gd name="connsiteX9" fmla="*/ 691180 w 701250"/>
                  <a:gd name="connsiteY9" fmla="*/ 219854 h 483687"/>
                  <a:gd name="connsiteX10" fmla="*/ 428823 w 701250"/>
                  <a:gd name="connsiteY10" fmla="*/ 482211 h 483687"/>
                  <a:gd name="connsiteX11" fmla="*/ 422407 w 701250"/>
                  <a:gd name="connsiteY11" fmla="*/ 478646 h 483687"/>
                  <a:gd name="connsiteX12" fmla="*/ 422407 w 701250"/>
                  <a:gd name="connsiteY12" fmla="*/ 477933 h 483687"/>
                  <a:gd name="connsiteX13" fmla="*/ 515087 w 701250"/>
                  <a:gd name="connsiteY13" fmla="*/ 231974 h 483687"/>
                  <a:gd name="connsiteX14" fmla="*/ 543604 w 701250"/>
                  <a:gd name="connsiteY14" fmla="*/ 212725 h 483687"/>
                  <a:gd name="connsiteX15" fmla="*/ 223653 w 701250"/>
                  <a:gd name="connsiteY15" fmla="*/ 212725 h 483687"/>
                  <a:gd name="connsiteX16" fmla="*/ 478608 w 701250"/>
                  <a:gd name="connsiteY16" fmla="*/ 212725 h 483687"/>
                  <a:gd name="connsiteX17" fmla="*/ 482179 w 701250"/>
                  <a:gd name="connsiteY17" fmla="*/ 218436 h 483687"/>
                  <a:gd name="connsiteX18" fmla="*/ 409335 w 701250"/>
                  <a:gd name="connsiteY18" fmla="*/ 411163 h 483687"/>
                  <a:gd name="connsiteX19" fmla="*/ 325064 w 701250"/>
                  <a:gd name="connsiteY19" fmla="*/ 351917 h 483687"/>
                  <a:gd name="connsiteX20" fmla="*/ 269359 w 701250"/>
                  <a:gd name="connsiteY20" fmla="*/ 349062 h 483687"/>
                  <a:gd name="connsiteX21" fmla="*/ 220082 w 701250"/>
                  <a:gd name="connsiteY21" fmla="*/ 218436 h 483687"/>
                  <a:gd name="connsiteX22" fmla="*/ 223653 w 701250"/>
                  <a:gd name="connsiteY22" fmla="*/ 212725 h 483687"/>
                  <a:gd name="connsiteX23" fmla="*/ 313477 w 701250"/>
                  <a:gd name="connsiteY23" fmla="*/ 713 h 483687"/>
                  <a:gd name="connsiteX24" fmla="*/ 388785 w 701250"/>
                  <a:gd name="connsiteY24" fmla="*/ 713 h 483687"/>
                  <a:gd name="connsiteX25" fmla="*/ 405998 w 701250"/>
                  <a:gd name="connsiteY25" fmla="*/ 9988 h 483687"/>
                  <a:gd name="connsiteX26" fmla="*/ 480589 w 701250"/>
                  <a:gd name="connsiteY26" fmla="*/ 170506 h 483687"/>
                  <a:gd name="connsiteX27" fmla="*/ 477003 w 701250"/>
                  <a:gd name="connsiteY27" fmla="*/ 176213 h 483687"/>
                  <a:gd name="connsiteX28" fmla="*/ 225977 w 701250"/>
                  <a:gd name="connsiteY28" fmla="*/ 176213 h 483687"/>
                  <a:gd name="connsiteX29" fmla="*/ 222391 w 701250"/>
                  <a:gd name="connsiteY29" fmla="*/ 170506 h 483687"/>
                  <a:gd name="connsiteX30" fmla="*/ 297699 w 701250"/>
                  <a:gd name="connsiteY30" fmla="*/ 7847 h 483687"/>
                  <a:gd name="connsiteX31" fmla="*/ 313477 w 701250"/>
                  <a:gd name="connsiteY31" fmla="*/ 713 h 483687"/>
                  <a:gd name="connsiteX32" fmla="*/ 446639 w 701250"/>
                  <a:gd name="connsiteY32" fmla="*/ 0 h 483687"/>
                  <a:gd name="connsiteX33" fmla="*/ 535574 w 701250"/>
                  <a:gd name="connsiteY33" fmla="*/ 711 h 483687"/>
                  <a:gd name="connsiteX34" fmla="*/ 553504 w 701250"/>
                  <a:gd name="connsiteY34" fmla="*/ 9957 h 483687"/>
                  <a:gd name="connsiteX35" fmla="*/ 700534 w 701250"/>
                  <a:gd name="connsiteY35" fmla="*/ 169265 h 483687"/>
                  <a:gd name="connsiteX36" fmla="*/ 698382 w 701250"/>
                  <a:gd name="connsiteY36" fmla="*/ 175666 h 483687"/>
                  <a:gd name="connsiteX37" fmla="*/ 689776 w 701250"/>
                  <a:gd name="connsiteY37" fmla="*/ 177089 h 483687"/>
                  <a:gd name="connsiteX38" fmla="*/ 539160 w 701250"/>
                  <a:gd name="connsiteY38" fmla="*/ 177089 h 483687"/>
                  <a:gd name="connsiteX39" fmla="*/ 514057 w 701250"/>
                  <a:gd name="connsiteY39" fmla="*/ 161442 h 483687"/>
                  <a:gd name="connsiteX40" fmla="*/ 443053 w 701250"/>
                  <a:gd name="connsiteY40" fmla="*/ 5689 h 483687"/>
                  <a:gd name="connsiteX41" fmla="*/ 446639 w 701250"/>
                  <a:gd name="connsiteY41" fmla="*/ 0 h 483687"/>
                  <a:gd name="connsiteX42" fmla="*/ 256338 w 701250"/>
                  <a:gd name="connsiteY42" fmla="*/ 0 h 483687"/>
                  <a:gd name="connsiteX43" fmla="*/ 259927 w 701250"/>
                  <a:gd name="connsiteY43" fmla="*/ 5661 h 483687"/>
                  <a:gd name="connsiteX44" fmla="*/ 183857 w 701250"/>
                  <a:gd name="connsiteY44" fmla="*/ 168428 h 483687"/>
                  <a:gd name="connsiteX45" fmla="*/ 172375 w 701250"/>
                  <a:gd name="connsiteY45" fmla="*/ 176213 h 483687"/>
                  <a:gd name="connsiteX46" fmla="*/ 4447 w 701250"/>
                  <a:gd name="connsiteY46" fmla="*/ 176213 h 483687"/>
                  <a:gd name="connsiteX47" fmla="*/ 859 w 701250"/>
                  <a:gd name="connsiteY47" fmla="*/ 169844 h 483687"/>
                  <a:gd name="connsiteX48" fmla="*/ 58988 w 701250"/>
                  <a:gd name="connsiteY48" fmla="*/ 106860 h 483687"/>
                  <a:gd name="connsiteX49" fmla="*/ 147257 w 701250"/>
                  <a:gd name="connsiteY49" fmla="*/ 11323 h 483687"/>
                  <a:gd name="connsiteX50" fmla="*/ 167351 w 701250"/>
                  <a:gd name="connsiteY50" fmla="*/ 708 h 483687"/>
                  <a:gd name="connsiteX51" fmla="*/ 256338 w 701250"/>
                  <a:gd name="connsiteY51" fmla="*/ 0 h 48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1250" h="483687">
                    <a:moveTo>
                      <a:pt x="16385" y="213435"/>
                    </a:moveTo>
                    <a:cubicBezTo>
                      <a:pt x="64752" y="213435"/>
                      <a:pt x="115965" y="212725"/>
                      <a:pt x="167177" y="213435"/>
                    </a:cubicBezTo>
                    <a:cubicBezTo>
                      <a:pt x="172156" y="213435"/>
                      <a:pt x="180691" y="216986"/>
                      <a:pt x="182114" y="221248"/>
                    </a:cubicBezTo>
                    <a:cubicBezTo>
                      <a:pt x="198474" y="263149"/>
                      <a:pt x="214122" y="305761"/>
                      <a:pt x="230481" y="347663"/>
                    </a:cubicBezTo>
                    <a:cubicBezTo>
                      <a:pt x="230481" y="347663"/>
                      <a:pt x="230481" y="347663"/>
                      <a:pt x="136592" y="342692"/>
                    </a:cubicBezTo>
                    <a:cubicBezTo>
                      <a:pt x="96049" y="301500"/>
                      <a:pt x="54794" y="261019"/>
                      <a:pt x="13540" y="219827"/>
                    </a:cubicBezTo>
                    <a:cubicBezTo>
                      <a:pt x="11406" y="217697"/>
                      <a:pt x="12829" y="213435"/>
                      <a:pt x="16385" y="213435"/>
                    </a:cubicBezTo>
                    <a:close/>
                    <a:moveTo>
                      <a:pt x="543604" y="212725"/>
                    </a:moveTo>
                    <a:cubicBezTo>
                      <a:pt x="592083" y="213438"/>
                      <a:pt x="641275" y="213438"/>
                      <a:pt x="688328" y="213438"/>
                    </a:cubicBezTo>
                    <a:cubicBezTo>
                      <a:pt x="691892" y="213438"/>
                      <a:pt x="694031" y="217716"/>
                      <a:pt x="691180" y="219854"/>
                    </a:cubicBezTo>
                    <a:cubicBezTo>
                      <a:pt x="603490" y="307544"/>
                      <a:pt x="515800" y="395947"/>
                      <a:pt x="428823" y="482211"/>
                    </a:cubicBezTo>
                    <a:cubicBezTo>
                      <a:pt x="425972" y="485775"/>
                      <a:pt x="420981" y="482211"/>
                      <a:pt x="422407" y="478646"/>
                    </a:cubicBezTo>
                    <a:cubicBezTo>
                      <a:pt x="422407" y="477933"/>
                      <a:pt x="422407" y="477933"/>
                      <a:pt x="422407" y="477933"/>
                    </a:cubicBezTo>
                    <a:cubicBezTo>
                      <a:pt x="453776" y="396660"/>
                      <a:pt x="485144" y="313960"/>
                      <a:pt x="515087" y="231974"/>
                    </a:cubicBezTo>
                    <a:cubicBezTo>
                      <a:pt x="520791" y="217003"/>
                      <a:pt x="527920" y="212725"/>
                      <a:pt x="543604" y="212725"/>
                    </a:cubicBezTo>
                    <a:close/>
                    <a:moveTo>
                      <a:pt x="223653" y="212725"/>
                    </a:moveTo>
                    <a:cubicBezTo>
                      <a:pt x="223653" y="212725"/>
                      <a:pt x="223653" y="212725"/>
                      <a:pt x="478608" y="212725"/>
                    </a:cubicBezTo>
                    <a:cubicBezTo>
                      <a:pt x="481465" y="212725"/>
                      <a:pt x="482893" y="215580"/>
                      <a:pt x="482179" y="218436"/>
                    </a:cubicBezTo>
                    <a:cubicBezTo>
                      <a:pt x="457898" y="282678"/>
                      <a:pt x="432902" y="346921"/>
                      <a:pt x="409335" y="411163"/>
                    </a:cubicBezTo>
                    <a:cubicBezTo>
                      <a:pt x="395766" y="377614"/>
                      <a:pt x="363629" y="354059"/>
                      <a:pt x="325064" y="351917"/>
                    </a:cubicBezTo>
                    <a:cubicBezTo>
                      <a:pt x="325064" y="351917"/>
                      <a:pt x="325064" y="351917"/>
                      <a:pt x="269359" y="349062"/>
                    </a:cubicBezTo>
                    <a:cubicBezTo>
                      <a:pt x="265789" y="339783"/>
                      <a:pt x="255076" y="311230"/>
                      <a:pt x="220082" y="218436"/>
                    </a:cubicBezTo>
                    <a:cubicBezTo>
                      <a:pt x="219368" y="215580"/>
                      <a:pt x="220797" y="212725"/>
                      <a:pt x="223653" y="212725"/>
                    </a:cubicBezTo>
                    <a:close/>
                    <a:moveTo>
                      <a:pt x="313477" y="713"/>
                    </a:moveTo>
                    <a:cubicBezTo>
                      <a:pt x="338580" y="0"/>
                      <a:pt x="363683" y="0"/>
                      <a:pt x="388785" y="713"/>
                    </a:cubicBezTo>
                    <a:cubicBezTo>
                      <a:pt x="394523" y="713"/>
                      <a:pt x="403130" y="4994"/>
                      <a:pt x="405998" y="9988"/>
                    </a:cubicBezTo>
                    <a:cubicBezTo>
                      <a:pt x="431101" y="62067"/>
                      <a:pt x="454769" y="115573"/>
                      <a:pt x="480589" y="170506"/>
                    </a:cubicBezTo>
                    <a:cubicBezTo>
                      <a:pt x="481306" y="173359"/>
                      <a:pt x="479872" y="176213"/>
                      <a:pt x="477003" y="176213"/>
                    </a:cubicBezTo>
                    <a:cubicBezTo>
                      <a:pt x="477003" y="176213"/>
                      <a:pt x="477003" y="176213"/>
                      <a:pt x="225977" y="176213"/>
                    </a:cubicBezTo>
                    <a:cubicBezTo>
                      <a:pt x="223108" y="176213"/>
                      <a:pt x="220956" y="173359"/>
                      <a:pt x="222391" y="170506"/>
                    </a:cubicBezTo>
                    <a:cubicBezTo>
                      <a:pt x="247493" y="114859"/>
                      <a:pt x="272596" y="60640"/>
                      <a:pt x="297699" y="7847"/>
                    </a:cubicBezTo>
                    <a:cubicBezTo>
                      <a:pt x="299850" y="3567"/>
                      <a:pt x="307740" y="713"/>
                      <a:pt x="313477" y="713"/>
                    </a:cubicBezTo>
                    <a:close/>
                    <a:moveTo>
                      <a:pt x="446639" y="0"/>
                    </a:moveTo>
                    <a:cubicBezTo>
                      <a:pt x="478196" y="0"/>
                      <a:pt x="506885" y="0"/>
                      <a:pt x="535574" y="711"/>
                    </a:cubicBezTo>
                    <a:cubicBezTo>
                      <a:pt x="541311" y="711"/>
                      <a:pt x="549201" y="4978"/>
                      <a:pt x="553504" y="9957"/>
                    </a:cubicBezTo>
                    <a:cubicBezTo>
                      <a:pt x="602275" y="61874"/>
                      <a:pt x="650329" y="115214"/>
                      <a:pt x="700534" y="169265"/>
                    </a:cubicBezTo>
                    <a:cubicBezTo>
                      <a:pt x="701968" y="171399"/>
                      <a:pt x="701251" y="175666"/>
                      <a:pt x="698382" y="175666"/>
                    </a:cubicBezTo>
                    <a:cubicBezTo>
                      <a:pt x="694796" y="176377"/>
                      <a:pt x="691927" y="177089"/>
                      <a:pt x="689776" y="177089"/>
                    </a:cubicBezTo>
                    <a:cubicBezTo>
                      <a:pt x="639570" y="177089"/>
                      <a:pt x="589365" y="176377"/>
                      <a:pt x="539160" y="177089"/>
                    </a:cubicBezTo>
                    <a:cubicBezTo>
                      <a:pt x="526250" y="177800"/>
                      <a:pt x="519078" y="173533"/>
                      <a:pt x="514057" y="161442"/>
                    </a:cubicBezTo>
                    <a:cubicBezTo>
                      <a:pt x="491106" y="110947"/>
                      <a:pt x="467438" y="59741"/>
                      <a:pt x="443053" y="5689"/>
                    </a:cubicBezTo>
                    <a:cubicBezTo>
                      <a:pt x="441618" y="3556"/>
                      <a:pt x="443770" y="0"/>
                      <a:pt x="446639" y="0"/>
                    </a:cubicBezTo>
                    <a:close/>
                    <a:moveTo>
                      <a:pt x="256338" y="0"/>
                    </a:moveTo>
                    <a:cubicBezTo>
                      <a:pt x="259209" y="0"/>
                      <a:pt x="260644" y="3538"/>
                      <a:pt x="259927" y="5661"/>
                    </a:cubicBezTo>
                    <a:cubicBezTo>
                      <a:pt x="233374" y="62276"/>
                      <a:pt x="208974" y="115352"/>
                      <a:pt x="183857" y="168428"/>
                    </a:cubicBezTo>
                    <a:cubicBezTo>
                      <a:pt x="182422" y="171967"/>
                      <a:pt x="176681" y="175505"/>
                      <a:pt x="172375" y="176213"/>
                    </a:cubicBezTo>
                    <a:cubicBezTo>
                      <a:pt x="117834" y="176213"/>
                      <a:pt x="63294" y="176213"/>
                      <a:pt x="4447" y="176213"/>
                    </a:cubicBezTo>
                    <a:cubicBezTo>
                      <a:pt x="859" y="176213"/>
                      <a:pt x="-1294" y="171967"/>
                      <a:pt x="859" y="169844"/>
                    </a:cubicBezTo>
                    <a:cubicBezTo>
                      <a:pt x="22388" y="147198"/>
                      <a:pt x="40329" y="127383"/>
                      <a:pt x="58988" y="106860"/>
                    </a:cubicBezTo>
                    <a:cubicBezTo>
                      <a:pt x="88411" y="74307"/>
                      <a:pt x="117117" y="42461"/>
                      <a:pt x="147257" y="11323"/>
                    </a:cubicBezTo>
                    <a:cubicBezTo>
                      <a:pt x="152281" y="6369"/>
                      <a:pt x="160175" y="708"/>
                      <a:pt x="167351" y="708"/>
                    </a:cubicBezTo>
                    <a:cubicBezTo>
                      <a:pt x="195339" y="0"/>
                      <a:pt x="224045" y="0"/>
                      <a:pt x="256338" y="0"/>
                    </a:cubicBezTo>
                    <a:close/>
                  </a:path>
                </a:pathLst>
              </a:custGeom>
              <a:solidFill>
                <a:schemeClr val="tx2"/>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sp>
            <p:nvSpPr>
              <p:cNvPr id="22" name="Freeform 32">
                <a:extLst>
                  <a:ext uri="{FF2B5EF4-FFF2-40B4-BE49-F238E27FC236}">
                    <a16:creationId xmlns:a16="http://schemas.microsoft.com/office/drawing/2014/main" id="{7FCA0A92-2B2E-4EEF-826A-CE87A8C7C0BF}"/>
                  </a:ext>
                </a:extLst>
              </p:cNvPr>
              <p:cNvSpPr>
                <a:spLocks/>
              </p:cNvSpPr>
              <p:nvPr/>
            </p:nvSpPr>
            <p:spPr bwMode="auto">
              <a:xfrm>
                <a:off x="5540376" y="3351213"/>
                <a:ext cx="1111397" cy="511175"/>
              </a:xfrm>
              <a:custGeom>
                <a:avLst/>
                <a:gdLst>
                  <a:gd name="connsiteX0" fmla="*/ 393061 w 1111397"/>
                  <a:gd name="connsiteY0" fmla="*/ 31750 h 511175"/>
                  <a:gd name="connsiteX1" fmla="*/ 323084 w 1111397"/>
                  <a:gd name="connsiteY1" fmla="*/ 50287 h 511175"/>
                  <a:gd name="connsiteX2" fmla="*/ 31750 w 1111397"/>
                  <a:gd name="connsiteY2" fmla="*/ 215695 h 511175"/>
                  <a:gd name="connsiteX3" fmla="*/ 31750 w 1111397"/>
                  <a:gd name="connsiteY3" fmla="*/ 473075 h 511175"/>
                  <a:gd name="connsiteX4" fmla="*/ 332366 w 1111397"/>
                  <a:gd name="connsiteY4" fmla="*/ 356862 h 511175"/>
                  <a:gd name="connsiteX5" fmla="*/ 417338 w 1111397"/>
                  <a:gd name="connsiteY5" fmla="*/ 341177 h 511175"/>
                  <a:gd name="connsiteX6" fmla="*/ 434476 w 1111397"/>
                  <a:gd name="connsiteY6" fmla="*/ 341177 h 511175"/>
                  <a:gd name="connsiteX7" fmla="*/ 554436 w 1111397"/>
                  <a:gd name="connsiteY7" fmla="*/ 350445 h 511175"/>
                  <a:gd name="connsiteX8" fmla="*/ 601564 w 1111397"/>
                  <a:gd name="connsiteY8" fmla="*/ 351871 h 511175"/>
                  <a:gd name="connsiteX9" fmla="*/ 798642 w 1111397"/>
                  <a:gd name="connsiteY9" fmla="*/ 321927 h 511175"/>
                  <a:gd name="connsiteX10" fmla="*/ 811495 w 1111397"/>
                  <a:gd name="connsiteY10" fmla="*/ 317649 h 511175"/>
                  <a:gd name="connsiteX11" fmla="*/ 1024283 w 1111397"/>
                  <a:gd name="connsiteY11" fmla="*/ 177195 h 511175"/>
                  <a:gd name="connsiteX12" fmla="*/ 1070696 w 1111397"/>
                  <a:gd name="connsiteY12" fmla="*/ 122297 h 511175"/>
                  <a:gd name="connsiteX13" fmla="*/ 1067126 w 1111397"/>
                  <a:gd name="connsiteY13" fmla="*/ 68824 h 511175"/>
                  <a:gd name="connsiteX14" fmla="*/ 1041420 w 1111397"/>
                  <a:gd name="connsiteY14" fmla="*/ 58843 h 511175"/>
                  <a:gd name="connsiteX15" fmla="*/ 1012144 w 1111397"/>
                  <a:gd name="connsiteY15" fmla="*/ 71676 h 511175"/>
                  <a:gd name="connsiteX16" fmla="*/ 963588 w 1111397"/>
                  <a:gd name="connsiteY16" fmla="*/ 125861 h 511175"/>
                  <a:gd name="connsiteX17" fmla="*/ 807211 w 1111397"/>
                  <a:gd name="connsiteY17" fmla="*/ 223538 h 511175"/>
                  <a:gd name="connsiteX18" fmla="*/ 800784 w 1111397"/>
                  <a:gd name="connsiteY18" fmla="*/ 225676 h 511175"/>
                  <a:gd name="connsiteX19" fmla="*/ 717954 w 1111397"/>
                  <a:gd name="connsiteY19" fmla="*/ 237084 h 511175"/>
                  <a:gd name="connsiteX20" fmla="*/ 603706 w 1111397"/>
                  <a:gd name="connsiteY20" fmla="*/ 214982 h 511175"/>
                  <a:gd name="connsiteX21" fmla="*/ 578714 w 1111397"/>
                  <a:gd name="connsiteY21" fmla="*/ 204288 h 511175"/>
                  <a:gd name="connsiteX22" fmla="*/ 553008 w 1111397"/>
                  <a:gd name="connsiteY22" fmla="*/ 160084 h 511175"/>
                  <a:gd name="connsiteX23" fmla="*/ 590139 w 1111397"/>
                  <a:gd name="connsiteY23" fmla="*/ 125148 h 511175"/>
                  <a:gd name="connsiteX24" fmla="*/ 710814 w 1111397"/>
                  <a:gd name="connsiteY24" fmla="*/ 113741 h 511175"/>
                  <a:gd name="connsiteX25" fmla="*/ 740804 w 1111397"/>
                  <a:gd name="connsiteY25" fmla="*/ 80945 h 511175"/>
                  <a:gd name="connsiteX26" fmla="*/ 709386 w 1111397"/>
                  <a:gd name="connsiteY26" fmla="*/ 47435 h 511175"/>
                  <a:gd name="connsiteX27" fmla="*/ 400201 w 1111397"/>
                  <a:gd name="connsiteY27" fmla="*/ 31750 h 511175"/>
                  <a:gd name="connsiteX28" fmla="*/ 393061 w 1111397"/>
                  <a:gd name="connsiteY28" fmla="*/ 31750 h 511175"/>
                  <a:gd name="connsiteX29" fmla="*/ 392823 w 1111397"/>
                  <a:gd name="connsiteY29" fmla="*/ 0 h 511175"/>
                  <a:gd name="connsiteX30" fmla="*/ 401394 w 1111397"/>
                  <a:gd name="connsiteY30" fmla="*/ 0 h 511175"/>
                  <a:gd name="connsiteX31" fmla="*/ 710652 w 1111397"/>
                  <a:gd name="connsiteY31" fmla="*/ 15685 h 511175"/>
                  <a:gd name="connsiteX32" fmla="*/ 772076 w 1111397"/>
                  <a:gd name="connsiteY32" fmla="*/ 80562 h 511175"/>
                  <a:gd name="connsiteX33" fmla="*/ 713509 w 1111397"/>
                  <a:gd name="connsiteY33" fmla="*/ 144726 h 511175"/>
                  <a:gd name="connsiteX34" fmla="*/ 592806 w 1111397"/>
                  <a:gd name="connsiteY34" fmla="*/ 156133 h 511175"/>
                  <a:gd name="connsiteX35" fmla="*/ 589949 w 1111397"/>
                  <a:gd name="connsiteY35" fmla="*/ 174669 h 511175"/>
                  <a:gd name="connsiteX36" fmla="*/ 615661 w 1111397"/>
                  <a:gd name="connsiteY36" fmla="*/ 185363 h 511175"/>
                  <a:gd name="connsiteX37" fmla="*/ 717795 w 1111397"/>
                  <a:gd name="connsiteY37" fmla="*/ 205326 h 511175"/>
                  <a:gd name="connsiteX38" fmla="*/ 792074 w 1111397"/>
                  <a:gd name="connsiteY38" fmla="*/ 194632 h 511175"/>
                  <a:gd name="connsiteX39" fmla="*/ 798502 w 1111397"/>
                  <a:gd name="connsiteY39" fmla="*/ 193206 h 511175"/>
                  <a:gd name="connsiteX40" fmla="*/ 939918 w 1111397"/>
                  <a:gd name="connsiteY40" fmla="*/ 104802 h 511175"/>
                  <a:gd name="connsiteX41" fmla="*/ 988485 w 1111397"/>
                  <a:gd name="connsiteY41" fmla="*/ 50619 h 511175"/>
                  <a:gd name="connsiteX42" fmla="*/ 1041338 w 1111397"/>
                  <a:gd name="connsiteY42" fmla="*/ 27092 h 511175"/>
                  <a:gd name="connsiteX43" fmla="*/ 1088477 w 1111397"/>
                  <a:gd name="connsiteY43" fmla="*/ 44915 h 511175"/>
                  <a:gd name="connsiteX44" fmla="*/ 1094905 w 1111397"/>
                  <a:gd name="connsiteY44" fmla="*/ 141874 h 511175"/>
                  <a:gd name="connsiteX45" fmla="*/ 1047766 w 1111397"/>
                  <a:gd name="connsiteY45" fmla="*/ 196770 h 511175"/>
                  <a:gd name="connsiteX46" fmla="*/ 820643 w 1111397"/>
                  <a:gd name="connsiteY46" fmla="*/ 347200 h 511175"/>
                  <a:gd name="connsiteX47" fmla="*/ 807787 w 1111397"/>
                  <a:gd name="connsiteY47" fmla="*/ 351478 h 511175"/>
                  <a:gd name="connsiteX48" fmla="*/ 601376 w 1111397"/>
                  <a:gd name="connsiteY48" fmla="*/ 382847 h 511175"/>
                  <a:gd name="connsiteX49" fmla="*/ 552095 w 1111397"/>
                  <a:gd name="connsiteY49" fmla="*/ 380708 h 511175"/>
                  <a:gd name="connsiteX50" fmla="*/ 431391 w 1111397"/>
                  <a:gd name="connsiteY50" fmla="*/ 372153 h 511175"/>
                  <a:gd name="connsiteX51" fmla="*/ 417107 w 1111397"/>
                  <a:gd name="connsiteY51" fmla="*/ 372153 h 511175"/>
                  <a:gd name="connsiteX52" fmla="*/ 343542 w 1111397"/>
                  <a:gd name="connsiteY52" fmla="*/ 385698 h 511175"/>
                  <a:gd name="connsiteX53" fmla="*/ 21427 w 1111397"/>
                  <a:gd name="connsiteY53" fmla="*/ 509749 h 511175"/>
                  <a:gd name="connsiteX54" fmla="*/ 15713 w 1111397"/>
                  <a:gd name="connsiteY54" fmla="*/ 511175 h 511175"/>
                  <a:gd name="connsiteX55" fmla="*/ 0 w 1111397"/>
                  <a:gd name="connsiteY55" fmla="*/ 494778 h 511175"/>
                  <a:gd name="connsiteX56" fmla="*/ 0 w 1111397"/>
                  <a:gd name="connsiteY56" fmla="*/ 206039 h 511175"/>
                  <a:gd name="connsiteX57" fmla="*/ 7857 w 1111397"/>
                  <a:gd name="connsiteY57" fmla="*/ 192493 h 511175"/>
                  <a:gd name="connsiteX58" fmla="*/ 307116 w 1111397"/>
                  <a:gd name="connsiteY58" fmla="*/ 22101 h 511175"/>
                  <a:gd name="connsiteX59" fmla="*/ 392823 w 1111397"/>
                  <a:gd name="connsiteY59" fmla="*/ 0 h 51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111397" h="511175">
                    <a:moveTo>
                      <a:pt x="393061" y="31750"/>
                    </a:moveTo>
                    <a:cubicBezTo>
                      <a:pt x="368069" y="31750"/>
                      <a:pt x="344505" y="38167"/>
                      <a:pt x="323084" y="50287"/>
                    </a:cubicBezTo>
                    <a:cubicBezTo>
                      <a:pt x="323084" y="50287"/>
                      <a:pt x="323084" y="50287"/>
                      <a:pt x="31750" y="215695"/>
                    </a:cubicBezTo>
                    <a:cubicBezTo>
                      <a:pt x="31750" y="215695"/>
                      <a:pt x="31750" y="215695"/>
                      <a:pt x="31750" y="473075"/>
                    </a:cubicBezTo>
                    <a:cubicBezTo>
                      <a:pt x="31750" y="473075"/>
                      <a:pt x="31750" y="473075"/>
                      <a:pt x="332366" y="356862"/>
                    </a:cubicBezTo>
                    <a:cubicBezTo>
                      <a:pt x="359500" y="346167"/>
                      <a:pt x="388062" y="341177"/>
                      <a:pt x="417338" y="341177"/>
                    </a:cubicBezTo>
                    <a:cubicBezTo>
                      <a:pt x="423051" y="341177"/>
                      <a:pt x="428763" y="341177"/>
                      <a:pt x="434476" y="341177"/>
                    </a:cubicBezTo>
                    <a:cubicBezTo>
                      <a:pt x="434476" y="341177"/>
                      <a:pt x="434476" y="341177"/>
                      <a:pt x="554436" y="350445"/>
                    </a:cubicBezTo>
                    <a:cubicBezTo>
                      <a:pt x="570146" y="351158"/>
                      <a:pt x="585855" y="351871"/>
                      <a:pt x="601564" y="351871"/>
                    </a:cubicBezTo>
                    <a:cubicBezTo>
                      <a:pt x="668685" y="351871"/>
                      <a:pt x="735092" y="341890"/>
                      <a:pt x="798642" y="321927"/>
                    </a:cubicBezTo>
                    <a:cubicBezTo>
                      <a:pt x="798642" y="321927"/>
                      <a:pt x="798642" y="321927"/>
                      <a:pt x="811495" y="317649"/>
                    </a:cubicBezTo>
                    <a:cubicBezTo>
                      <a:pt x="894325" y="291982"/>
                      <a:pt x="967873" y="243501"/>
                      <a:pt x="1024283" y="177195"/>
                    </a:cubicBezTo>
                    <a:cubicBezTo>
                      <a:pt x="1024283" y="177195"/>
                      <a:pt x="1024283" y="177195"/>
                      <a:pt x="1070696" y="122297"/>
                    </a:cubicBezTo>
                    <a:cubicBezTo>
                      <a:pt x="1084263" y="105898"/>
                      <a:pt x="1082835" y="82371"/>
                      <a:pt x="1067126" y="68824"/>
                    </a:cubicBezTo>
                    <a:cubicBezTo>
                      <a:pt x="1059985" y="61695"/>
                      <a:pt x="1050703" y="58843"/>
                      <a:pt x="1041420" y="58843"/>
                    </a:cubicBezTo>
                    <a:cubicBezTo>
                      <a:pt x="1029995" y="58843"/>
                      <a:pt x="1019999" y="63121"/>
                      <a:pt x="1012144" y="71676"/>
                    </a:cubicBezTo>
                    <a:cubicBezTo>
                      <a:pt x="1012144" y="71676"/>
                      <a:pt x="1012144" y="71676"/>
                      <a:pt x="963588" y="125861"/>
                    </a:cubicBezTo>
                    <a:cubicBezTo>
                      <a:pt x="922173" y="172917"/>
                      <a:pt x="867905" y="206426"/>
                      <a:pt x="807211" y="223538"/>
                    </a:cubicBezTo>
                    <a:cubicBezTo>
                      <a:pt x="807211" y="223538"/>
                      <a:pt x="807211" y="223538"/>
                      <a:pt x="800784" y="225676"/>
                    </a:cubicBezTo>
                    <a:cubicBezTo>
                      <a:pt x="773650" y="232806"/>
                      <a:pt x="746517" y="237084"/>
                      <a:pt x="717954" y="237084"/>
                    </a:cubicBezTo>
                    <a:cubicBezTo>
                      <a:pt x="678682" y="237084"/>
                      <a:pt x="640123" y="229241"/>
                      <a:pt x="603706" y="214982"/>
                    </a:cubicBezTo>
                    <a:cubicBezTo>
                      <a:pt x="603706" y="214982"/>
                      <a:pt x="603706" y="214982"/>
                      <a:pt x="578714" y="204288"/>
                    </a:cubicBezTo>
                    <a:cubicBezTo>
                      <a:pt x="560863" y="197158"/>
                      <a:pt x="550152" y="179334"/>
                      <a:pt x="553008" y="160084"/>
                    </a:cubicBezTo>
                    <a:cubicBezTo>
                      <a:pt x="555865" y="141547"/>
                      <a:pt x="570860" y="127287"/>
                      <a:pt x="590139" y="125148"/>
                    </a:cubicBezTo>
                    <a:cubicBezTo>
                      <a:pt x="590139" y="125148"/>
                      <a:pt x="590139" y="125148"/>
                      <a:pt x="710814" y="113741"/>
                    </a:cubicBezTo>
                    <a:cubicBezTo>
                      <a:pt x="727951" y="111602"/>
                      <a:pt x="740804" y="98056"/>
                      <a:pt x="740804" y="80945"/>
                    </a:cubicBezTo>
                    <a:cubicBezTo>
                      <a:pt x="740804" y="63121"/>
                      <a:pt x="727237" y="48861"/>
                      <a:pt x="709386" y="47435"/>
                    </a:cubicBezTo>
                    <a:cubicBezTo>
                      <a:pt x="709386" y="47435"/>
                      <a:pt x="709386" y="47435"/>
                      <a:pt x="400201" y="31750"/>
                    </a:cubicBezTo>
                    <a:cubicBezTo>
                      <a:pt x="397345" y="31750"/>
                      <a:pt x="395203" y="31750"/>
                      <a:pt x="393061" y="31750"/>
                    </a:cubicBezTo>
                    <a:close/>
                    <a:moveTo>
                      <a:pt x="392823" y="0"/>
                    </a:moveTo>
                    <a:cubicBezTo>
                      <a:pt x="395680" y="0"/>
                      <a:pt x="398537" y="0"/>
                      <a:pt x="401394" y="0"/>
                    </a:cubicBezTo>
                    <a:cubicBezTo>
                      <a:pt x="401394" y="0"/>
                      <a:pt x="401394" y="0"/>
                      <a:pt x="710652" y="15685"/>
                    </a:cubicBezTo>
                    <a:cubicBezTo>
                      <a:pt x="744935" y="17824"/>
                      <a:pt x="772076" y="45628"/>
                      <a:pt x="772076" y="80562"/>
                    </a:cubicBezTo>
                    <a:cubicBezTo>
                      <a:pt x="772076" y="113357"/>
                      <a:pt x="747078" y="141161"/>
                      <a:pt x="713509" y="144726"/>
                    </a:cubicBezTo>
                    <a:cubicBezTo>
                      <a:pt x="713509" y="144726"/>
                      <a:pt x="713509" y="144726"/>
                      <a:pt x="592806" y="156133"/>
                    </a:cubicBezTo>
                    <a:cubicBezTo>
                      <a:pt x="582806" y="156846"/>
                      <a:pt x="580664" y="171105"/>
                      <a:pt x="589949" y="174669"/>
                    </a:cubicBezTo>
                    <a:cubicBezTo>
                      <a:pt x="589949" y="174669"/>
                      <a:pt x="589949" y="174669"/>
                      <a:pt x="615661" y="185363"/>
                    </a:cubicBezTo>
                    <a:cubicBezTo>
                      <a:pt x="648515" y="198196"/>
                      <a:pt x="683512" y="205326"/>
                      <a:pt x="717795" y="205326"/>
                    </a:cubicBezTo>
                    <a:cubicBezTo>
                      <a:pt x="742793" y="205326"/>
                      <a:pt x="767790" y="201761"/>
                      <a:pt x="792074" y="194632"/>
                    </a:cubicBezTo>
                    <a:cubicBezTo>
                      <a:pt x="792074" y="194632"/>
                      <a:pt x="792074" y="194632"/>
                      <a:pt x="798502" y="193206"/>
                    </a:cubicBezTo>
                    <a:cubicBezTo>
                      <a:pt x="853497" y="177521"/>
                      <a:pt x="902779" y="146865"/>
                      <a:pt x="939918" y="104802"/>
                    </a:cubicBezTo>
                    <a:cubicBezTo>
                      <a:pt x="939918" y="104802"/>
                      <a:pt x="939918" y="104802"/>
                      <a:pt x="988485" y="50619"/>
                    </a:cubicBezTo>
                    <a:cubicBezTo>
                      <a:pt x="1002770" y="34934"/>
                      <a:pt x="1022054" y="27092"/>
                      <a:pt x="1041338" y="27092"/>
                    </a:cubicBezTo>
                    <a:cubicBezTo>
                      <a:pt x="1057765" y="27092"/>
                      <a:pt x="1074906" y="32795"/>
                      <a:pt x="1088477" y="44915"/>
                    </a:cubicBezTo>
                    <a:cubicBezTo>
                      <a:pt x="1116331" y="69868"/>
                      <a:pt x="1119188" y="113357"/>
                      <a:pt x="1094905" y="141874"/>
                    </a:cubicBezTo>
                    <a:cubicBezTo>
                      <a:pt x="1094905" y="141874"/>
                      <a:pt x="1094905" y="141874"/>
                      <a:pt x="1047766" y="196770"/>
                    </a:cubicBezTo>
                    <a:cubicBezTo>
                      <a:pt x="987771" y="267351"/>
                      <a:pt x="909207" y="320108"/>
                      <a:pt x="820643" y="347200"/>
                    </a:cubicBezTo>
                    <a:cubicBezTo>
                      <a:pt x="820643" y="347200"/>
                      <a:pt x="820643" y="347200"/>
                      <a:pt x="807787" y="351478"/>
                    </a:cubicBezTo>
                    <a:cubicBezTo>
                      <a:pt x="740650" y="372153"/>
                      <a:pt x="671370" y="382847"/>
                      <a:pt x="601376" y="382847"/>
                    </a:cubicBezTo>
                    <a:cubicBezTo>
                      <a:pt x="584949" y="382847"/>
                      <a:pt x="568522" y="382134"/>
                      <a:pt x="552095" y="380708"/>
                    </a:cubicBezTo>
                    <a:cubicBezTo>
                      <a:pt x="552095" y="380708"/>
                      <a:pt x="552095" y="380708"/>
                      <a:pt x="431391" y="372153"/>
                    </a:cubicBezTo>
                    <a:cubicBezTo>
                      <a:pt x="427106" y="372153"/>
                      <a:pt x="422106" y="372153"/>
                      <a:pt x="417107" y="372153"/>
                    </a:cubicBezTo>
                    <a:cubicBezTo>
                      <a:pt x="392109" y="372153"/>
                      <a:pt x="367111" y="376430"/>
                      <a:pt x="343542" y="385698"/>
                    </a:cubicBezTo>
                    <a:cubicBezTo>
                      <a:pt x="343542" y="385698"/>
                      <a:pt x="343542" y="385698"/>
                      <a:pt x="21427" y="509749"/>
                    </a:cubicBezTo>
                    <a:cubicBezTo>
                      <a:pt x="19999" y="510462"/>
                      <a:pt x="17856" y="511175"/>
                      <a:pt x="15713" y="511175"/>
                    </a:cubicBezTo>
                    <a:cubicBezTo>
                      <a:pt x="7142" y="511175"/>
                      <a:pt x="0" y="504046"/>
                      <a:pt x="0" y="494778"/>
                    </a:cubicBezTo>
                    <a:cubicBezTo>
                      <a:pt x="0" y="494778"/>
                      <a:pt x="0" y="494778"/>
                      <a:pt x="0" y="206039"/>
                    </a:cubicBezTo>
                    <a:cubicBezTo>
                      <a:pt x="0" y="200335"/>
                      <a:pt x="2857" y="195345"/>
                      <a:pt x="7857" y="192493"/>
                    </a:cubicBezTo>
                    <a:cubicBezTo>
                      <a:pt x="7857" y="192493"/>
                      <a:pt x="7857" y="192493"/>
                      <a:pt x="307116" y="22101"/>
                    </a:cubicBezTo>
                    <a:cubicBezTo>
                      <a:pt x="333543" y="7842"/>
                      <a:pt x="362826" y="0"/>
                      <a:pt x="392823"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grpSp>
      </p:grpSp>
      <p:grpSp>
        <p:nvGrpSpPr>
          <p:cNvPr id="23" name="Group 22">
            <a:extLst>
              <a:ext uri="{FF2B5EF4-FFF2-40B4-BE49-F238E27FC236}">
                <a16:creationId xmlns:a16="http://schemas.microsoft.com/office/drawing/2014/main" id="{6F2FBBB0-6365-428D-B1F1-BF5A9C47B5B3}"/>
              </a:ext>
            </a:extLst>
          </p:cNvPr>
          <p:cNvGrpSpPr>
            <a:grpSpLocks noChangeAspect="1"/>
          </p:cNvGrpSpPr>
          <p:nvPr/>
        </p:nvGrpSpPr>
        <p:grpSpPr>
          <a:xfrm>
            <a:off x="611235" y="3081865"/>
            <a:ext cx="845938" cy="846755"/>
            <a:chOff x="7997825" y="3276600"/>
            <a:chExt cx="1644650" cy="1646238"/>
          </a:xfrm>
        </p:grpSpPr>
        <p:sp>
          <p:nvSpPr>
            <p:cNvPr id="24" name="AutoShape 16">
              <a:extLst>
                <a:ext uri="{FF2B5EF4-FFF2-40B4-BE49-F238E27FC236}">
                  <a16:creationId xmlns:a16="http://schemas.microsoft.com/office/drawing/2014/main" id="{507BBAED-BEDC-4725-967B-A7E6133A0C68}"/>
                </a:ext>
              </a:extLst>
            </p:cNvPr>
            <p:cNvSpPr>
              <a:spLocks noChangeAspect="1" noChangeArrowheads="1" noTextEdit="1"/>
            </p:cNvSpPr>
            <p:nvPr/>
          </p:nvSpPr>
          <p:spPr bwMode="auto">
            <a:xfrm>
              <a:off x="7997825" y="3276600"/>
              <a:ext cx="164465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25" name="Group 24">
              <a:extLst>
                <a:ext uri="{FF2B5EF4-FFF2-40B4-BE49-F238E27FC236}">
                  <a16:creationId xmlns:a16="http://schemas.microsoft.com/office/drawing/2014/main" id="{4855FCC4-A601-40F4-B0AE-FD1B2D5078B4}"/>
                </a:ext>
              </a:extLst>
            </p:cNvPr>
            <p:cNvGrpSpPr/>
            <p:nvPr/>
          </p:nvGrpSpPr>
          <p:grpSpPr>
            <a:xfrm>
              <a:off x="8161336" y="3695700"/>
              <a:ext cx="1311276" cy="788987"/>
              <a:chOff x="8161336" y="3695700"/>
              <a:chExt cx="1311276" cy="788987"/>
            </a:xfrm>
          </p:grpSpPr>
          <p:sp>
            <p:nvSpPr>
              <p:cNvPr id="26" name="Freeform 36">
                <a:extLst>
                  <a:ext uri="{FF2B5EF4-FFF2-40B4-BE49-F238E27FC236}">
                    <a16:creationId xmlns:a16="http://schemas.microsoft.com/office/drawing/2014/main" id="{1B793737-B5FE-405E-BCD1-EE508D2AFF5A}"/>
                  </a:ext>
                </a:extLst>
              </p:cNvPr>
              <p:cNvSpPr>
                <a:spLocks/>
              </p:cNvSpPr>
              <p:nvPr/>
            </p:nvSpPr>
            <p:spPr bwMode="auto">
              <a:xfrm>
                <a:off x="8161336" y="3946523"/>
                <a:ext cx="1311276" cy="538164"/>
              </a:xfrm>
              <a:custGeom>
                <a:avLst/>
                <a:gdLst>
                  <a:gd name="connsiteX0" fmla="*/ 1042195 w 1311276"/>
                  <a:gd name="connsiteY0" fmla="*/ 31751 h 538164"/>
                  <a:gd name="connsiteX1" fmla="*/ 804863 w 1311276"/>
                  <a:gd name="connsiteY1" fmla="*/ 269083 h 538164"/>
                  <a:gd name="connsiteX2" fmla="*/ 1042195 w 1311276"/>
                  <a:gd name="connsiteY2" fmla="*/ 506415 h 538164"/>
                  <a:gd name="connsiteX3" fmla="*/ 1279527 w 1311276"/>
                  <a:gd name="connsiteY3" fmla="*/ 269083 h 538164"/>
                  <a:gd name="connsiteX4" fmla="*/ 1042195 w 1311276"/>
                  <a:gd name="connsiteY4" fmla="*/ 31751 h 538164"/>
                  <a:gd name="connsiteX5" fmla="*/ 267494 w 1311276"/>
                  <a:gd name="connsiteY5" fmla="*/ 31750 h 538164"/>
                  <a:gd name="connsiteX6" fmla="*/ 30162 w 1311276"/>
                  <a:gd name="connsiteY6" fmla="*/ 269082 h 538164"/>
                  <a:gd name="connsiteX7" fmla="*/ 267494 w 1311276"/>
                  <a:gd name="connsiteY7" fmla="*/ 506414 h 538164"/>
                  <a:gd name="connsiteX8" fmla="*/ 504826 w 1311276"/>
                  <a:gd name="connsiteY8" fmla="*/ 269082 h 538164"/>
                  <a:gd name="connsiteX9" fmla="*/ 267494 w 1311276"/>
                  <a:gd name="connsiteY9" fmla="*/ 31750 h 538164"/>
                  <a:gd name="connsiteX10" fmla="*/ 1042552 w 1311276"/>
                  <a:gd name="connsiteY10" fmla="*/ 1 h 538164"/>
                  <a:gd name="connsiteX11" fmla="*/ 1311276 w 1311276"/>
                  <a:gd name="connsiteY11" fmla="*/ 268725 h 538164"/>
                  <a:gd name="connsiteX12" fmla="*/ 1042552 w 1311276"/>
                  <a:gd name="connsiteY12" fmla="*/ 538164 h 538164"/>
                  <a:gd name="connsiteX13" fmla="*/ 773113 w 1311276"/>
                  <a:gd name="connsiteY13" fmla="*/ 268725 h 538164"/>
                  <a:gd name="connsiteX14" fmla="*/ 1042552 w 1311276"/>
                  <a:gd name="connsiteY14" fmla="*/ 1 h 538164"/>
                  <a:gd name="connsiteX15" fmla="*/ 268288 w 1311276"/>
                  <a:gd name="connsiteY15" fmla="*/ 0 h 538164"/>
                  <a:gd name="connsiteX16" fmla="*/ 536576 w 1311276"/>
                  <a:gd name="connsiteY16" fmla="*/ 269082 h 538164"/>
                  <a:gd name="connsiteX17" fmla="*/ 268288 w 1311276"/>
                  <a:gd name="connsiteY17" fmla="*/ 538164 h 538164"/>
                  <a:gd name="connsiteX18" fmla="*/ 0 w 1311276"/>
                  <a:gd name="connsiteY18" fmla="*/ 269082 h 538164"/>
                  <a:gd name="connsiteX19" fmla="*/ 268288 w 1311276"/>
                  <a:gd name="connsiteY19" fmla="*/ 0 h 53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11276" h="538164">
                    <a:moveTo>
                      <a:pt x="1042195" y="31751"/>
                    </a:moveTo>
                    <a:cubicBezTo>
                      <a:pt x="911120" y="31751"/>
                      <a:pt x="804863" y="138008"/>
                      <a:pt x="804863" y="269083"/>
                    </a:cubicBezTo>
                    <a:cubicBezTo>
                      <a:pt x="804863" y="400158"/>
                      <a:pt x="911120" y="506415"/>
                      <a:pt x="1042195" y="506415"/>
                    </a:cubicBezTo>
                    <a:cubicBezTo>
                      <a:pt x="1173270" y="506415"/>
                      <a:pt x="1279527" y="400158"/>
                      <a:pt x="1279527" y="269083"/>
                    </a:cubicBezTo>
                    <a:cubicBezTo>
                      <a:pt x="1279527" y="138008"/>
                      <a:pt x="1173270" y="31751"/>
                      <a:pt x="1042195" y="31751"/>
                    </a:cubicBezTo>
                    <a:close/>
                    <a:moveTo>
                      <a:pt x="267494" y="31750"/>
                    </a:moveTo>
                    <a:cubicBezTo>
                      <a:pt x="136419" y="31750"/>
                      <a:pt x="30162" y="138007"/>
                      <a:pt x="30162" y="269082"/>
                    </a:cubicBezTo>
                    <a:cubicBezTo>
                      <a:pt x="30162" y="400157"/>
                      <a:pt x="136419" y="506414"/>
                      <a:pt x="267494" y="506414"/>
                    </a:cubicBezTo>
                    <a:cubicBezTo>
                      <a:pt x="398569" y="506414"/>
                      <a:pt x="504826" y="400157"/>
                      <a:pt x="504826" y="269082"/>
                    </a:cubicBezTo>
                    <a:cubicBezTo>
                      <a:pt x="504826" y="138007"/>
                      <a:pt x="398569" y="31750"/>
                      <a:pt x="267494" y="31750"/>
                    </a:cubicBezTo>
                    <a:close/>
                    <a:moveTo>
                      <a:pt x="1042552" y="1"/>
                    </a:moveTo>
                    <a:cubicBezTo>
                      <a:pt x="1190493" y="1"/>
                      <a:pt x="1311276" y="120784"/>
                      <a:pt x="1311276" y="268725"/>
                    </a:cubicBezTo>
                    <a:cubicBezTo>
                      <a:pt x="1311276" y="417381"/>
                      <a:pt x="1190493" y="538164"/>
                      <a:pt x="1042552" y="538164"/>
                    </a:cubicBezTo>
                    <a:cubicBezTo>
                      <a:pt x="893181" y="538164"/>
                      <a:pt x="773113" y="417381"/>
                      <a:pt x="773113" y="268725"/>
                    </a:cubicBezTo>
                    <a:cubicBezTo>
                      <a:pt x="773113" y="120784"/>
                      <a:pt x="893181" y="1"/>
                      <a:pt x="1042552" y="1"/>
                    </a:cubicBezTo>
                    <a:close/>
                    <a:moveTo>
                      <a:pt x="268288" y="0"/>
                    </a:moveTo>
                    <a:cubicBezTo>
                      <a:pt x="416459" y="0"/>
                      <a:pt x="536576" y="120472"/>
                      <a:pt x="536576" y="269082"/>
                    </a:cubicBezTo>
                    <a:cubicBezTo>
                      <a:pt x="536576" y="417692"/>
                      <a:pt x="416459" y="538164"/>
                      <a:pt x="268288" y="538164"/>
                    </a:cubicBezTo>
                    <a:cubicBezTo>
                      <a:pt x="120117" y="538164"/>
                      <a:pt x="0" y="417692"/>
                      <a:pt x="0" y="269082"/>
                    </a:cubicBezTo>
                    <a:cubicBezTo>
                      <a:pt x="0" y="120472"/>
                      <a:pt x="120117" y="0"/>
                      <a:pt x="268288"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sp>
            <p:nvSpPr>
              <p:cNvPr id="27" name="Freeform 37">
                <a:extLst>
                  <a:ext uri="{FF2B5EF4-FFF2-40B4-BE49-F238E27FC236}">
                    <a16:creationId xmlns:a16="http://schemas.microsoft.com/office/drawing/2014/main" id="{BDCF72E7-C324-4821-8DFD-A96D6C3E0158}"/>
                  </a:ext>
                </a:extLst>
              </p:cNvPr>
              <p:cNvSpPr>
                <a:spLocks/>
              </p:cNvSpPr>
              <p:nvPr/>
            </p:nvSpPr>
            <p:spPr bwMode="auto">
              <a:xfrm>
                <a:off x="8223250" y="3695700"/>
                <a:ext cx="1185863" cy="588963"/>
              </a:xfrm>
              <a:custGeom>
                <a:avLst/>
                <a:gdLst>
                  <a:gd name="connsiteX0" fmla="*/ 593726 w 1185863"/>
                  <a:gd name="connsiteY0" fmla="*/ 439738 h 588963"/>
                  <a:gd name="connsiteX1" fmla="*/ 534988 w 1185863"/>
                  <a:gd name="connsiteY1" fmla="*/ 498476 h 588963"/>
                  <a:gd name="connsiteX2" fmla="*/ 593726 w 1185863"/>
                  <a:gd name="connsiteY2" fmla="*/ 557214 h 588963"/>
                  <a:gd name="connsiteX3" fmla="*/ 652464 w 1185863"/>
                  <a:gd name="connsiteY3" fmla="*/ 498476 h 588963"/>
                  <a:gd name="connsiteX4" fmla="*/ 593726 w 1185863"/>
                  <a:gd name="connsiteY4" fmla="*/ 439738 h 588963"/>
                  <a:gd name="connsiteX5" fmla="*/ 979335 w 1185863"/>
                  <a:gd name="connsiteY5" fmla="*/ 314325 h 588963"/>
                  <a:gd name="connsiteX6" fmla="*/ 1185863 w 1185863"/>
                  <a:gd name="connsiteY6" fmla="*/ 520853 h 588963"/>
                  <a:gd name="connsiteX7" fmla="*/ 1170141 w 1185863"/>
                  <a:gd name="connsiteY7" fmla="*/ 536575 h 588963"/>
                  <a:gd name="connsiteX8" fmla="*/ 1154419 w 1185863"/>
                  <a:gd name="connsiteY8" fmla="*/ 520853 h 588963"/>
                  <a:gd name="connsiteX9" fmla="*/ 979335 w 1185863"/>
                  <a:gd name="connsiteY9" fmla="*/ 345054 h 588963"/>
                  <a:gd name="connsiteX10" fmla="*/ 963613 w 1185863"/>
                  <a:gd name="connsiteY10" fmla="*/ 330047 h 588963"/>
                  <a:gd name="connsiteX11" fmla="*/ 979335 w 1185863"/>
                  <a:gd name="connsiteY11" fmla="*/ 314325 h 588963"/>
                  <a:gd name="connsiteX12" fmla="*/ 206579 w 1185863"/>
                  <a:gd name="connsiteY12" fmla="*/ 314325 h 588963"/>
                  <a:gd name="connsiteX13" fmla="*/ 222250 w 1185863"/>
                  <a:gd name="connsiteY13" fmla="*/ 330047 h 588963"/>
                  <a:gd name="connsiteX14" fmla="*/ 206579 w 1185863"/>
                  <a:gd name="connsiteY14" fmla="*/ 345054 h 588963"/>
                  <a:gd name="connsiteX15" fmla="*/ 31343 w 1185863"/>
                  <a:gd name="connsiteY15" fmla="*/ 520853 h 588963"/>
                  <a:gd name="connsiteX16" fmla="*/ 15671 w 1185863"/>
                  <a:gd name="connsiteY16" fmla="*/ 536575 h 588963"/>
                  <a:gd name="connsiteX17" fmla="*/ 0 w 1185863"/>
                  <a:gd name="connsiteY17" fmla="*/ 520853 h 588963"/>
                  <a:gd name="connsiteX18" fmla="*/ 206579 w 1185863"/>
                  <a:gd name="connsiteY18" fmla="*/ 314325 h 588963"/>
                  <a:gd name="connsiteX19" fmla="*/ 399587 w 1185863"/>
                  <a:gd name="connsiteY19" fmla="*/ 0 h 588963"/>
                  <a:gd name="connsiteX20" fmla="*/ 514500 w 1185863"/>
                  <a:gd name="connsiteY20" fmla="*/ 114937 h 588963"/>
                  <a:gd name="connsiteX21" fmla="*/ 514500 w 1185863"/>
                  <a:gd name="connsiteY21" fmla="*/ 129929 h 588963"/>
                  <a:gd name="connsiteX22" fmla="*/ 507363 w 1185863"/>
                  <a:gd name="connsiteY22" fmla="*/ 203460 h 588963"/>
                  <a:gd name="connsiteX23" fmla="*/ 521637 w 1185863"/>
                  <a:gd name="connsiteY23" fmla="*/ 227732 h 588963"/>
                  <a:gd name="connsiteX24" fmla="*/ 593726 w 1185863"/>
                  <a:gd name="connsiteY24" fmla="*/ 190610 h 588963"/>
                  <a:gd name="connsiteX25" fmla="*/ 665814 w 1185863"/>
                  <a:gd name="connsiteY25" fmla="*/ 227019 h 588963"/>
                  <a:gd name="connsiteX26" fmla="*/ 680088 w 1185863"/>
                  <a:gd name="connsiteY26" fmla="*/ 203460 h 588963"/>
                  <a:gd name="connsiteX27" fmla="*/ 672951 w 1185863"/>
                  <a:gd name="connsiteY27" fmla="*/ 129929 h 588963"/>
                  <a:gd name="connsiteX28" fmla="*/ 672951 w 1185863"/>
                  <a:gd name="connsiteY28" fmla="*/ 114937 h 588963"/>
                  <a:gd name="connsiteX29" fmla="*/ 787864 w 1185863"/>
                  <a:gd name="connsiteY29" fmla="*/ 0 h 588963"/>
                  <a:gd name="connsiteX30" fmla="*/ 876368 w 1185863"/>
                  <a:gd name="connsiteY30" fmla="*/ 42120 h 588963"/>
                  <a:gd name="connsiteX31" fmla="*/ 925616 w 1185863"/>
                  <a:gd name="connsiteY31" fmla="*/ 98518 h 588963"/>
                  <a:gd name="connsiteX32" fmla="*/ 926330 w 1185863"/>
                  <a:gd name="connsiteY32" fmla="*/ 102801 h 588963"/>
                  <a:gd name="connsiteX33" fmla="*/ 1059800 w 1185863"/>
                  <a:gd name="connsiteY33" fmla="*/ 179188 h 588963"/>
                  <a:gd name="connsiteX34" fmla="*/ 1071934 w 1185863"/>
                  <a:gd name="connsiteY34" fmla="*/ 192038 h 588963"/>
                  <a:gd name="connsiteX35" fmla="*/ 1092632 w 1185863"/>
                  <a:gd name="connsiteY35" fmla="*/ 214168 h 588963"/>
                  <a:gd name="connsiteX36" fmla="*/ 1131888 w 1185863"/>
                  <a:gd name="connsiteY36" fmla="*/ 261286 h 588963"/>
                  <a:gd name="connsiteX37" fmla="*/ 979861 w 1185863"/>
                  <a:gd name="connsiteY37" fmla="*/ 220594 h 588963"/>
                  <a:gd name="connsiteX38" fmla="*/ 682943 w 1185863"/>
                  <a:gd name="connsiteY38" fmla="*/ 486162 h 588963"/>
                  <a:gd name="connsiteX39" fmla="*/ 683657 w 1185863"/>
                  <a:gd name="connsiteY39" fmla="*/ 499013 h 588963"/>
                  <a:gd name="connsiteX40" fmla="*/ 593726 w 1185863"/>
                  <a:gd name="connsiteY40" fmla="*/ 588963 h 588963"/>
                  <a:gd name="connsiteX41" fmla="*/ 504508 w 1185863"/>
                  <a:gd name="connsiteY41" fmla="*/ 499013 h 588963"/>
                  <a:gd name="connsiteX42" fmla="*/ 504508 w 1185863"/>
                  <a:gd name="connsiteY42" fmla="*/ 489018 h 588963"/>
                  <a:gd name="connsiteX43" fmla="*/ 206877 w 1185863"/>
                  <a:gd name="connsiteY43" fmla="*/ 220594 h 588963"/>
                  <a:gd name="connsiteX44" fmla="*/ 55563 w 1185863"/>
                  <a:gd name="connsiteY44" fmla="*/ 261286 h 588963"/>
                  <a:gd name="connsiteX45" fmla="*/ 94105 w 1185863"/>
                  <a:gd name="connsiteY45" fmla="*/ 214168 h 588963"/>
                  <a:gd name="connsiteX46" fmla="*/ 115518 w 1185863"/>
                  <a:gd name="connsiteY46" fmla="*/ 192038 h 588963"/>
                  <a:gd name="connsiteX47" fmla="*/ 127651 w 1185863"/>
                  <a:gd name="connsiteY47" fmla="*/ 179188 h 588963"/>
                  <a:gd name="connsiteX48" fmla="*/ 260407 w 1185863"/>
                  <a:gd name="connsiteY48" fmla="*/ 102801 h 588963"/>
                  <a:gd name="connsiteX49" fmla="*/ 261835 w 1185863"/>
                  <a:gd name="connsiteY49" fmla="*/ 98518 h 588963"/>
                  <a:gd name="connsiteX50" fmla="*/ 311083 w 1185863"/>
                  <a:gd name="connsiteY50" fmla="*/ 42120 h 588963"/>
                  <a:gd name="connsiteX51" fmla="*/ 399587 w 1185863"/>
                  <a:gd name="connsiteY51" fmla="*/ 0 h 58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85863" h="588963">
                    <a:moveTo>
                      <a:pt x="593726" y="439738"/>
                    </a:moveTo>
                    <a:cubicBezTo>
                      <a:pt x="561286" y="439738"/>
                      <a:pt x="534988" y="466036"/>
                      <a:pt x="534988" y="498476"/>
                    </a:cubicBezTo>
                    <a:cubicBezTo>
                      <a:pt x="534988" y="530916"/>
                      <a:pt x="561286" y="557214"/>
                      <a:pt x="593726" y="557214"/>
                    </a:cubicBezTo>
                    <a:cubicBezTo>
                      <a:pt x="626166" y="557214"/>
                      <a:pt x="652464" y="530916"/>
                      <a:pt x="652464" y="498476"/>
                    </a:cubicBezTo>
                    <a:cubicBezTo>
                      <a:pt x="652464" y="466036"/>
                      <a:pt x="626166" y="439738"/>
                      <a:pt x="593726" y="439738"/>
                    </a:cubicBezTo>
                    <a:close/>
                    <a:moveTo>
                      <a:pt x="979335" y="314325"/>
                    </a:moveTo>
                    <a:cubicBezTo>
                      <a:pt x="1092961" y="314325"/>
                      <a:pt x="1185863" y="407227"/>
                      <a:pt x="1185863" y="520853"/>
                    </a:cubicBezTo>
                    <a:cubicBezTo>
                      <a:pt x="1185863" y="529429"/>
                      <a:pt x="1178717" y="536575"/>
                      <a:pt x="1170141" y="536575"/>
                    </a:cubicBezTo>
                    <a:cubicBezTo>
                      <a:pt x="1161566" y="536575"/>
                      <a:pt x="1154419" y="529429"/>
                      <a:pt x="1154419" y="520853"/>
                    </a:cubicBezTo>
                    <a:cubicBezTo>
                      <a:pt x="1154419" y="424378"/>
                      <a:pt x="1075095" y="345054"/>
                      <a:pt x="979335" y="345054"/>
                    </a:cubicBezTo>
                    <a:cubicBezTo>
                      <a:pt x="970045" y="345054"/>
                      <a:pt x="963613" y="338623"/>
                      <a:pt x="963613" y="330047"/>
                    </a:cubicBezTo>
                    <a:cubicBezTo>
                      <a:pt x="963613" y="321471"/>
                      <a:pt x="970045" y="314325"/>
                      <a:pt x="979335" y="314325"/>
                    </a:cubicBezTo>
                    <a:close/>
                    <a:moveTo>
                      <a:pt x="206579" y="314325"/>
                    </a:moveTo>
                    <a:cubicBezTo>
                      <a:pt x="215839" y="314325"/>
                      <a:pt x="222250" y="321471"/>
                      <a:pt x="222250" y="330047"/>
                    </a:cubicBezTo>
                    <a:cubicBezTo>
                      <a:pt x="222250" y="338623"/>
                      <a:pt x="215839" y="345054"/>
                      <a:pt x="206579" y="345054"/>
                    </a:cubicBezTo>
                    <a:cubicBezTo>
                      <a:pt x="110413" y="345054"/>
                      <a:pt x="31343" y="424378"/>
                      <a:pt x="31343" y="520853"/>
                    </a:cubicBezTo>
                    <a:cubicBezTo>
                      <a:pt x="31343" y="529429"/>
                      <a:pt x="24219" y="536575"/>
                      <a:pt x="15671" y="536575"/>
                    </a:cubicBezTo>
                    <a:cubicBezTo>
                      <a:pt x="7123" y="536575"/>
                      <a:pt x="0" y="529429"/>
                      <a:pt x="0" y="520853"/>
                    </a:cubicBezTo>
                    <a:cubicBezTo>
                      <a:pt x="0" y="407227"/>
                      <a:pt x="92604" y="314325"/>
                      <a:pt x="206579" y="314325"/>
                    </a:cubicBezTo>
                    <a:close/>
                    <a:moveTo>
                      <a:pt x="399587" y="0"/>
                    </a:moveTo>
                    <a:cubicBezTo>
                      <a:pt x="462397" y="0"/>
                      <a:pt x="514500" y="51401"/>
                      <a:pt x="514500" y="114937"/>
                    </a:cubicBezTo>
                    <a:cubicBezTo>
                      <a:pt x="514500" y="119221"/>
                      <a:pt x="514500" y="124932"/>
                      <a:pt x="514500" y="129929"/>
                    </a:cubicBezTo>
                    <a:cubicBezTo>
                      <a:pt x="515214" y="154201"/>
                      <a:pt x="515927" y="183471"/>
                      <a:pt x="507363" y="203460"/>
                    </a:cubicBezTo>
                    <a:cubicBezTo>
                      <a:pt x="512359" y="211313"/>
                      <a:pt x="517355" y="219166"/>
                      <a:pt x="521637" y="227732"/>
                    </a:cubicBezTo>
                    <a:cubicBezTo>
                      <a:pt x="538054" y="205602"/>
                      <a:pt x="564462" y="190610"/>
                      <a:pt x="593726" y="190610"/>
                    </a:cubicBezTo>
                    <a:cubicBezTo>
                      <a:pt x="623703" y="190610"/>
                      <a:pt x="649398" y="204888"/>
                      <a:pt x="665814" y="227019"/>
                    </a:cubicBezTo>
                    <a:cubicBezTo>
                      <a:pt x="670096" y="219166"/>
                      <a:pt x="675092" y="210599"/>
                      <a:pt x="680088" y="203460"/>
                    </a:cubicBezTo>
                    <a:cubicBezTo>
                      <a:pt x="670810" y="183471"/>
                      <a:pt x="672237" y="154201"/>
                      <a:pt x="672951" y="129929"/>
                    </a:cubicBezTo>
                    <a:cubicBezTo>
                      <a:pt x="672951" y="124932"/>
                      <a:pt x="672951" y="119221"/>
                      <a:pt x="672951" y="114937"/>
                    </a:cubicBezTo>
                    <a:cubicBezTo>
                      <a:pt x="672951" y="51401"/>
                      <a:pt x="724341" y="0"/>
                      <a:pt x="787864" y="0"/>
                    </a:cubicBezTo>
                    <a:cubicBezTo>
                      <a:pt x="824978" y="0"/>
                      <a:pt x="852814" y="22131"/>
                      <a:pt x="876368" y="42120"/>
                    </a:cubicBezTo>
                    <a:cubicBezTo>
                      <a:pt x="877082" y="42834"/>
                      <a:pt x="919906" y="81384"/>
                      <a:pt x="925616" y="98518"/>
                    </a:cubicBezTo>
                    <a:cubicBezTo>
                      <a:pt x="926330" y="99945"/>
                      <a:pt x="926330" y="101373"/>
                      <a:pt x="926330" y="102801"/>
                    </a:cubicBezTo>
                    <a:cubicBezTo>
                      <a:pt x="979147" y="113509"/>
                      <a:pt x="1026254" y="139923"/>
                      <a:pt x="1059800" y="179188"/>
                    </a:cubicBezTo>
                    <a:cubicBezTo>
                      <a:pt x="1062655" y="182757"/>
                      <a:pt x="1066937" y="187041"/>
                      <a:pt x="1071934" y="192038"/>
                    </a:cubicBezTo>
                    <a:cubicBezTo>
                      <a:pt x="1078357" y="198463"/>
                      <a:pt x="1086208" y="206316"/>
                      <a:pt x="1092632" y="214168"/>
                    </a:cubicBezTo>
                    <a:cubicBezTo>
                      <a:pt x="1109048" y="233444"/>
                      <a:pt x="1121896" y="248435"/>
                      <a:pt x="1131888" y="261286"/>
                    </a:cubicBezTo>
                    <a:cubicBezTo>
                      <a:pt x="1086922" y="236299"/>
                      <a:pt x="1035533" y="220594"/>
                      <a:pt x="979861" y="220594"/>
                    </a:cubicBezTo>
                    <a:cubicBezTo>
                      <a:pt x="826406" y="220594"/>
                      <a:pt x="699360" y="336958"/>
                      <a:pt x="682943" y="486162"/>
                    </a:cubicBezTo>
                    <a:cubicBezTo>
                      <a:pt x="683657" y="490446"/>
                      <a:pt x="683657" y="494729"/>
                      <a:pt x="683657" y="499013"/>
                    </a:cubicBezTo>
                    <a:cubicBezTo>
                      <a:pt x="683657" y="548271"/>
                      <a:pt x="643688" y="588963"/>
                      <a:pt x="593726" y="588963"/>
                    </a:cubicBezTo>
                    <a:cubicBezTo>
                      <a:pt x="544477" y="588963"/>
                      <a:pt x="504508" y="548271"/>
                      <a:pt x="504508" y="499013"/>
                    </a:cubicBezTo>
                    <a:cubicBezTo>
                      <a:pt x="504508" y="495443"/>
                      <a:pt x="504508" y="491873"/>
                      <a:pt x="504508" y="489018"/>
                    </a:cubicBezTo>
                    <a:cubicBezTo>
                      <a:pt x="489519" y="338386"/>
                      <a:pt x="361759" y="220594"/>
                      <a:pt x="206877" y="220594"/>
                    </a:cubicBezTo>
                    <a:cubicBezTo>
                      <a:pt x="151919" y="220594"/>
                      <a:pt x="100529" y="236299"/>
                      <a:pt x="55563" y="261286"/>
                    </a:cubicBezTo>
                    <a:cubicBezTo>
                      <a:pt x="65556" y="248435"/>
                      <a:pt x="78403" y="233444"/>
                      <a:pt x="94105" y="214168"/>
                    </a:cubicBezTo>
                    <a:cubicBezTo>
                      <a:pt x="101243" y="206316"/>
                      <a:pt x="108380" y="198463"/>
                      <a:pt x="115518" y="192038"/>
                    </a:cubicBezTo>
                    <a:cubicBezTo>
                      <a:pt x="119800" y="187041"/>
                      <a:pt x="124796" y="182757"/>
                      <a:pt x="127651" y="179188"/>
                    </a:cubicBezTo>
                    <a:cubicBezTo>
                      <a:pt x="161197" y="139923"/>
                      <a:pt x="208304" y="113509"/>
                      <a:pt x="260407" y="102801"/>
                    </a:cubicBezTo>
                    <a:cubicBezTo>
                      <a:pt x="261121" y="101373"/>
                      <a:pt x="261121" y="99945"/>
                      <a:pt x="261835" y="98518"/>
                    </a:cubicBezTo>
                    <a:cubicBezTo>
                      <a:pt x="267545" y="81384"/>
                      <a:pt x="310369" y="42834"/>
                      <a:pt x="311083" y="42120"/>
                    </a:cubicBezTo>
                    <a:cubicBezTo>
                      <a:pt x="333923" y="22131"/>
                      <a:pt x="362473" y="0"/>
                      <a:pt x="399587" y="0"/>
                    </a:cubicBezTo>
                    <a:close/>
                  </a:path>
                </a:pathLst>
              </a:custGeom>
              <a:solidFill>
                <a:schemeClr val="tx2"/>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grpSp>
      </p:grpSp>
      <p:grpSp>
        <p:nvGrpSpPr>
          <p:cNvPr id="28" name="Group 27">
            <a:extLst>
              <a:ext uri="{FF2B5EF4-FFF2-40B4-BE49-F238E27FC236}">
                <a16:creationId xmlns:a16="http://schemas.microsoft.com/office/drawing/2014/main" id="{092336CE-751E-491E-84D9-9AD3E6D89697}"/>
              </a:ext>
            </a:extLst>
          </p:cNvPr>
          <p:cNvGrpSpPr>
            <a:grpSpLocks noChangeAspect="1"/>
          </p:cNvGrpSpPr>
          <p:nvPr/>
        </p:nvGrpSpPr>
        <p:grpSpPr>
          <a:xfrm>
            <a:off x="611219" y="4238827"/>
            <a:ext cx="845972" cy="846756"/>
            <a:chOff x="5273802" y="2606040"/>
            <a:chExt cx="1644396" cy="1645920"/>
          </a:xfrm>
        </p:grpSpPr>
        <p:sp>
          <p:nvSpPr>
            <p:cNvPr id="29" name="AutoShape 24">
              <a:extLst>
                <a:ext uri="{FF2B5EF4-FFF2-40B4-BE49-F238E27FC236}">
                  <a16:creationId xmlns:a16="http://schemas.microsoft.com/office/drawing/2014/main" id="{A8FBEA07-CC60-4115-B79F-EEC58E4C6D37}"/>
                </a:ext>
              </a:extLst>
            </p:cNvPr>
            <p:cNvSpPr>
              <a:spLocks noChangeAspect="1" noChangeArrowheads="1" noTextEdit="1"/>
            </p:cNvSpPr>
            <p:nvPr/>
          </p:nvSpPr>
          <p:spPr bwMode="auto">
            <a:xfrm>
              <a:off x="5273802"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30" name="Group 29">
              <a:extLst>
                <a:ext uri="{FF2B5EF4-FFF2-40B4-BE49-F238E27FC236}">
                  <a16:creationId xmlns:a16="http://schemas.microsoft.com/office/drawing/2014/main" id="{8CDC415B-9205-4B97-B545-55661A697AE9}"/>
                </a:ext>
              </a:extLst>
            </p:cNvPr>
            <p:cNvGrpSpPr/>
            <p:nvPr/>
          </p:nvGrpSpPr>
          <p:grpSpPr>
            <a:xfrm>
              <a:off x="5427345" y="2774442"/>
              <a:ext cx="1335405" cy="1316736"/>
              <a:chOff x="5427345" y="2774442"/>
              <a:chExt cx="1335405" cy="1316736"/>
            </a:xfrm>
          </p:grpSpPr>
          <p:sp>
            <p:nvSpPr>
              <p:cNvPr id="31" name="Freeform 26">
                <a:extLst>
                  <a:ext uri="{FF2B5EF4-FFF2-40B4-BE49-F238E27FC236}">
                    <a16:creationId xmlns:a16="http://schemas.microsoft.com/office/drawing/2014/main" id="{0B79FF5E-42F8-4B39-90B3-A9ECA4B59014}"/>
                  </a:ext>
                </a:extLst>
              </p:cNvPr>
              <p:cNvSpPr>
                <a:spLocks noEditPoints="1"/>
              </p:cNvSpPr>
              <p:nvPr/>
            </p:nvSpPr>
            <p:spPr bwMode="auto">
              <a:xfrm>
                <a:off x="5524881" y="3127629"/>
                <a:ext cx="1193292" cy="749427"/>
              </a:xfrm>
              <a:custGeom>
                <a:avLst/>
                <a:gdLst>
                  <a:gd name="T0" fmla="*/ 482 w 1672"/>
                  <a:gd name="T1" fmla="*/ 474 h 1049"/>
                  <a:gd name="T2" fmla="*/ 810 w 1672"/>
                  <a:gd name="T3" fmla="*/ 474 h 1049"/>
                  <a:gd name="T4" fmla="*/ 810 w 1672"/>
                  <a:gd name="T5" fmla="*/ 380 h 1049"/>
                  <a:gd name="T6" fmla="*/ 863 w 1672"/>
                  <a:gd name="T7" fmla="*/ 380 h 1049"/>
                  <a:gd name="T8" fmla="*/ 863 w 1672"/>
                  <a:gd name="T9" fmla="*/ 0 h 1049"/>
                  <a:gd name="T10" fmla="*/ 647 w 1672"/>
                  <a:gd name="T11" fmla="*/ 0 h 1049"/>
                  <a:gd name="T12" fmla="*/ 431 w 1672"/>
                  <a:gd name="T13" fmla="*/ 224 h 1049"/>
                  <a:gd name="T14" fmla="*/ 431 w 1672"/>
                  <a:gd name="T15" fmla="*/ 380 h 1049"/>
                  <a:gd name="T16" fmla="*/ 482 w 1672"/>
                  <a:gd name="T17" fmla="*/ 380 h 1049"/>
                  <a:gd name="T18" fmla="*/ 482 w 1672"/>
                  <a:gd name="T19" fmla="*/ 474 h 1049"/>
                  <a:gd name="T20" fmla="*/ 591 w 1672"/>
                  <a:gd name="T21" fmla="*/ 215 h 1049"/>
                  <a:gd name="T22" fmla="*/ 673 w 1672"/>
                  <a:gd name="T23" fmla="*/ 136 h 1049"/>
                  <a:gd name="T24" fmla="*/ 758 w 1672"/>
                  <a:gd name="T25" fmla="*/ 136 h 1049"/>
                  <a:gd name="T26" fmla="*/ 758 w 1672"/>
                  <a:gd name="T27" fmla="*/ 269 h 1049"/>
                  <a:gd name="T28" fmla="*/ 591 w 1672"/>
                  <a:gd name="T29" fmla="*/ 269 h 1049"/>
                  <a:gd name="T30" fmla="*/ 591 w 1672"/>
                  <a:gd name="T31" fmla="*/ 215 h 1049"/>
                  <a:gd name="T32" fmla="*/ 1672 w 1672"/>
                  <a:gd name="T33" fmla="*/ 393 h 1049"/>
                  <a:gd name="T34" fmla="*/ 1672 w 1672"/>
                  <a:gd name="T35" fmla="*/ 670 h 1049"/>
                  <a:gd name="T36" fmla="*/ 1672 w 1672"/>
                  <a:gd name="T37" fmla="*/ 675 h 1049"/>
                  <a:gd name="T38" fmla="*/ 1672 w 1672"/>
                  <a:gd name="T39" fmla="*/ 787 h 1049"/>
                  <a:gd name="T40" fmla="*/ 1650 w 1672"/>
                  <a:gd name="T41" fmla="*/ 809 h 1049"/>
                  <a:gd name="T42" fmla="*/ 1528 w 1672"/>
                  <a:gd name="T43" fmla="*/ 809 h 1049"/>
                  <a:gd name="T44" fmla="*/ 1528 w 1672"/>
                  <a:gd name="T45" fmla="*/ 875 h 1049"/>
                  <a:gd name="T46" fmla="*/ 1518 w 1672"/>
                  <a:gd name="T47" fmla="*/ 885 h 1049"/>
                  <a:gd name="T48" fmla="*/ 1468 w 1672"/>
                  <a:gd name="T49" fmla="*/ 885 h 1049"/>
                  <a:gd name="T50" fmla="*/ 1468 w 1672"/>
                  <a:gd name="T51" fmla="*/ 1041 h 1049"/>
                  <a:gd name="T52" fmla="*/ 1408 w 1672"/>
                  <a:gd name="T53" fmla="*/ 1049 h 1049"/>
                  <a:gd name="T54" fmla="*/ 1328 w 1672"/>
                  <a:gd name="T55" fmla="*/ 1034 h 1049"/>
                  <a:gd name="T56" fmla="*/ 1328 w 1672"/>
                  <a:gd name="T57" fmla="*/ 885 h 1049"/>
                  <a:gd name="T58" fmla="*/ 1278 w 1672"/>
                  <a:gd name="T59" fmla="*/ 885 h 1049"/>
                  <a:gd name="T60" fmla="*/ 1268 w 1672"/>
                  <a:gd name="T61" fmla="*/ 875 h 1049"/>
                  <a:gd name="T62" fmla="*/ 1268 w 1672"/>
                  <a:gd name="T63" fmla="*/ 809 h 1049"/>
                  <a:gd name="T64" fmla="*/ 404 w 1672"/>
                  <a:gd name="T65" fmla="*/ 809 h 1049"/>
                  <a:gd name="T66" fmla="*/ 404 w 1672"/>
                  <a:gd name="T67" fmla="*/ 875 h 1049"/>
                  <a:gd name="T68" fmla="*/ 394 w 1672"/>
                  <a:gd name="T69" fmla="*/ 885 h 1049"/>
                  <a:gd name="T70" fmla="*/ 344 w 1672"/>
                  <a:gd name="T71" fmla="*/ 885 h 1049"/>
                  <a:gd name="T72" fmla="*/ 344 w 1672"/>
                  <a:gd name="T73" fmla="*/ 994 h 1049"/>
                  <a:gd name="T74" fmla="*/ 309 w 1672"/>
                  <a:gd name="T75" fmla="*/ 1014 h 1049"/>
                  <a:gd name="T76" fmla="*/ 204 w 1672"/>
                  <a:gd name="T77" fmla="*/ 1048 h 1049"/>
                  <a:gd name="T78" fmla="*/ 204 w 1672"/>
                  <a:gd name="T79" fmla="*/ 885 h 1049"/>
                  <a:gd name="T80" fmla="*/ 154 w 1672"/>
                  <a:gd name="T81" fmla="*/ 885 h 1049"/>
                  <a:gd name="T82" fmla="*/ 144 w 1672"/>
                  <a:gd name="T83" fmla="*/ 875 h 1049"/>
                  <a:gd name="T84" fmla="*/ 144 w 1672"/>
                  <a:gd name="T85" fmla="*/ 809 h 1049"/>
                  <a:gd name="T86" fmla="*/ 22 w 1672"/>
                  <a:gd name="T87" fmla="*/ 809 h 1049"/>
                  <a:gd name="T88" fmla="*/ 0 w 1672"/>
                  <a:gd name="T89" fmla="*/ 787 h 1049"/>
                  <a:gd name="T90" fmla="*/ 0 w 1672"/>
                  <a:gd name="T91" fmla="*/ 670 h 1049"/>
                  <a:gd name="T92" fmla="*/ 22 w 1672"/>
                  <a:gd name="T93" fmla="*/ 648 h 1049"/>
                  <a:gd name="T94" fmla="*/ 1104 w 1672"/>
                  <a:gd name="T95" fmla="*/ 648 h 1049"/>
                  <a:gd name="T96" fmla="*/ 1126 w 1672"/>
                  <a:gd name="T97" fmla="*/ 626 h 1049"/>
                  <a:gd name="T98" fmla="*/ 1126 w 1672"/>
                  <a:gd name="T99" fmla="*/ 393 h 1049"/>
                  <a:gd name="T100" fmla="*/ 1148 w 1672"/>
                  <a:gd name="T101" fmla="*/ 371 h 1049"/>
                  <a:gd name="T102" fmla="*/ 1650 w 1672"/>
                  <a:gd name="T103" fmla="*/ 371 h 1049"/>
                  <a:gd name="T104" fmla="*/ 1672 w 1672"/>
                  <a:gd name="T105" fmla="*/ 393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72" h="1049">
                    <a:moveTo>
                      <a:pt x="482" y="474"/>
                    </a:moveTo>
                    <a:cubicBezTo>
                      <a:pt x="810" y="474"/>
                      <a:pt x="810" y="474"/>
                      <a:pt x="810" y="474"/>
                    </a:cubicBezTo>
                    <a:cubicBezTo>
                      <a:pt x="810" y="380"/>
                      <a:pt x="810" y="380"/>
                      <a:pt x="810" y="380"/>
                    </a:cubicBezTo>
                    <a:cubicBezTo>
                      <a:pt x="863" y="380"/>
                      <a:pt x="863" y="380"/>
                      <a:pt x="863" y="380"/>
                    </a:cubicBezTo>
                    <a:cubicBezTo>
                      <a:pt x="863" y="0"/>
                      <a:pt x="863" y="0"/>
                      <a:pt x="863" y="0"/>
                    </a:cubicBezTo>
                    <a:cubicBezTo>
                      <a:pt x="647" y="0"/>
                      <a:pt x="647" y="0"/>
                      <a:pt x="647" y="0"/>
                    </a:cubicBezTo>
                    <a:cubicBezTo>
                      <a:pt x="431" y="224"/>
                      <a:pt x="431" y="224"/>
                      <a:pt x="431" y="224"/>
                    </a:cubicBezTo>
                    <a:cubicBezTo>
                      <a:pt x="431" y="380"/>
                      <a:pt x="431" y="380"/>
                      <a:pt x="431" y="380"/>
                    </a:cubicBezTo>
                    <a:cubicBezTo>
                      <a:pt x="482" y="380"/>
                      <a:pt x="482" y="380"/>
                      <a:pt x="482" y="380"/>
                    </a:cubicBezTo>
                    <a:lnTo>
                      <a:pt x="482" y="474"/>
                    </a:lnTo>
                    <a:close/>
                    <a:moveTo>
                      <a:pt x="591" y="215"/>
                    </a:moveTo>
                    <a:cubicBezTo>
                      <a:pt x="673" y="136"/>
                      <a:pt x="673" y="136"/>
                      <a:pt x="673" y="136"/>
                    </a:cubicBezTo>
                    <a:cubicBezTo>
                      <a:pt x="758" y="136"/>
                      <a:pt x="758" y="136"/>
                      <a:pt x="758" y="136"/>
                    </a:cubicBezTo>
                    <a:cubicBezTo>
                      <a:pt x="758" y="269"/>
                      <a:pt x="758" y="269"/>
                      <a:pt x="758" y="269"/>
                    </a:cubicBezTo>
                    <a:cubicBezTo>
                      <a:pt x="591" y="269"/>
                      <a:pt x="591" y="269"/>
                      <a:pt x="591" y="269"/>
                    </a:cubicBezTo>
                    <a:lnTo>
                      <a:pt x="591" y="215"/>
                    </a:lnTo>
                    <a:close/>
                    <a:moveTo>
                      <a:pt x="1672" y="393"/>
                    </a:moveTo>
                    <a:cubicBezTo>
                      <a:pt x="1672" y="670"/>
                      <a:pt x="1672" y="670"/>
                      <a:pt x="1672" y="670"/>
                    </a:cubicBezTo>
                    <a:cubicBezTo>
                      <a:pt x="1672" y="675"/>
                      <a:pt x="1672" y="675"/>
                      <a:pt x="1672" y="675"/>
                    </a:cubicBezTo>
                    <a:cubicBezTo>
                      <a:pt x="1672" y="787"/>
                      <a:pt x="1672" y="787"/>
                      <a:pt x="1672" y="787"/>
                    </a:cubicBezTo>
                    <a:cubicBezTo>
                      <a:pt x="1672" y="799"/>
                      <a:pt x="1662" y="809"/>
                      <a:pt x="1650" y="809"/>
                    </a:cubicBezTo>
                    <a:cubicBezTo>
                      <a:pt x="1528" y="809"/>
                      <a:pt x="1528" y="809"/>
                      <a:pt x="1528" y="809"/>
                    </a:cubicBezTo>
                    <a:cubicBezTo>
                      <a:pt x="1528" y="875"/>
                      <a:pt x="1528" y="875"/>
                      <a:pt x="1528" y="875"/>
                    </a:cubicBezTo>
                    <a:cubicBezTo>
                      <a:pt x="1528" y="881"/>
                      <a:pt x="1524" y="885"/>
                      <a:pt x="1518" y="885"/>
                    </a:cubicBezTo>
                    <a:cubicBezTo>
                      <a:pt x="1468" y="885"/>
                      <a:pt x="1468" y="885"/>
                      <a:pt x="1468" y="885"/>
                    </a:cubicBezTo>
                    <a:cubicBezTo>
                      <a:pt x="1468" y="1041"/>
                      <a:pt x="1468" y="1041"/>
                      <a:pt x="1468" y="1041"/>
                    </a:cubicBezTo>
                    <a:cubicBezTo>
                      <a:pt x="1452" y="1046"/>
                      <a:pt x="1433" y="1049"/>
                      <a:pt x="1408" y="1049"/>
                    </a:cubicBezTo>
                    <a:cubicBezTo>
                      <a:pt x="1373" y="1049"/>
                      <a:pt x="1349" y="1043"/>
                      <a:pt x="1328" y="1034"/>
                    </a:cubicBezTo>
                    <a:cubicBezTo>
                      <a:pt x="1328" y="885"/>
                      <a:pt x="1328" y="885"/>
                      <a:pt x="1328" y="885"/>
                    </a:cubicBezTo>
                    <a:cubicBezTo>
                      <a:pt x="1278" y="885"/>
                      <a:pt x="1278" y="885"/>
                      <a:pt x="1278" y="885"/>
                    </a:cubicBezTo>
                    <a:cubicBezTo>
                      <a:pt x="1273" y="885"/>
                      <a:pt x="1268" y="881"/>
                      <a:pt x="1268" y="875"/>
                    </a:cubicBezTo>
                    <a:cubicBezTo>
                      <a:pt x="1268" y="809"/>
                      <a:pt x="1268" y="809"/>
                      <a:pt x="1268" y="809"/>
                    </a:cubicBezTo>
                    <a:cubicBezTo>
                      <a:pt x="404" y="809"/>
                      <a:pt x="404" y="809"/>
                      <a:pt x="404" y="809"/>
                    </a:cubicBezTo>
                    <a:cubicBezTo>
                      <a:pt x="404" y="875"/>
                      <a:pt x="404" y="875"/>
                      <a:pt x="404" y="875"/>
                    </a:cubicBezTo>
                    <a:cubicBezTo>
                      <a:pt x="404" y="881"/>
                      <a:pt x="400" y="885"/>
                      <a:pt x="394" y="885"/>
                    </a:cubicBezTo>
                    <a:cubicBezTo>
                      <a:pt x="344" y="885"/>
                      <a:pt x="344" y="885"/>
                      <a:pt x="344" y="885"/>
                    </a:cubicBezTo>
                    <a:cubicBezTo>
                      <a:pt x="344" y="994"/>
                      <a:pt x="344" y="994"/>
                      <a:pt x="344" y="994"/>
                    </a:cubicBezTo>
                    <a:cubicBezTo>
                      <a:pt x="332" y="1000"/>
                      <a:pt x="320" y="1007"/>
                      <a:pt x="309" y="1014"/>
                    </a:cubicBezTo>
                    <a:cubicBezTo>
                      <a:pt x="278" y="1031"/>
                      <a:pt x="253" y="1046"/>
                      <a:pt x="204" y="1048"/>
                    </a:cubicBezTo>
                    <a:cubicBezTo>
                      <a:pt x="204" y="885"/>
                      <a:pt x="204" y="885"/>
                      <a:pt x="204" y="885"/>
                    </a:cubicBezTo>
                    <a:cubicBezTo>
                      <a:pt x="154" y="885"/>
                      <a:pt x="154" y="885"/>
                      <a:pt x="154" y="885"/>
                    </a:cubicBezTo>
                    <a:cubicBezTo>
                      <a:pt x="149" y="885"/>
                      <a:pt x="144" y="881"/>
                      <a:pt x="144" y="875"/>
                    </a:cubicBezTo>
                    <a:cubicBezTo>
                      <a:pt x="144" y="809"/>
                      <a:pt x="144" y="809"/>
                      <a:pt x="144" y="809"/>
                    </a:cubicBezTo>
                    <a:cubicBezTo>
                      <a:pt x="22" y="809"/>
                      <a:pt x="22" y="809"/>
                      <a:pt x="22" y="809"/>
                    </a:cubicBezTo>
                    <a:cubicBezTo>
                      <a:pt x="10" y="809"/>
                      <a:pt x="0" y="799"/>
                      <a:pt x="0" y="787"/>
                    </a:cubicBezTo>
                    <a:cubicBezTo>
                      <a:pt x="0" y="670"/>
                      <a:pt x="0" y="670"/>
                      <a:pt x="0" y="670"/>
                    </a:cubicBezTo>
                    <a:cubicBezTo>
                      <a:pt x="0" y="658"/>
                      <a:pt x="10" y="648"/>
                      <a:pt x="22" y="648"/>
                    </a:cubicBezTo>
                    <a:cubicBezTo>
                      <a:pt x="1104" y="648"/>
                      <a:pt x="1104" y="648"/>
                      <a:pt x="1104" y="648"/>
                    </a:cubicBezTo>
                    <a:cubicBezTo>
                      <a:pt x="1116" y="648"/>
                      <a:pt x="1126" y="638"/>
                      <a:pt x="1126" y="626"/>
                    </a:cubicBezTo>
                    <a:cubicBezTo>
                      <a:pt x="1126" y="393"/>
                      <a:pt x="1126" y="393"/>
                      <a:pt x="1126" y="393"/>
                    </a:cubicBezTo>
                    <a:cubicBezTo>
                      <a:pt x="1126" y="381"/>
                      <a:pt x="1136" y="371"/>
                      <a:pt x="1148" y="371"/>
                    </a:cubicBezTo>
                    <a:cubicBezTo>
                      <a:pt x="1650" y="371"/>
                      <a:pt x="1650" y="371"/>
                      <a:pt x="1650" y="371"/>
                    </a:cubicBezTo>
                    <a:cubicBezTo>
                      <a:pt x="1662" y="371"/>
                      <a:pt x="1672" y="381"/>
                      <a:pt x="1672" y="39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32" name="Freeform 27">
                <a:extLst>
                  <a:ext uri="{FF2B5EF4-FFF2-40B4-BE49-F238E27FC236}">
                    <a16:creationId xmlns:a16="http://schemas.microsoft.com/office/drawing/2014/main" id="{869B6536-F360-4122-BB85-DC026B370A63}"/>
                  </a:ext>
                </a:extLst>
              </p:cNvPr>
              <p:cNvSpPr>
                <a:spLocks noEditPoints="1"/>
              </p:cNvSpPr>
              <p:nvPr/>
            </p:nvSpPr>
            <p:spPr bwMode="auto">
              <a:xfrm>
                <a:off x="5427345" y="2774442"/>
                <a:ext cx="1335405" cy="1316736"/>
              </a:xfrm>
              <a:custGeom>
                <a:avLst/>
                <a:gdLst>
                  <a:gd name="T0" fmla="*/ 1099 w 1871"/>
                  <a:gd name="T1" fmla="*/ 1584 h 1843"/>
                  <a:gd name="T2" fmla="*/ 490 w 1871"/>
                  <a:gd name="T3" fmla="*/ 1584 h 1843"/>
                  <a:gd name="T4" fmla="*/ 0 w 1871"/>
                  <a:gd name="T5" fmla="*/ 1521 h 1843"/>
                  <a:gd name="T6" fmla="*/ 468 w 1871"/>
                  <a:gd name="T7" fmla="*/ 1546 h 1843"/>
                  <a:gd name="T8" fmla="*/ 1077 w 1871"/>
                  <a:gd name="T9" fmla="*/ 1546 h 1843"/>
                  <a:gd name="T10" fmla="*/ 1686 w 1871"/>
                  <a:gd name="T11" fmla="*/ 1546 h 1843"/>
                  <a:gd name="T12" fmla="*/ 1708 w 1871"/>
                  <a:gd name="T13" fmla="*/ 1584 h 1843"/>
                  <a:gd name="T14" fmla="*/ 1871 w 1871"/>
                  <a:gd name="T15" fmla="*/ 1627 h 1843"/>
                  <a:gd name="T16" fmla="*/ 1403 w 1871"/>
                  <a:gd name="T17" fmla="*/ 1652 h 1843"/>
                  <a:gd name="T18" fmla="*/ 794 w 1871"/>
                  <a:gd name="T19" fmla="*/ 1652 h 1843"/>
                  <a:gd name="T20" fmla="*/ 185 w 1871"/>
                  <a:gd name="T21" fmla="*/ 1652 h 1843"/>
                  <a:gd name="T22" fmla="*/ 163 w 1871"/>
                  <a:gd name="T23" fmla="*/ 1690 h 1843"/>
                  <a:gd name="T24" fmla="*/ 772 w 1871"/>
                  <a:gd name="T25" fmla="*/ 1690 h 1843"/>
                  <a:gd name="T26" fmla="*/ 1381 w 1871"/>
                  <a:gd name="T27" fmla="*/ 1690 h 1843"/>
                  <a:gd name="T28" fmla="*/ 1849 w 1871"/>
                  <a:gd name="T29" fmla="*/ 1755 h 1843"/>
                  <a:gd name="T30" fmla="*/ 1545 w 1871"/>
                  <a:gd name="T31" fmla="*/ 1799 h 1843"/>
                  <a:gd name="T32" fmla="*/ 936 w 1871"/>
                  <a:gd name="T33" fmla="*/ 1799 h 1843"/>
                  <a:gd name="T34" fmla="*/ 327 w 1871"/>
                  <a:gd name="T35" fmla="*/ 1799 h 1843"/>
                  <a:gd name="T36" fmla="*/ 22 w 1871"/>
                  <a:gd name="T37" fmla="*/ 1755 h 1843"/>
                  <a:gd name="T38" fmla="*/ 631 w 1871"/>
                  <a:gd name="T39" fmla="*/ 1755 h 1843"/>
                  <a:gd name="T40" fmla="*/ 1240 w 1871"/>
                  <a:gd name="T41" fmla="*/ 1755 h 1843"/>
                  <a:gd name="T42" fmla="*/ 279 w 1871"/>
                  <a:gd name="T43" fmla="*/ 828 h 1843"/>
                  <a:gd name="T44" fmla="*/ 154 w 1871"/>
                  <a:gd name="T45" fmla="*/ 847 h 1843"/>
                  <a:gd name="T46" fmla="*/ 170 w 1871"/>
                  <a:gd name="T47" fmla="*/ 763 h 1843"/>
                  <a:gd name="T48" fmla="*/ 170 w 1871"/>
                  <a:gd name="T49" fmla="*/ 375 h 1843"/>
                  <a:gd name="T50" fmla="*/ 174 w 1871"/>
                  <a:gd name="T51" fmla="*/ 367 h 1843"/>
                  <a:gd name="T52" fmla="*/ 741 w 1871"/>
                  <a:gd name="T53" fmla="*/ 475 h 1843"/>
                  <a:gd name="T54" fmla="*/ 590 w 1871"/>
                  <a:gd name="T55" fmla="*/ 632 h 1843"/>
                  <a:gd name="T56" fmla="*/ 544 w 1871"/>
                  <a:gd name="T57" fmla="*/ 680 h 1843"/>
                  <a:gd name="T58" fmla="*/ 478 w 1871"/>
                  <a:gd name="T59" fmla="*/ 520 h 1843"/>
                  <a:gd name="T60" fmla="*/ 367 w 1871"/>
                  <a:gd name="T61" fmla="*/ 419 h 1843"/>
                  <a:gd name="T62" fmla="*/ 359 w 1871"/>
                  <a:gd name="T63" fmla="*/ 481 h 1843"/>
                  <a:gd name="T64" fmla="*/ 255 w 1871"/>
                  <a:gd name="T65" fmla="*/ 323 h 1843"/>
                  <a:gd name="T66" fmla="*/ 233 w 1871"/>
                  <a:gd name="T67" fmla="*/ 383 h 1843"/>
                  <a:gd name="T68" fmla="*/ 861 w 1871"/>
                  <a:gd name="T69" fmla="*/ 1098 h 1843"/>
                  <a:gd name="T70" fmla="*/ 861 w 1871"/>
                  <a:gd name="T71" fmla="*/ 1098 h 1843"/>
                  <a:gd name="T72" fmla="*/ 706 w 1871"/>
                  <a:gd name="T73" fmla="*/ 1098 h 1843"/>
                  <a:gd name="T74" fmla="*/ 1449 w 1871"/>
                  <a:gd name="T75" fmla="*/ 144 h 1843"/>
                  <a:gd name="T76" fmla="*/ 1514 w 1871"/>
                  <a:gd name="T77" fmla="*/ 22 h 1843"/>
                  <a:gd name="T78" fmla="*/ 1601 w 1871"/>
                  <a:gd name="T79" fmla="*/ 64 h 1843"/>
                  <a:gd name="T80" fmla="*/ 1675 w 1871"/>
                  <a:gd name="T81" fmla="*/ 166 h 1843"/>
                  <a:gd name="T82" fmla="*/ 1670 w 1871"/>
                  <a:gd name="T83" fmla="*/ 821 h 1843"/>
                  <a:gd name="T84" fmla="*/ 1358 w 1871"/>
                  <a:gd name="T85" fmla="*/ 821 h 1843"/>
                  <a:gd name="T86" fmla="*/ 1621 w 1871"/>
                  <a:gd name="T87" fmla="*/ 731 h 1843"/>
                  <a:gd name="T88" fmla="*/ 1536 w 1871"/>
                  <a:gd name="T89" fmla="*/ 426 h 1843"/>
                  <a:gd name="T90" fmla="*/ 1536 w 1871"/>
                  <a:gd name="T91" fmla="*/ 354 h 1843"/>
                  <a:gd name="T92" fmla="*/ 1485 w 1871"/>
                  <a:gd name="T93" fmla="*/ 553 h 1843"/>
                  <a:gd name="T94" fmla="*/ 1569 w 1871"/>
                  <a:gd name="T95" fmla="*/ 627 h 1843"/>
                  <a:gd name="T96" fmla="*/ 1564 w 1871"/>
                  <a:gd name="T97" fmla="*/ 390 h 1843"/>
                  <a:gd name="T98" fmla="*/ 1493 w 1871"/>
                  <a:gd name="T99" fmla="*/ 144 h 1843"/>
                  <a:gd name="T100" fmla="*/ 1493 w 1871"/>
                  <a:gd name="T101" fmla="*/ 144 h 1843"/>
                  <a:gd name="T102" fmla="*/ 1489 w 1871"/>
                  <a:gd name="T103" fmla="*/ 188 h 1843"/>
                  <a:gd name="T104" fmla="*/ 1468 w 1871"/>
                  <a:gd name="T105" fmla="*/ 338 h 1843"/>
                  <a:gd name="T106" fmla="*/ 1503 w 1871"/>
                  <a:gd name="T107" fmla="*/ 627 h 1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71" h="1843">
                    <a:moveTo>
                      <a:pt x="1545" y="1631"/>
                    </a:moveTo>
                    <a:cubicBezTo>
                      <a:pt x="1463" y="1631"/>
                      <a:pt x="1421" y="1607"/>
                      <a:pt x="1381" y="1584"/>
                    </a:cubicBezTo>
                    <a:cubicBezTo>
                      <a:pt x="1345" y="1563"/>
                      <a:pt x="1310" y="1543"/>
                      <a:pt x="1240" y="1543"/>
                    </a:cubicBezTo>
                    <a:cubicBezTo>
                      <a:pt x="1170" y="1543"/>
                      <a:pt x="1135" y="1563"/>
                      <a:pt x="1099" y="1584"/>
                    </a:cubicBezTo>
                    <a:cubicBezTo>
                      <a:pt x="1059" y="1607"/>
                      <a:pt x="1018" y="1631"/>
                      <a:pt x="936" y="1631"/>
                    </a:cubicBezTo>
                    <a:cubicBezTo>
                      <a:pt x="854" y="1631"/>
                      <a:pt x="812" y="1607"/>
                      <a:pt x="772" y="1584"/>
                    </a:cubicBezTo>
                    <a:cubicBezTo>
                      <a:pt x="736" y="1563"/>
                      <a:pt x="701" y="1543"/>
                      <a:pt x="631" y="1543"/>
                    </a:cubicBezTo>
                    <a:cubicBezTo>
                      <a:pt x="561" y="1543"/>
                      <a:pt x="526" y="1563"/>
                      <a:pt x="490" y="1584"/>
                    </a:cubicBezTo>
                    <a:cubicBezTo>
                      <a:pt x="450" y="1607"/>
                      <a:pt x="409" y="1631"/>
                      <a:pt x="327" y="1631"/>
                    </a:cubicBezTo>
                    <a:cubicBezTo>
                      <a:pt x="245" y="1631"/>
                      <a:pt x="203" y="1607"/>
                      <a:pt x="163" y="1584"/>
                    </a:cubicBezTo>
                    <a:cubicBezTo>
                      <a:pt x="127" y="1563"/>
                      <a:pt x="92" y="1543"/>
                      <a:pt x="22" y="1543"/>
                    </a:cubicBezTo>
                    <a:cubicBezTo>
                      <a:pt x="10" y="1543"/>
                      <a:pt x="0" y="1533"/>
                      <a:pt x="0" y="1521"/>
                    </a:cubicBezTo>
                    <a:cubicBezTo>
                      <a:pt x="0" y="1509"/>
                      <a:pt x="10" y="1499"/>
                      <a:pt x="22" y="1499"/>
                    </a:cubicBezTo>
                    <a:cubicBezTo>
                      <a:pt x="104" y="1499"/>
                      <a:pt x="145" y="1523"/>
                      <a:pt x="185" y="1546"/>
                    </a:cubicBezTo>
                    <a:cubicBezTo>
                      <a:pt x="222" y="1567"/>
                      <a:pt x="256" y="1587"/>
                      <a:pt x="327" y="1587"/>
                    </a:cubicBezTo>
                    <a:cubicBezTo>
                      <a:pt x="397" y="1587"/>
                      <a:pt x="431" y="1567"/>
                      <a:pt x="468" y="1546"/>
                    </a:cubicBezTo>
                    <a:cubicBezTo>
                      <a:pt x="508" y="1523"/>
                      <a:pt x="549" y="1499"/>
                      <a:pt x="631" y="1499"/>
                    </a:cubicBezTo>
                    <a:cubicBezTo>
                      <a:pt x="713" y="1499"/>
                      <a:pt x="754" y="1523"/>
                      <a:pt x="794" y="1546"/>
                    </a:cubicBezTo>
                    <a:cubicBezTo>
                      <a:pt x="831" y="1567"/>
                      <a:pt x="865" y="1587"/>
                      <a:pt x="936" y="1587"/>
                    </a:cubicBezTo>
                    <a:cubicBezTo>
                      <a:pt x="1006" y="1587"/>
                      <a:pt x="1040" y="1567"/>
                      <a:pt x="1077" y="1546"/>
                    </a:cubicBezTo>
                    <a:cubicBezTo>
                      <a:pt x="1117" y="1523"/>
                      <a:pt x="1158" y="1499"/>
                      <a:pt x="1240" y="1499"/>
                    </a:cubicBezTo>
                    <a:cubicBezTo>
                      <a:pt x="1322" y="1499"/>
                      <a:pt x="1364" y="1523"/>
                      <a:pt x="1403" y="1546"/>
                    </a:cubicBezTo>
                    <a:cubicBezTo>
                      <a:pt x="1440" y="1567"/>
                      <a:pt x="1475" y="1587"/>
                      <a:pt x="1545" y="1587"/>
                    </a:cubicBezTo>
                    <a:cubicBezTo>
                      <a:pt x="1615" y="1587"/>
                      <a:pt x="1650" y="1567"/>
                      <a:pt x="1686" y="1546"/>
                    </a:cubicBezTo>
                    <a:cubicBezTo>
                      <a:pt x="1726" y="1523"/>
                      <a:pt x="1767" y="1499"/>
                      <a:pt x="1849" y="1499"/>
                    </a:cubicBezTo>
                    <a:cubicBezTo>
                      <a:pt x="1861" y="1499"/>
                      <a:pt x="1871" y="1509"/>
                      <a:pt x="1871" y="1521"/>
                    </a:cubicBezTo>
                    <a:cubicBezTo>
                      <a:pt x="1871" y="1533"/>
                      <a:pt x="1861" y="1543"/>
                      <a:pt x="1849" y="1543"/>
                    </a:cubicBezTo>
                    <a:cubicBezTo>
                      <a:pt x="1779" y="1543"/>
                      <a:pt x="1745" y="1563"/>
                      <a:pt x="1708" y="1584"/>
                    </a:cubicBezTo>
                    <a:cubicBezTo>
                      <a:pt x="1668" y="1607"/>
                      <a:pt x="1627" y="1631"/>
                      <a:pt x="1545" y="1631"/>
                    </a:cubicBezTo>
                    <a:close/>
                    <a:moveTo>
                      <a:pt x="1708" y="1690"/>
                    </a:moveTo>
                    <a:cubicBezTo>
                      <a:pt x="1745" y="1669"/>
                      <a:pt x="1779" y="1649"/>
                      <a:pt x="1849" y="1649"/>
                    </a:cubicBezTo>
                    <a:cubicBezTo>
                      <a:pt x="1861" y="1649"/>
                      <a:pt x="1871" y="1639"/>
                      <a:pt x="1871" y="1627"/>
                    </a:cubicBezTo>
                    <a:cubicBezTo>
                      <a:pt x="1871" y="1615"/>
                      <a:pt x="1861" y="1605"/>
                      <a:pt x="1849" y="1605"/>
                    </a:cubicBezTo>
                    <a:cubicBezTo>
                      <a:pt x="1767" y="1605"/>
                      <a:pt x="1726" y="1629"/>
                      <a:pt x="1686" y="1652"/>
                    </a:cubicBezTo>
                    <a:cubicBezTo>
                      <a:pt x="1650" y="1673"/>
                      <a:pt x="1615" y="1693"/>
                      <a:pt x="1545" y="1693"/>
                    </a:cubicBezTo>
                    <a:cubicBezTo>
                      <a:pt x="1475" y="1693"/>
                      <a:pt x="1440" y="1673"/>
                      <a:pt x="1403" y="1652"/>
                    </a:cubicBezTo>
                    <a:cubicBezTo>
                      <a:pt x="1364" y="1629"/>
                      <a:pt x="1322" y="1605"/>
                      <a:pt x="1240" y="1605"/>
                    </a:cubicBezTo>
                    <a:cubicBezTo>
                      <a:pt x="1158" y="1605"/>
                      <a:pt x="1117" y="1629"/>
                      <a:pt x="1077" y="1652"/>
                    </a:cubicBezTo>
                    <a:cubicBezTo>
                      <a:pt x="1040" y="1673"/>
                      <a:pt x="1006" y="1693"/>
                      <a:pt x="936" y="1693"/>
                    </a:cubicBezTo>
                    <a:cubicBezTo>
                      <a:pt x="865" y="1693"/>
                      <a:pt x="831" y="1673"/>
                      <a:pt x="794" y="1652"/>
                    </a:cubicBezTo>
                    <a:cubicBezTo>
                      <a:pt x="754" y="1629"/>
                      <a:pt x="713" y="1605"/>
                      <a:pt x="631" y="1605"/>
                    </a:cubicBezTo>
                    <a:cubicBezTo>
                      <a:pt x="549" y="1605"/>
                      <a:pt x="508" y="1629"/>
                      <a:pt x="468" y="1652"/>
                    </a:cubicBezTo>
                    <a:cubicBezTo>
                      <a:pt x="431" y="1673"/>
                      <a:pt x="397" y="1693"/>
                      <a:pt x="327" y="1693"/>
                    </a:cubicBezTo>
                    <a:cubicBezTo>
                      <a:pt x="256" y="1693"/>
                      <a:pt x="222" y="1673"/>
                      <a:pt x="185" y="1652"/>
                    </a:cubicBezTo>
                    <a:cubicBezTo>
                      <a:pt x="145" y="1629"/>
                      <a:pt x="104" y="1605"/>
                      <a:pt x="22" y="1605"/>
                    </a:cubicBezTo>
                    <a:cubicBezTo>
                      <a:pt x="10" y="1605"/>
                      <a:pt x="0" y="1615"/>
                      <a:pt x="0" y="1627"/>
                    </a:cubicBezTo>
                    <a:cubicBezTo>
                      <a:pt x="0" y="1639"/>
                      <a:pt x="10" y="1649"/>
                      <a:pt x="22" y="1649"/>
                    </a:cubicBezTo>
                    <a:cubicBezTo>
                      <a:pt x="92" y="1649"/>
                      <a:pt x="127" y="1669"/>
                      <a:pt x="163" y="1690"/>
                    </a:cubicBezTo>
                    <a:cubicBezTo>
                      <a:pt x="203" y="1713"/>
                      <a:pt x="245" y="1737"/>
                      <a:pt x="327" y="1737"/>
                    </a:cubicBezTo>
                    <a:cubicBezTo>
                      <a:pt x="409" y="1737"/>
                      <a:pt x="450" y="1713"/>
                      <a:pt x="490" y="1690"/>
                    </a:cubicBezTo>
                    <a:cubicBezTo>
                      <a:pt x="526" y="1669"/>
                      <a:pt x="561" y="1649"/>
                      <a:pt x="631" y="1649"/>
                    </a:cubicBezTo>
                    <a:cubicBezTo>
                      <a:pt x="701" y="1649"/>
                      <a:pt x="736" y="1669"/>
                      <a:pt x="772" y="1690"/>
                    </a:cubicBezTo>
                    <a:cubicBezTo>
                      <a:pt x="812" y="1713"/>
                      <a:pt x="854" y="1737"/>
                      <a:pt x="936" y="1737"/>
                    </a:cubicBezTo>
                    <a:cubicBezTo>
                      <a:pt x="1018" y="1737"/>
                      <a:pt x="1059" y="1713"/>
                      <a:pt x="1099" y="1690"/>
                    </a:cubicBezTo>
                    <a:cubicBezTo>
                      <a:pt x="1135" y="1669"/>
                      <a:pt x="1170" y="1649"/>
                      <a:pt x="1240" y="1649"/>
                    </a:cubicBezTo>
                    <a:cubicBezTo>
                      <a:pt x="1310" y="1649"/>
                      <a:pt x="1345" y="1669"/>
                      <a:pt x="1381" y="1690"/>
                    </a:cubicBezTo>
                    <a:cubicBezTo>
                      <a:pt x="1421" y="1713"/>
                      <a:pt x="1463" y="1737"/>
                      <a:pt x="1545" y="1737"/>
                    </a:cubicBezTo>
                    <a:cubicBezTo>
                      <a:pt x="1627" y="1737"/>
                      <a:pt x="1668" y="1713"/>
                      <a:pt x="1708" y="1690"/>
                    </a:cubicBezTo>
                    <a:close/>
                    <a:moveTo>
                      <a:pt x="1708" y="1796"/>
                    </a:moveTo>
                    <a:cubicBezTo>
                      <a:pt x="1745" y="1775"/>
                      <a:pt x="1779" y="1755"/>
                      <a:pt x="1849" y="1755"/>
                    </a:cubicBezTo>
                    <a:cubicBezTo>
                      <a:pt x="1861" y="1755"/>
                      <a:pt x="1871" y="1745"/>
                      <a:pt x="1871" y="1733"/>
                    </a:cubicBezTo>
                    <a:cubicBezTo>
                      <a:pt x="1871" y="1721"/>
                      <a:pt x="1861" y="1711"/>
                      <a:pt x="1849" y="1711"/>
                    </a:cubicBezTo>
                    <a:cubicBezTo>
                      <a:pt x="1767" y="1711"/>
                      <a:pt x="1726" y="1735"/>
                      <a:pt x="1686" y="1758"/>
                    </a:cubicBezTo>
                    <a:cubicBezTo>
                      <a:pt x="1650" y="1779"/>
                      <a:pt x="1615" y="1799"/>
                      <a:pt x="1545" y="1799"/>
                    </a:cubicBezTo>
                    <a:cubicBezTo>
                      <a:pt x="1475" y="1799"/>
                      <a:pt x="1440" y="1779"/>
                      <a:pt x="1403" y="1758"/>
                    </a:cubicBezTo>
                    <a:cubicBezTo>
                      <a:pt x="1364" y="1735"/>
                      <a:pt x="1322" y="1711"/>
                      <a:pt x="1240" y="1711"/>
                    </a:cubicBezTo>
                    <a:cubicBezTo>
                      <a:pt x="1158" y="1711"/>
                      <a:pt x="1117" y="1735"/>
                      <a:pt x="1077" y="1758"/>
                    </a:cubicBezTo>
                    <a:cubicBezTo>
                      <a:pt x="1040" y="1779"/>
                      <a:pt x="1006" y="1799"/>
                      <a:pt x="936" y="1799"/>
                    </a:cubicBezTo>
                    <a:cubicBezTo>
                      <a:pt x="865" y="1799"/>
                      <a:pt x="831" y="1779"/>
                      <a:pt x="794" y="1758"/>
                    </a:cubicBezTo>
                    <a:cubicBezTo>
                      <a:pt x="754" y="1735"/>
                      <a:pt x="713" y="1711"/>
                      <a:pt x="631" y="1711"/>
                    </a:cubicBezTo>
                    <a:cubicBezTo>
                      <a:pt x="549" y="1711"/>
                      <a:pt x="508" y="1735"/>
                      <a:pt x="468" y="1758"/>
                    </a:cubicBezTo>
                    <a:cubicBezTo>
                      <a:pt x="431" y="1779"/>
                      <a:pt x="397" y="1799"/>
                      <a:pt x="327" y="1799"/>
                    </a:cubicBezTo>
                    <a:cubicBezTo>
                      <a:pt x="256" y="1799"/>
                      <a:pt x="222" y="1779"/>
                      <a:pt x="185" y="1758"/>
                    </a:cubicBezTo>
                    <a:cubicBezTo>
                      <a:pt x="145" y="1735"/>
                      <a:pt x="104" y="1711"/>
                      <a:pt x="22" y="1711"/>
                    </a:cubicBezTo>
                    <a:cubicBezTo>
                      <a:pt x="10" y="1711"/>
                      <a:pt x="0" y="1721"/>
                      <a:pt x="0" y="1733"/>
                    </a:cubicBezTo>
                    <a:cubicBezTo>
                      <a:pt x="0" y="1745"/>
                      <a:pt x="10" y="1755"/>
                      <a:pt x="22" y="1755"/>
                    </a:cubicBezTo>
                    <a:cubicBezTo>
                      <a:pt x="92" y="1755"/>
                      <a:pt x="127" y="1775"/>
                      <a:pt x="163" y="1796"/>
                    </a:cubicBezTo>
                    <a:cubicBezTo>
                      <a:pt x="203" y="1819"/>
                      <a:pt x="245" y="1843"/>
                      <a:pt x="327" y="1843"/>
                    </a:cubicBezTo>
                    <a:cubicBezTo>
                      <a:pt x="409" y="1843"/>
                      <a:pt x="450" y="1819"/>
                      <a:pt x="490" y="1796"/>
                    </a:cubicBezTo>
                    <a:cubicBezTo>
                      <a:pt x="526" y="1775"/>
                      <a:pt x="561" y="1755"/>
                      <a:pt x="631" y="1755"/>
                    </a:cubicBezTo>
                    <a:cubicBezTo>
                      <a:pt x="701" y="1755"/>
                      <a:pt x="736" y="1775"/>
                      <a:pt x="772" y="1796"/>
                    </a:cubicBezTo>
                    <a:cubicBezTo>
                      <a:pt x="812" y="1819"/>
                      <a:pt x="854" y="1843"/>
                      <a:pt x="936" y="1843"/>
                    </a:cubicBezTo>
                    <a:cubicBezTo>
                      <a:pt x="1018" y="1843"/>
                      <a:pt x="1059" y="1819"/>
                      <a:pt x="1099" y="1796"/>
                    </a:cubicBezTo>
                    <a:cubicBezTo>
                      <a:pt x="1135" y="1775"/>
                      <a:pt x="1170" y="1755"/>
                      <a:pt x="1240" y="1755"/>
                    </a:cubicBezTo>
                    <a:cubicBezTo>
                      <a:pt x="1310" y="1755"/>
                      <a:pt x="1345" y="1775"/>
                      <a:pt x="1381" y="1796"/>
                    </a:cubicBezTo>
                    <a:cubicBezTo>
                      <a:pt x="1421" y="1819"/>
                      <a:pt x="1463" y="1843"/>
                      <a:pt x="1545" y="1843"/>
                    </a:cubicBezTo>
                    <a:cubicBezTo>
                      <a:pt x="1627" y="1843"/>
                      <a:pt x="1668" y="1819"/>
                      <a:pt x="1708" y="1796"/>
                    </a:cubicBezTo>
                    <a:close/>
                    <a:moveTo>
                      <a:pt x="279" y="828"/>
                    </a:moveTo>
                    <a:cubicBezTo>
                      <a:pt x="279" y="875"/>
                      <a:pt x="240" y="914"/>
                      <a:pt x="192" y="914"/>
                    </a:cubicBezTo>
                    <a:cubicBezTo>
                      <a:pt x="160" y="914"/>
                      <a:pt x="130" y="896"/>
                      <a:pt x="115" y="867"/>
                    </a:cubicBezTo>
                    <a:cubicBezTo>
                      <a:pt x="109" y="857"/>
                      <a:pt x="114" y="843"/>
                      <a:pt x="124" y="838"/>
                    </a:cubicBezTo>
                    <a:cubicBezTo>
                      <a:pt x="135" y="832"/>
                      <a:pt x="148" y="836"/>
                      <a:pt x="154" y="847"/>
                    </a:cubicBezTo>
                    <a:cubicBezTo>
                      <a:pt x="161" y="861"/>
                      <a:pt x="176" y="870"/>
                      <a:pt x="192" y="870"/>
                    </a:cubicBezTo>
                    <a:cubicBezTo>
                      <a:pt x="216" y="870"/>
                      <a:pt x="235" y="851"/>
                      <a:pt x="235" y="828"/>
                    </a:cubicBezTo>
                    <a:cubicBezTo>
                      <a:pt x="235" y="804"/>
                      <a:pt x="216" y="785"/>
                      <a:pt x="192" y="785"/>
                    </a:cubicBezTo>
                    <a:cubicBezTo>
                      <a:pt x="180" y="785"/>
                      <a:pt x="170" y="775"/>
                      <a:pt x="170" y="763"/>
                    </a:cubicBezTo>
                    <a:cubicBezTo>
                      <a:pt x="170" y="379"/>
                      <a:pt x="170" y="379"/>
                      <a:pt x="170" y="379"/>
                    </a:cubicBezTo>
                    <a:cubicBezTo>
                      <a:pt x="170" y="379"/>
                      <a:pt x="170" y="379"/>
                      <a:pt x="170" y="379"/>
                    </a:cubicBezTo>
                    <a:cubicBezTo>
                      <a:pt x="170" y="378"/>
                      <a:pt x="170" y="378"/>
                      <a:pt x="170" y="378"/>
                    </a:cubicBezTo>
                    <a:cubicBezTo>
                      <a:pt x="170" y="377"/>
                      <a:pt x="170" y="376"/>
                      <a:pt x="170" y="375"/>
                    </a:cubicBezTo>
                    <a:cubicBezTo>
                      <a:pt x="170" y="375"/>
                      <a:pt x="171" y="374"/>
                      <a:pt x="171" y="374"/>
                    </a:cubicBezTo>
                    <a:cubicBezTo>
                      <a:pt x="171" y="373"/>
                      <a:pt x="171" y="372"/>
                      <a:pt x="171" y="371"/>
                    </a:cubicBezTo>
                    <a:cubicBezTo>
                      <a:pt x="172" y="371"/>
                      <a:pt x="172" y="371"/>
                      <a:pt x="172" y="370"/>
                    </a:cubicBezTo>
                    <a:cubicBezTo>
                      <a:pt x="172" y="369"/>
                      <a:pt x="173" y="368"/>
                      <a:pt x="174" y="367"/>
                    </a:cubicBezTo>
                    <a:cubicBezTo>
                      <a:pt x="174" y="367"/>
                      <a:pt x="174" y="367"/>
                      <a:pt x="174" y="367"/>
                    </a:cubicBezTo>
                    <a:cubicBezTo>
                      <a:pt x="278" y="209"/>
                      <a:pt x="278" y="209"/>
                      <a:pt x="278" y="209"/>
                    </a:cubicBezTo>
                    <a:cubicBezTo>
                      <a:pt x="284" y="199"/>
                      <a:pt x="298" y="196"/>
                      <a:pt x="308" y="202"/>
                    </a:cubicBezTo>
                    <a:cubicBezTo>
                      <a:pt x="741" y="475"/>
                      <a:pt x="741" y="475"/>
                      <a:pt x="741" y="475"/>
                    </a:cubicBezTo>
                    <a:cubicBezTo>
                      <a:pt x="710" y="508"/>
                      <a:pt x="710" y="508"/>
                      <a:pt x="710" y="508"/>
                    </a:cubicBezTo>
                    <a:cubicBezTo>
                      <a:pt x="651" y="470"/>
                      <a:pt x="651" y="470"/>
                      <a:pt x="651" y="470"/>
                    </a:cubicBezTo>
                    <a:cubicBezTo>
                      <a:pt x="640" y="580"/>
                      <a:pt x="640" y="580"/>
                      <a:pt x="640" y="580"/>
                    </a:cubicBezTo>
                    <a:cubicBezTo>
                      <a:pt x="590" y="632"/>
                      <a:pt x="590" y="632"/>
                      <a:pt x="590" y="632"/>
                    </a:cubicBezTo>
                    <a:cubicBezTo>
                      <a:pt x="605" y="480"/>
                      <a:pt x="605" y="480"/>
                      <a:pt x="605" y="480"/>
                    </a:cubicBezTo>
                    <a:cubicBezTo>
                      <a:pt x="479" y="574"/>
                      <a:pt x="479" y="574"/>
                      <a:pt x="479" y="574"/>
                    </a:cubicBezTo>
                    <a:cubicBezTo>
                      <a:pt x="574" y="648"/>
                      <a:pt x="574" y="648"/>
                      <a:pt x="574" y="648"/>
                    </a:cubicBezTo>
                    <a:cubicBezTo>
                      <a:pt x="544" y="680"/>
                      <a:pt x="544" y="680"/>
                      <a:pt x="544" y="680"/>
                    </a:cubicBezTo>
                    <a:cubicBezTo>
                      <a:pt x="214" y="424"/>
                      <a:pt x="214" y="424"/>
                      <a:pt x="214" y="424"/>
                    </a:cubicBezTo>
                    <a:cubicBezTo>
                      <a:pt x="214" y="744"/>
                      <a:pt x="214" y="744"/>
                      <a:pt x="214" y="744"/>
                    </a:cubicBezTo>
                    <a:cubicBezTo>
                      <a:pt x="251" y="754"/>
                      <a:pt x="279" y="787"/>
                      <a:pt x="279" y="828"/>
                    </a:cubicBezTo>
                    <a:close/>
                    <a:moveTo>
                      <a:pt x="478" y="520"/>
                    </a:moveTo>
                    <a:cubicBezTo>
                      <a:pt x="593" y="434"/>
                      <a:pt x="593" y="434"/>
                      <a:pt x="593" y="434"/>
                    </a:cubicBezTo>
                    <a:cubicBezTo>
                      <a:pt x="510" y="382"/>
                      <a:pt x="510" y="382"/>
                      <a:pt x="510" y="382"/>
                    </a:cubicBezTo>
                    <a:lnTo>
                      <a:pt x="478" y="520"/>
                    </a:lnTo>
                    <a:close/>
                    <a:moveTo>
                      <a:pt x="367" y="419"/>
                    </a:moveTo>
                    <a:cubicBezTo>
                      <a:pt x="458" y="349"/>
                      <a:pt x="458" y="349"/>
                      <a:pt x="458" y="349"/>
                    </a:cubicBezTo>
                    <a:cubicBezTo>
                      <a:pt x="402" y="314"/>
                      <a:pt x="402" y="314"/>
                      <a:pt x="402" y="314"/>
                    </a:cubicBezTo>
                    <a:lnTo>
                      <a:pt x="367" y="419"/>
                    </a:lnTo>
                    <a:close/>
                    <a:moveTo>
                      <a:pt x="359" y="481"/>
                    </a:moveTo>
                    <a:cubicBezTo>
                      <a:pt x="429" y="535"/>
                      <a:pt x="429" y="535"/>
                      <a:pt x="429" y="535"/>
                    </a:cubicBezTo>
                    <a:cubicBezTo>
                      <a:pt x="460" y="402"/>
                      <a:pt x="460" y="402"/>
                      <a:pt x="460" y="402"/>
                    </a:cubicBezTo>
                    <a:lnTo>
                      <a:pt x="359" y="481"/>
                    </a:lnTo>
                    <a:close/>
                    <a:moveTo>
                      <a:pt x="255" y="323"/>
                    </a:moveTo>
                    <a:cubicBezTo>
                      <a:pt x="345" y="278"/>
                      <a:pt x="345" y="278"/>
                      <a:pt x="345" y="278"/>
                    </a:cubicBezTo>
                    <a:cubicBezTo>
                      <a:pt x="303" y="251"/>
                      <a:pt x="303" y="251"/>
                      <a:pt x="303" y="251"/>
                    </a:cubicBezTo>
                    <a:lnTo>
                      <a:pt x="255" y="323"/>
                    </a:lnTo>
                    <a:close/>
                    <a:moveTo>
                      <a:pt x="233" y="383"/>
                    </a:moveTo>
                    <a:cubicBezTo>
                      <a:pt x="312" y="444"/>
                      <a:pt x="312" y="444"/>
                      <a:pt x="312" y="444"/>
                    </a:cubicBezTo>
                    <a:cubicBezTo>
                      <a:pt x="352" y="323"/>
                      <a:pt x="352" y="323"/>
                      <a:pt x="352" y="323"/>
                    </a:cubicBezTo>
                    <a:lnTo>
                      <a:pt x="233" y="383"/>
                    </a:lnTo>
                    <a:close/>
                    <a:moveTo>
                      <a:pt x="861" y="1098"/>
                    </a:moveTo>
                    <a:cubicBezTo>
                      <a:pt x="861" y="1012"/>
                      <a:pt x="861" y="1012"/>
                      <a:pt x="861" y="1012"/>
                    </a:cubicBezTo>
                    <a:cubicBezTo>
                      <a:pt x="817" y="1012"/>
                      <a:pt x="817" y="1012"/>
                      <a:pt x="817" y="1012"/>
                    </a:cubicBezTo>
                    <a:cubicBezTo>
                      <a:pt x="817" y="1098"/>
                      <a:pt x="817" y="1098"/>
                      <a:pt x="817" y="1098"/>
                    </a:cubicBezTo>
                    <a:lnTo>
                      <a:pt x="861" y="1098"/>
                    </a:lnTo>
                    <a:close/>
                    <a:moveTo>
                      <a:pt x="750" y="1098"/>
                    </a:moveTo>
                    <a:cubicBezTo>
                      <a:pt x="750" y="1012"/>
                      <a:pt x="750" y="1012"/>
                      <a:pt x="750" y="1012"/>
                    </a:cubicBezTo>
                    <a:cubicBezTo>
                      <a:pt x="706" y="1012"/>
                      <a:pt x="706" y="1012"/>
                      <a:pt x="706" y="1012"/>
                    </a:cubicBezTo>
                    <a:cubicBezTo>
                      <a:pt x="706" y="1098"/>
                      <a:pt x="706" y="1098"/>
                      <a:pt x="706" y="1098"/>
                    </a:cubicBezTo>
                    <a:lnTo>
                      <a:pt x="750" y="1098"/>
                    </a:lnTo>
                    <a:close/>
                    <a:moveTo>
                      <a:pt x="1397" y="166"/>
                    </a:moveTo>
                    <a:cubicBezTo>
                      <a:pt x="1397" y="154"/>
                      <a:pt x="1407" y="144"/>
                      <a:pt x="1419" y="144"/>
                    </a:cubicBezTo>
                    <a:cubicBezTo>
                      <a:pt x="1449" y="144"/>
                      <a:pt x="1449" y="144"/>
                      <a:pt x="1449" y="144"/>
                    </a:cubicBezTo>
                    <a:cubicBezTo>
                      <a:pt x="1449" y="86"/>
                      <a:pt x="1449" y="86"/>
                      <a:pt x="1449" y="86"/>
                    </a:cubicBezTo>
                    <a:cubicBezTo>
                      <a:pt x="1449" y="74"/>
                      <a:pt x="1459" y="64"/>
                      <a:pt x="1471" y="64"/>
                    </a:cubicBezTo>
                    <a:cubicBezTo>
                      <a:pt x="1514" y="64"/>
                      <a:pt x="1514" y="64"/>
                      <a:pt x="1514" y="64"/>
                    </a:cubicBezTo>
                    <a:cubicBezTo>
                      <a:pt x="1514" y="22"/>
                      <a:pt x="1514" y="22"/>
                      <a:pt x="1514" y="22"/>
                    </a:cubicBezTo>
                    <a:cubicBezTo>
                      <a:pt x="1514" y="10"/>
                      <a:pt x="1524" y="0"/>
                      <a:pt x="1536" y="0"/>
                    </a:cubicBezTo>
                    <a:cubicBezTo>
                      <a:pt x="1548" y="0"/>
                      <a:pt x="1558" y="10"/>
                      <a:pt x="1558" y="22"/>
                    </a:cubicBezTo>
                    <a:cubicBezTo>
                      <a:pt x="1558" y="64"/>
                      <a:pt x="1558" y="64"/>
                      <a:pt x="1558" y="64"/>
                    </a:cubicBezTo>
                    <a:cubicBezTo>
                      <a:pt x="1601" y="64"/>
                      <a:pt x="1601" y="64"/>
                      <a:pt x="1601" y="64"/>
                    </a:cubicBezTo>
                    <a:cubicBezTo>
                      <a:pt x="1613" y="64"/>
                      <a:pt x="1623" y="74"/>
                      <a:pt x="1623" y="86"/>
                    </a:cubicBezTo>
                    <a:cubicBezTo>
                      <a:pt x="1623" y="144"/>
                      <a:pt x="1623" y="144"/>
                      <a:pt x="1623" y="144"/>
                    </a:cubicBezTo>
                    <a:cubicBezTo>
                      <a:pt x="1653" y="144"/>
                      <a:pt x="1653" y="144"/>
                      <a:pt x="1653" y="144"/>
                    </a:cubicBezTo>
                    <a:cubicBezTo>
                      <a:pt x="1665" y="144"/>
                      <a:pt x="1675" y="154"/>
                      <a:pt x="1675" y="166"/>
                    </a:cubicBezTo>
                    <a:cubicBezTo>
                      <a:pt x="1675" y="178"/>
                      <a:pt x="1665" y="188"/>
                      <a:pt x="1653" y="188"/>
                    </a:cubicBezTo>
                    <a:cubicBezTo>
                      <a:pt x="1628" y="188"/>
                      <a:pt x="1628" y="188"/>
                      <a:pt x="1628" y="188"/>
                    </a:cubicBezTo>
                    <a:cubicBezTo>
                      <a:pt x="1714" y="821"/>
                      <a:pt x="1714" y="821"/>
                      <a:pt x="1714" y="821"/>
                    </a:cubicBezTo>
                    <a:cubicBezTo>
                      <a:pt x="1670" y="821"/>
                      <a:pt x="1670" y="821"/>
                      <a:pt x="1670" y="821"/>
                    </a:cubicBezTo>
                    <a:cubicBezTo>
                      <a:pt x="1663" y="775"/>
                      <a:pt x="1663" y="775"/>
                      <a:pt x="1663" y="775"/>
                    </a:cubicBezTo>
                    <a:cubicBezTo>
                      <a:pt x="1409" y="775"/>
                      <a:pt x="1409" y="775"/>
                      <a:pt x="1409" y="775"/>
                    </a:cubicBezTo>
                    <a:cubicBezTo>
                      <a:pt x="1402" y="821"/>
                      <a:pt x="1402" y="821"/>
                      <a:pt x="1402" y="821"/>
                    </a:cubicBezTo>
                    <a:cubicBezTo>
                      <a:pt x="1358" y="821"/>
                      <a:pt x="1358" y="821"/>
                      <a:pt x="1358" y="821"/>
                    </a:cubicBezTo>
                    <a:cubicBezTo>
                      <a:pt x="1444" y="188"/>
                      <a:pt x="1444" y="188"/>
                      <a:pt x="1444" y="188"/>
                    </a:cubicBezTo>
                    <a:cubicBezTo>
                      <a:pt x="1419" y="188"/>
                      <a:pt x="1419" y="188"/>
                      <a:pt x="1419" y="188"/>
                    </a:cubicBezTo>
                    <a:cubicBezTo>
                      <a:pt x="1407" y="188"/>
                      <a:pt x="1397" y="178"/>
                      <a:pt x="1397" y="166"/>
                    </a:cubicBezTo>
                    <a:close/>
                    <a:moveTo>
                      <a:pt x="1621" y="731"/>
                    </a:moveTo>
                    <a:cubicBezTo>
                      <a:pt x="1536" y="656"/>
                      <a:pt x="1536" y="656"/>
                      <a:pt x="1536" y="656"/>
                    </a:cubicBezTo>
                    <a:cubicBezTo>
                      <a:pt x="1451" y="731"/>
                      <a:pt x="1451" y="731"/>
                      <a:pt x="1451" y="731"/>
                    </a:cubicBezTo>
                    <a:lnTo>
                      <a:pt x="1621" y="731"/>
                    </a:lnTo>
                    <a:close/>
                    <a:moveTo>
                      <a:pt x="1536" y="426"/>
                    </a:moveTo>
                    <a:cubicBezTo>
                      <a:pt x="1471" y="509"/>
                      <a:pt x="1471" y="509"/>
                      <a:pt x="1471" y="509"/>
                    </a:cubicBezTo>
                    <a:cubicBezTo>
                      <a:pt x="1601" y="509"/>
                      <a:pt x="1601" y="509"/>
                      <a:pt x="1601" y="509"/>
                    </a:cubicBezTo>
                    <a:lnTo>
                      <a:pt x="1536" y="426"/>
                    </a:lnTo>
                    <a:close/>
                    <a:moveTo>
                      <a:pt x="1536" y="354"/>
                    </a:moveTo>
                    <a:cubicBezTo>
                      <a:pt x="1570" y="310"/>
                      <a:pt x="1570" y="310"/>
                      <a:pt x="1570" y="310"/>
                    </a:cubicBezTo>
                    <a:cubicBezTo>
                      <a:pt x="1502" y="310"/>
                      <a:pt x="1502" y="310"/>
                      <a:pt x="1502" y="310"/>
                    </a:cubicBezTo>
                    <a:lnTo>
                      <a:pt x="1536" y="354"/>
                    </a:lnTo>
                    <a:close/>
                    <a:moveTo>
                      <a:pt x="1485" y="553"/>
                    </a:moveTo>
                    <a:cubicBezTo>
                      <a:pt x="1536" y="598"/>
                      <a:pt x="1536" y="598"/>
                      <a:pt x="1536" y="598"/>
                    </a:cubicBezTo>
                    <a:cubicBezTo>
                      <a:pt x="1587" y="553"/>
                      <a:pt x="1587" y="553"/>
                      <a:pt x="1587" y="553"/>
                    </a:cubicBezTo>
                    <a:lnTo>
                      <a:pt x="1485" y="553"/>
                    </a:lnTo>
                    <a:close/>
                    <a:moveTo>
                      <a:pt x="1569" y="627"/>
                    </a:moveTo>
                    <a:cubicBezTo>
                      <a:pt x="1653" y="700"/>
                      <a:pt x="1653" y="700"/>
                      <a:pt x="1653" y="700"/>
                    </a:cubicBezTo>
                    <a:cubicBezTo>
                      <a:pt x="1635" y="569"/>
                      <a:pt x="1635" y="569"/>
                      <a:pt x="1635" y="569"/>
                    </a:cubicBezTo>
                    <a:lnTo>
                      <a:pt x="1569" y="627"/>
                    </a:lnTo>
                    <a:close/>
                    <a:moveTo>
                      <a:pt x="1564" y="390"/>
                    </a:moveTo>
                    <a:cubicBezTo>
                      <a:pt x="1621" y="464"/>
                      <a:pt x="1621" y="464"/>
                      <a:pt x="1621" y="464"/>
                    </a:cubicBezTo>
                    <a:cubicBezTo>
                      <a:pt x="1604" y="338"/>
                      <a:pt x="1604" y="338"/>
                      <a:pt x="1604" y="338"/>
                    </a:cubicBezTo>
                    <a:lnTo>
                      <a:pt x="1564" y="390"/>
                    </a:lnTo>
                    <a:close/>
                    <a:moveTo>
                      <a:pt x="1493" y="144"/>
                    </a:moveTo>
                    <a:cubicBezTo>
                      <a:pt x="1579" y="144"/>
                      <a:pt x="1579" y="144"/>
                      <a:pt x="1579" y="144"/>
                    </a:cubicBezTo>
                    <a:cubicBezTo>
                      <a:pt x="1579" y="108"/>
                      <a:pt x="1579" y="108"/>
                      <a:pt x="1579" y="108"/>
                    </a:cubicBezTo>
                    <a:cubicBezTo>
                      <a:pt x="1493" y="108"/>
                      <a:pt x="1493" y="108"/>
                      <a:pt x="1493" y="108"/>
                    </a:cubicBezTo>
                    <a:lnTo>
                      <a:pt x="1493" y="144"/>
                    </a:lnTo>
                    <a:close/>
                    <a:moveTo>
                      <a:pt x="1478" y="266"/>
                    </a:moveTo>
                    <a:cubicBezTo>
                      <a:pt x="1594" y="266"/>
                      <a:pt x="1594" y="266"/>
                      <a:pt x="1594" y="266"/>
                    </a:cubicBezTo>
                    <a:cubicBezTo>
                      <a:pt x="1583" y="188"/>
                      <a:pt x="1583" y="188"/>
                      <a:pt x="1583" y="188"/>
                    </a:cubicBezTo>
                    <a:cubicBezTo>
                      <a:pt x="1489" y="188"/>
                      <a:pt x="1489" y="188"/>
                      <a:pt x="1489" y="188"/>
                    </a:cubicBezTo>
                    <a:lnTo>
                      <a:pt x="1478" y="266"/>
                    </a:lnTo>
                    <a:close/>
                    <a:moveTo>
                      <a:pt x="1451" y="464"/>
                    </a:moveTo>
                    <a:cubicBezTo>
                      <a:pt x="1508" y="390"/>
                      <a:pt x="1508" y="390"/>
                      <a:pt x="1508" y="390"/>
                    </a:cubicBezTo>
                    <a:cubicBezTo>
                      <a:pt x="1468" y="338"/>
                      <a:pt x="1468" y="338"/>
                      <a:pt x="1468" y="338"/>
                    </a:cubicBezTo>
                    <a:lnTo>
                      <a:pt x="1451" y="464"/>
                    </a:lnTo>
                    <a:close/>
                    <a:moveTo>
                      <a:pt x="1437" y="569"/>
                    </a:moveTo>
                    <a:cubicBezTo>
                      <a:pt x="1419" y="700"/>
                      <a:pt x="1419" y="700"/>
                      <a:pt x="1419" y="700"/>
                    </a:cubicBezTo>
                    <a:cubicBezTo>
                      <a:pt x="1503" y="627"/>
                      <a:pt x="1503" y="627"/>
                      <a:pt x="1503" y="627"/>
                    </a:cubicBezTo>
                    <a:lnTo>
                      <a:pt x="1437" y="56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grpSp>
      <p:grpSp>
        <p:nvGrpSpPr>
          <p:cNvPr id="33" name="Group 32">
            <a:extLst>
              <a:ext uri="{FF2B5EF4-FFF2-40B4-BE49-F238E27FC236}">
                <a16:creationId xmlns:a16="http://schemas.microsoft.com/office/drawing/2014/main" id="{651FECF6-5519-4168-8E0B-A199183FB6ED}"/>
              </a:ext>
            </a:extLst>
          </p:cNvPr>
          <p:cNvGrpSpPr>
            <a:grpSpLocks noChangeAspect="1"/>
          </p:cNvGrpSpPr>
          <p:nvPr/>
        </p:nvGrpSpPr>
        <p:grpSpPr>
          <a:xfrm>
            <a:off x="611219" y="5402881"/>
            <a:ext cx="845972" cy="846756"/>
            <a:chOff x="5273801" y="2606040"/>
            <a:chExt cx="1644396" cy="1645920"/>
          </a:xfrm>
        </p:grpSpPr>
        <p:sp>
          <p:nvSpPr>
            <p:cNvPr id="34" name="AutoShape 3">
              <a:extLst>
                <a:ext uri="{FF2B5EF4-FFF2-40B4-BE49-F238E27FC236}">
                  <a16:creationId xmlns:a16="http://schemas.microsoft.com/office/drawing/2014/main" id="{852E6905-F8A9-4D8F-A12C-81CBF4F140A3}"/>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35" name="Group 34">
              <a:extLst>
                <a:ext uri="{FF2B5EF4-FFF2-40B4-BE49-F238E27FC236}">
                  <a16:creationId xmlns:a16="http://schemas.microsoft.com/office/drawing/2014/main" id="{373CE29E-4F93-494B-839F-5BF357C82373}"/>
                </a:ext>
              </a:extLst>
            </p:cNvPr>
            <p:cNvGrpSpPr/>
            <p:nvPr/>
          </p:nvGrpSpPr>
          <p:grpSpPr>
            <a:xfrm>
              <a:off x="5432297" y="2803017"/>
              <a:ext cx="1330452" cy="1251585"/>
              <a:chOff x="5432297" y="2803017"/>
              <a:chExt cx="1330452" cy="1251585"/>
            </a:xfrm>
          </p:grpSpPr>
          <p:sp>
            <p:nvSpPr>
              <p:cNvPr id="36" name="Freeform 6">
                <a:extLst>
                  <a:ext uri="{FF2B5EF4-FFF2-40B4-BE49-F238E27FC236}">
                    <a16:creationId xmlns:a16="http://schemas.microsoft.com/office/drawing/2014/main" id="{CCA8F7A2-2DC3-406D-BFC8-003181B84CEF}"/>
                  </a:ext>
                </a:extLst>
              </p:cNvPr>
              <p:cNvSpPr>
                <a:spLocks noEditPoints="1"/>
              </p:cNvSpPr>
              <p:nvPr/>
            </p:nvSpPr>
            <p:spPr bwMode="auto">
              <a:xfrm>
                <a:off x="5432297" y="2803017"/>
                <a:ext cx="1330452" cy="1251585"/>
              </a:xfrm>
              <a:custGeom>
                <a:avLst/>
                <a:gdLst>
                  <a:gd name="T0" fmla="*/ 1016 w 1864"/>
                  <a:gd name="T1" fmla="*/ 1613 h 1752"/>
                  <a:gd name="T2" fmla="*/ 97 w 1864"/>
                  <a:gd name="T3" fmla="*/ 1503 h 1752"/>
                  <a:gd name="T4" fmla="*/ 239 w 1864"/>
                  <a:gd name="T5" fmla="*/ 707 h 1752"/>
                  <a:gd name="T6" fmla="*/ 521 w 1864"/>
                  <a:gd name="T7" fmla="*/ 396 h 1752"/>
                  <a:gd name="T8" fmla="*/ 501 w 1864"/>
                  <a:gd name="T9" fmla="*/ 361 h 1752"/>
                  <a:gd name="T10" fmla="*/ 436 w 1864"/>
                  <a:gd name="T11" fmla="*/ 117 h 1752"/>
                  <a:gd name="T12" fmla="*/ 496 w 1864"/>
                  <a:gd name="T13" fmla="*/ 32 h 1752"/>
                  <a:gd name="T14" fmla="*/ 842 w 1864"/>
                  <a:gd name="T15" fmla="*/ 0 h 1752"/>
                  <a:gd name="T16" fmla="*/ 922 w 1864"/>
                  <a:gd name="T17" fmla="*/ 89 h 1752"/>
                  <a:gd name="T18" fmla="*/ 1053 w 1864"/>
                  <a:gd name="T19" fmla="*/ 197 h 1752"/>
                  <a:gd name="T20" fmla="*/ 911 w 1864"/>
                  <a:gd name="T21" fmla="*/ 362 h 1752"/>
                  <a:gd name="T22" fmla="*/ 905 w 1864"/>
                  <a:gd name="T23" fmla="*/ 418 h 1752"/>
                  <a:gd name="T24" fmla="*/ 1287 w 1864"/>
                  <a:gd name="T25" fmla="*/ 872 h 1752"/>
                  <a:gd name="T26" fmla="*/ 877 w 1864"/>
                  <a:gd name="T27" fmla="*/ 452 h 1752"/>
                  <a:gd name="T28" fmla="*/ 882 w 1864"/>
                  <a:gd name="T29" fmla="*/ 329 h 1752"/>
                  <a:gd name="T30" fmla="*/ 904 w 1864"/>
                  <a:gd name="T31" fmla="*/ 129 h 1752"/>
                  <a:gd name="T32" fmla="*/ 819 w 1864"/>
                  <a:gd name="T33" fmla="*/ 273 h 1752"/>
                  <a:gd name="T34" fmla="*/ 799 w 1864"/>
                  <a:gd name="T35" fmla="*/ 242 h 1752"/>
                  <a:gd name="T36" fmla="*/ 880 w 1864"/>
                  <a:gd name="T37" fmla="*/ 56 h 1752"/>
                  <a:gd name="T38" fmla="*/ 843 w 1864"/>
                  <a:gd name="T39" fmla="*/ 44 h 1752"/>
                  <a:gd name="T40" fmla="*/ 569 w 1864"/>
                  <a:gd name="T41" fmla="*/ 44 h 1752"/>
                  <a:gd name="T42" fmla="*/ 542 w 1864"/>
                  <a:gd name="T43" fmla="*/ 98 h 1752"/>
                  <a:gd name="T44" fmla="*/ 603 w 1864"/>
                  <a:gd name="T45" fmla="*/ 271 h 1752"/>
                  <a:gd name="T46" fmla="*/ 509 w 1864"/>
                  <a:gd name="T47" fmla="*/ 129 h 1752"/>
                  <a:gd name="T48" fmla="*/ 531 w 1864"/>
                  <a:gd name="T49" fmla="*/ 329 h 1752"/>
                  <a:gd name="T50" fmla="*/ 536 w 1864"/>
                  <a:gd name="T51" fmla="*/ 452 h 1752"/>
                  <a:gd name="T52" fmla="*/ 50 w 1864"/>
                  <a:gd name="T53" fmla="*/ 1247 h 1752"/>
                  <a:gd name="T54" fmla="*/ 397 w 1864"/>
                  <a:gd name="T55" fmla="*/ 1569 h 1752"/>
                  <a:gd name="T56" fmla="*/ 1034 w 1864"/>
                  <a:gd name="T57" fmla="*/ 1569 h 1752"/>
                  <a:gd name="T58" fmla="*/ 1631 w 1864"/>
                  <a:gd name="T59" fmla="*/ 1398 h 1752"/>
                  <a:gd name="T60" fmla="*/ 1509 w 1864"/>
                  <a:gd name="T61" fmla="*/ 1736 h 1752"/>
                  <a:gd name="T62" fmla="*/ 1201 w 1864"/>
                  <a:gd name="T63" fmla="*/ 1736 h 1752"/>
                  <a:gd name="T64" fmla="*/ 1078 w 1864"/>
                  <a:gd name="T65" fmla="*/ 1618 h 1752"/>
                  <a:gd name="T66" fmla="*/ 1201 w 1864"/>
                  <a:gd name="T67" fmla="*/ 1280 h 1752"/>
                  <a:gd name="T68" fmla="*/ 1509 w 1864"/>
                  <a:gd name="T69" fmla="*/ 1280 h 1752"/>
                  <a:gd name="T70" fmla="*/ 1631 w 1864"/>
                  <a:gd name="T71" fmla="*/ 1398 h 1752"/>
                  <a:gd name="T72" fmla="*/ 1498 w 1864"/>
                  <a:gd name="T73" fmla="*/ 1323 h 1752"/>
                  <a:gd name="T74" fmla="*/ 1211 w 1864"/>
                  <a:gd name="T75" fmla="*/ 1323 h 1752"/>
                  <a:gd name="T76" fmla="*/ 1122 w 1864"/>
                  <a:gd name="T77" fmla="*/ 1618 h 1752"/>
                  <a:gd name="T78" fmla="*/ 1355 w 1864"/>
                  <a:gd name="T79" fmla="*/ 1708 h 1752"/>
                  <a:gd name="T80" fmla="*/ 1587 w 1864"/>
                  <a:gd name="T81" fmla="*/ 1618 h 1752"/>
                  <a:gd name="T82" fmla="*/ 1806 w 1864"/>
                  <a:gd name="T83" fmla="*/ 853 h 1752"/>
                  <a:gd name="T84" fmla="*/ 1587 w 1864"/>
                  <a:gd name="T85" fmla="*/ 812 h 1752"/>
                  <a:gd name="T86" fmla="*/ 1311 w 1864"/>
                  <a:gd name="T87" fmla="*/ 946 h 1752"/>
                  <a:gd name="T88" fmla="*/ 1355 w 1864"/>
                  <a:gd name="T89" fmla="*/ 1220 h 1752"/>
                  <a:gd name="T90" fmla="*/ 1355 w 1864"/>
                  <a:gd name="T91" fmla="*/ 946 h 1752"/>
                  <a:gd name="T92" fmla="*/ 1587 w 1864"/>
                  <a:gd name="T93" fmla="*/ 856 h 1752"/>
                  <a:gd name="T94" fmla="*/ 1820 w 1864"/>
                  <a:gd name="T95" fmla="*/ 946 h 1752"/>
                  <a:gd name="T96" fmla="*/ 1731 w 1864"/>
                  <a:gd name="T97" fmla="*/ 1580 h 1752"/>
                  <a:gd name="T98" fmla="*/ 1675 w 1864"/>
                  <a:gd name="T99" fmla="*/ 1618 h 1752"/>
                  <a:gd name="T100" fmla="*/ 1741 w 1864"/>
                  <a:gd name="T101" fmla="*/ 1623 h 1752"/>
                  <a:gd name="T102" fmla="*/ 1864 w 1864"/>
                  <a:gd name="T103" fmla="*/ 946 h 1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64" h="1752">
                    <a:moveTo>
                      <a:pt x="1034" y="1613"/>
                    </a:moveTo>
                    <a:cubicBezTo>
                      <a:pt x="1028" y="1613"/>
                      <a:pt x="1022" y="1613"/>
                      <a:pt x="1016" y="1613"/>
                    </a:cubicBezTo>
                    <a:cubicBezTo>
                      <a:pt x="397" y="1613"/>
                      <a:pt x="397" y="1613"/>
                      <a:pt x="397" y="1613"/>
                    </a:cubicBezTo>
                    <a:cubicBezTo>
                      <a:pt x="266" y="1613"/>
                      <a:pt x="165" y="1576"/>
                      <a:pt x="97" y="1503"/>
                    </a:cubicBezTo>
                    <a:cubicBezTo>
                      <a:pt x="0" y="1398"/>
                      <a:pt x="5" y="1258"/>
                      <a:pt x="6" y="1245"/>
                    </a:cubicBezTo>
                    <a:cubicBezTo>
                      <a:pt x="6" y="1088"/>
                      <a:pt x="84" y="907"/>
                      <a:pt x="239" y="707"/>
                    </a:cubicBezTo>
                    <a:cubicBezTo>
                      <a:pt x="352" y="560"/>
                      <a:pt x="474" y="446"/>
                      <a:pt x="508" y="418"/>
                    </a:cubicBezTo>
                    <a:cubicBezTo>
                      <a:pt x="521" y="407"/>
                      <a:pt x="521" y="399"/>
                      <a:pt x="521" y="396"/>
                    </a:cubicBezTo>
                    <a:cubicBezTo>
                      <a:pt x="521" y="381"/>
                      <a:pt x="506" y="365"/>
                      <a:pt x="502" y="362"/>
                    </a:cubicBezTo>
                    <a:cubicBezTo>
                      <a:pt x="502" y="362"/>
                      <a:pt x="502" y="361"/>
                      <a:pt x="501" y="361"/>
                    </a:cubicBezTo>
                    <a:cubicBezTo>
                      <a:pt x="451" y="314"/>
                      <a:pt x="365" y="230"/>
                      <a:pt x="360" y="197"/>
                    </a:cubicBezTo>
                    <a:cubicBezTo>
                      <a:pt x="356" y="173"/>
                      <a:pt x="378" y="150"/>
                      <a:pt x="436" y="117"/>
                    </a:cubicBezTo>
                    <a:cubicBezTo>
                      <a:pt x="457" y="106"/>
                      <a:pt x="477" y="96"/>
                      <a:pt x="491" y="89"/>
                    </a:cubicBezTo>
                    <a:cubicBezTo>
                      <a:pt x="484" y="67"/>
                      <a:pt x="486" y="48"/>
                      <a:pt x="496" y="32"/>
                    </a:cubicBezTo>
                    <a:cubicBezTo>
                      <a:pt x="517" y="0"/>
                      <a:pt x="563" y="0"/>
                      <a:pt x="571" y="0"/>
                    </a:cubicBezTo>
                    <a:cubicBezTo>
                      <a:pt x="842" y="0"/>
                      <a:pt x="842" y="0"/>
                      <a:pt x="842" y="0"/>
                    </a:cubicBezTo>
                    <a:cubicBezTo>
                      <a:pt x="850" y="0"/>
                      <a:pt x="896" y="0"/>
                      <a:pt x="917" y="32"/>
                    </a:cubicBezTo>
                    <a:cubicBezTo>
                      <a:pt x="927" y="48"/>
                      <a:pt x="928" y="67"/>
                      <a:pt x="922" y="89"/>
                    </a:cubicBezTo>
                    <a:cubicBezTo>
                      <a:pt x="936" y="96"/>
                      <a:pt x="956" y="106"/>
                      <a:pt x="977" y="117"/>
                    </a:cubicBezTo>
                    <a:cubicBezTo>
                      <a:pt x="1035" y="150"/>
                      <a:pt x="1057" y="173"/>
                      <a:pt x="1053" y="197"/>
                    </a:cubicBezTo>
                    <a:cubicBezTo>
                      <a:pt x="1047" y="230"/>
                      <a:pt x="962" y="314"/>
                      <a:pt x="912" y="361"/>
                    </a:cubicBezTo>
                    <a:cubicBezTo>
                      <a:pt x="911" y="361"/>
                      <a:pt x="911" y="362"/>
                      <a:pt x="911" y="362"/>
                    </a:cubicBezTo>
                    <a:cubicBezTo>
                      <a:pt x="906" y="366"/>
                      <a:pt x="892" y="382"/>
                      <a:pt x="892" y="396"/>
                    </a:cubicBezTo>
                    <a:cubicBezTo>
                      <a:pt x="892" y="399"/>
                      <a:pt x="892" y="407"/>
                      <a:pt x="905" y="418"/>
                    </a:cubicBezTo>
                    <a:cubicBezTo>
                      <a:pt x="939" y="446"/>
                      <a:pt x="1061" y="560"/>
                      <a:pt x="1174" y="707"/>
                    </a:cubicBezTo>
                    <a:cubicBezTo>
                      <a:pt x="1218" y="763"/>
                      <a:pt x="1255" y="818"/>
                      <a:pt x="1287" y="872"/>
                    </a:cubicBezTo>
                    <a:cubicBezTo>
                      <a:pt x="1275" y="891"/>
                      <a:pt x="1270" y="910"/>
                      <a:pt x="1268" y="927"/>
                    </a:cubicBezTo>
                    <a:cubicBezTo>
                      <a:pt x="1127" y="669"/>
                      <a:pt x="881" y="455"/>
                      <a:pt x="877" y="452"/>
                    </a:cubicBezTo>
                    <a:cubicBezTo>
                      <a:pt x="854" y="432"/>
                      <a:pt x="848" y="411"/>
                      <a:pt x="848" y="396"/>
                    </a:cubicBezTo>
                    <a:cubicBezTo>
                      <a:pt x="848" y="360"/>
                      <a:pt x="877" y="333"/>
                      <a:pt x="882" y="329"/>
                    </a:cubicBezTo>
                    <a:cubicBezTo>
                      <a:pt x="936" y="278"/>
                      <a:pt x="997" y="214"/>
                      <a:pt x="1009" y="192"/>
                    </a:cubicBezTo>
                    <a:cubicBezTo>
                      <a:pt x="998" y="179"/>
                      <a:pt x="953" y="152"/>
                      <a:pt x="904" y="129"/>
                    </a:cubicBezTo>
                    <a:cubicBezTo>
                      <a:pt x="861" y="212"/>
                      <a:pt x="839" y="260"/>
                      <a:pt x="839" y="260"/>
                    </a:cubicBezTo>
                    <a:cubicBezTo>
                      <a:pt x="835" y="268"/>
                      <a:pt x="827" y="273"/>
                      <a:pt x="819" y="273"/>
                    </a:cubicBezTo>
                    <a:cubicBezTo>
                      <a:pt x="816" y="273"/>
                      <a:pt x="813" y="273"/>
                      <a:pt x="810" y="271"/>
                    </a:cubicBezTo>
                    <a:cubicBezTo>
                      <a:pt x="799" y="266"/>
                      <a:pt x="794" y="253"/>
                      <a:pt x="799" y="242"/>
                    </a:cubicBezTo>
                    <a:cubicBezTo>
                      <a:pt x="800" y="240"/>
                      <a:pt x="824" y="188"/>
                      <a:pt x="871" y="98"/>
                    </a:cubicBezTo>
                    <a:cubicBezTo>
                      <a:pt x="881" y="78"/>
                      <a:pt x="884" y="63"/>
                      <a:pt x="880" y="56"/>
                    </a:cubicBezTo>
                    <a:cubicBezTo>
                      <a:pt x="874" y="46"/>
                      <a:pt x="852" y="44"/>
                      <a:pt x="844" y="44"/>
                    </a:cubicBezTo>
                    <a:cubicBezTo>
                      <a:pt x="843" y="44"/>
                      <a:pt x="843" y="44"/>
                      <a:pt x="843" y="44"/>
                    </a:cubicBezTo>
                    <a:cubicBezTo>
                      <a:pt x="570" y="44"/>
                      <a:pt x="570" y="44"/>
                      <a:pt x="570" y="44"/>
                    </a:cubicBezTo>
                    <a:cubicBezTo>
                      <a:pt x="570" y="44"/>
                      <a:pt x="569" y="44"/>
                      <a:pt x="569" y="44"/>
                    </a:cubicBezTo>
                    <a:cubicBezTo>
                      <a:pt x="560" y="44"/>
                      <a:pt x="539" y="46"/>
                      <a:pt x="533" y="56"/>
                    </a:cubicBezTo>
                    <a:cubicBezTo>
                      <a:pt x="529" y="63"/>
                      <a:pt x="532" y="78"/>
                      <a:pt x="542" y="98"/>
                    </a:cubicBezTo>
                    <a:cubicBezTo>
                      <a:pt x="589" y="188"/>
                      <a:pt x="613" y="240"/>
                      <a:pt x="614" y="242"/>
                    </a:cubicBezTo>
                    <a:cubicBezTo>
                      <a:pt x="619" y="253"/>
                      <a:pt x="614" y="266"/>
                      <a:pt x="603" y="271"/>
                    </a:cubicBezTo>
                    <a:cubicBezTo>
                      <a:pt x="592" y="276"/>
                      <a:pt x="579" y="271"/>
                      <a:pt x="574" y="260"/>
                    </a:cubicBezTo>
                    <a:cubicBezTo>
                      <a:pt x="574" y="260"/>
                      <a:pt x="552" y="212"/>
                      <a:pt x="509" y="129"/>
                    </a:cubicBezTo>
                    <a:cubicBezTo>
                      <a:pt x="460" y="152"/>
                      <a:pt x="415" y="179"/>
                      <a:pt x="404" y="192"/>
                    </a:cubicBezTo>
                    <a:cubicBezTo>
                      <a:pt x="415" y="214"/>
                      <a:pt x="477" y="278"/>
                      <a:pt x="531" y="329"/>
                    </a:cubicBezTo>
                    <a:cubicBezTo>
                      <a:pt x="536" y="333"/>
                      <a:pt x="565" y="360"/>
                      <a:pt x="565" y="396"/>
                    </a:cubicBezTo>
                    <a:cubicBezTo>
                      <a:pt x="565" y="411"/>
                      <a:pt x="559" y="432"/>
                      <a:pt x="536" y="452"/>
                    </a:cubicBezTo>
                    <a:cubicBezTo>
                      <a:pt x="531" y="456"/>
                      <a:pt x="50" y="873"/>
                      <a:pt x="50" y="1246"/>
                    </a:cubicBezTo>
                    <a:cubicBezTo>
                      <a:pt x="50" y="1246"/>
                      <a:pt x="50" y="1247"/>
                      <a:pt x="50" y="1247"/>
                    </a:cubicBezTo>
                    <a:cubicBezTo>
                      <a:pt x="50" y="1248"/>
                      <a:pt x="42" y="1380"/>
                      <a:pt x="130" y="1473"/>
                    </a:cubicBezTo>
                    <a:cubicBezTo>
                      <a:pt x="189" y="1537"/>
                      <a:pt x="279" y="1569"/>
                      <a:pt x="397" y="1569"/>
                    </a:cubicBezTo>
                    <a:cubicBezTo>
                      <a:pt x="1016" y="1569"/>
                      <a:pt x="1016" y="1569"/>
                      <a:pt x="1016" y="1569"/>
                    </a:cubicBezTo>
                    <a:cubicBezTo>
                      <a:pt x="1022" y="1569"/>
                      <a:pt x="1028" y="1569"/>
                      <a:pt x="1034" y="1569"/>
                    </a:cubicBezTo>
                    <a:lnTo>
                      <a:pt x="1034" y="1613"/>
                    </a:lnTo>
                    <a:close/>
                    <a:moveTo>
                      <a:pt x="1631" y="1398"/>
                    </a:moveTo>
                    <a:cubicBezTo>
                      <a:pt x="1631" y="1618"/>
                      <a:pt x="1631" y="1618"/>
                      <a:pt x="1631" y="1618"/>
                    </a:cubicBezTo>
                    <a:cubicBezTo>
                      <a:pt x="1631" y="1658"/>
                      <a:pt x="1610" y="1711"/>
                      <a:pt x="1509" y="1736"/>
                    </a:cubicBezTo>
                    <a:cubicBezTo>
                      <a:pt x="1467" y="1746"/>
                      <a:pt x="1412" y="1752"/>
                      <a:pt x="1355" y="1752"/>
                    </a:cubicBezTo>
                    <a:cubicBezTo>
                      <a:pt x="1298" y="1752"/>
                      <a:pt x="1243" y="1746"/>
                      <a:pt x="1201" y="1736"/>
                    </a:cubicBezTo>
                    <a:cubicBezTo>
                      <a:pt x="1188" y="1733"/>
                      <a:pt x="1161" y="1726"/>
                      <a:pt x="1136" y="1712"/>
                    </a:cubicBezTo>
                    <a:cubicBezTo>
                      <a:pt x="1099" y="1690"/>
                      <a:pt x="1078" y="1657"/>
                      <a:pt x="1078" y="1618"/>
                    </a:cubicBezTo>
                    <a:cubicBezTo>
                      <a:pt x="1078" y="1398"/>
                      <a:pt x="1078" y="1398"/>
                      <a:pt x="1078" y="1398"/>
                    </a:cubicBezTo>
                    <a:cubicBezTo>
                      <a:pt x="1078" y="1358"/>
                      <a:pt x="1099" y="1305"/>
                      <a:pt x="1201" y="1280"/>
                    </a:cubicBezTo>
                    <a:cubicBezTo>
                      <a:pt x="1243" y="1270"/>
                      <a:pt x="1298" y="1264"/>
                      <a:pt x="1355" y="1264"/>
                    </a:cubicBezTo>
                    <a:cubicBezTo>
                      <a:pt x="1412" y="1264"/>
                      <a:pt x="1467" y="1270"/>
                      <a:pt x="1509" y="1280"/>
                    </a:cubicBezTo>
                    <a:cubicBezTo>
                      <a:pt x="1522" y="1283"/>
                      <a:pt x="1548" y="1290"/>
                      <a:pt x="1573" y="1304"/>
                    </a:cubicBezTo>
                    <a:cubicBezTo>
                      <a:pt x="1611" y="1326"/>
                      <a:pt x="1631" y="1360"/>
                      <a:pt x="1631" y="1398"/>
                    </a:cubicBezTo>
                    <a:close/>
                    <a:moveTo>
                      <a:pt x="1587" y="1398"/>
                    </a:moveTo>
                    <a:cubicBezTo>
                      <a:pt x="1587" y="1344"/>
                      <a:pt x="1520" y="1328"/>
                      <a:pt x="1498" y="1323"/>
                    </a:cubicBezTo>
                    <a:cubicBezTo>
                      <a:pt x="1459" y="1313"/>
                      <a:pt x="1408" y="1308"/>
                      <a:pt x="1355" y="1308"/>
                    </a:cubicBezTo>
                    <a:cubicBezTo>
                      <a:pt x="1301" y="1308"/>
                      <a:pt x="1250" y="1313"/>
                      <a:pt x="1211" y="1323"/>
                    </a:cubicBezTo>
                    <a:cubicBezTo>
                      <a:pt x="1189" y="1328"/>
                      <a:pt x="1122" y="1344"/>
                      <a:pt x="1122" y="1398"/>
                    </a:cubicBezTo>
                    <a:cubicBezTo>
                      <a:pt x="1122" y="1618"/>
                      <a:pt x="1122" y="1618"/>
                      <a:pt x="1122" y="1618"/>
                    </a:cubicBezTo>
                    <a:cubicBezTo>
                      <a:pt x="1122" y="1672"/>
                      <a:pt x="1189" y="1688"/>
                      <a:pt x="1211" y="1693"/>
                    </a:cubicBezTo>
                    <a:cubicBezTo>
                      <a:pt x="1250" y="1703"/>
                      <a:pt x="1301" y="1708"/>
                      <a:pt x="1355" y="1708"/>
                    </a:cubicBezTo>
                    <a:cubicBezTo>
                      <a:pt x="1408" y="1708"/>
                      <a:pt x="1459" y="1703"/>
                      <a:pt x="1498" y="1693"/>
                    </a:cubicBezTo>
                    <a:cubicBezTo>
                      <a:pt x="1520" y="1688"/>
                      <a:pt x="1587" y="1672"/>
                      <a:pt x="1587" y="1618"/>
                    </a:cubicBezTo>
                    <a:lnTo>
                      <a:pt x="1587" y="1398"/>
                    </a:lnTo>
                    <a:close/>
                    <a:moveTo>
                      <a:pt x="1806" y="853"/>
                    </a:moveTo>
                    <a:cubicBezTo>
                      <a:pt x="1781" y="838"/>
                      <a:pt x="1754" y="832"/>
                      <a:pt x="1741" y="828"/>
                    </a:cubicBezTo>
                    <a:cubicBezTo>
                      <a:pt x="1699" y="818"/>
                      <a:pt x="1644" y="812"/>
                      <a:pt x="1587" y="812"/>
                    </a:cubicBezTo>
                    <a:cubicBezTo>
                      <a:pt x="1530" y="812"/>
                      <a:pt x="1475" y="818"/>
                      <a:pt x="1433" y="828"/>
                    </a:cubicBezTo>
                    <a:cubicBezTo>
                      <a:pt x="1332" y="853"/>
                      <a:pt x="1311" y="906"/>
                      <a:pt x="1311" y="946"/>
                    </a:cubicBezTo>
                    <a:cubicBezTo>
                      <a:pt x="1311" y="1221"/>
                      <a:pt x="1311" y="1221"/>
                      <a:pt x="1311" y="1221"/>
                    </a:cubicBezTo>
                    <a:cubicBezTo>
                      <a:pt x="1325" y="1221"/>
                      <a:pt x="1340" y="1220"/>
                      <a:pt x="1355" y="1220"/>
                    </a:cubicBezTo>
                    <a:cubicBezTo>
                      <a:pt x="1355" y="1220"/>
                      <a:pt x="1355" y="1220"/>
                      <a:pt x="1355" y="1220"/>
                    </a:cubicBezTo>
                    <a:cubicBezTo>
                      <a:pt x="1355" y="946"/>
                      <a:pt x="1355" y="946"/>
                      <a:pt x="1355" y="946"/>
                    </a:cubicBezTo>
                    <a:cubicBezTo>
                      <a:pt x="1355" y="893"/>
                      <a:pt x="1422" y="877"/>
                      <a:pt x="1444" y="871"/>
                    </a:cubicBezTo>
                    <a:cubicBezTo>
                      <a:pt x="1482" y="862"/>
                      <a:pt x="1533" y="856"/>
                      <a:pt x="1587" y="856"/>
                    </a:cubicBezTo>
                    <a:cubicBezTo>
                      <a:pt x="1641" y="856"/>
                      <a:pt x="1692" y="862"/>
                      <a:pt x="1731" y="871"/>
                    </a:cubicBezTo>
                    <a:cubicBezTo>
                      <a:pt x="1753" y="877"/>
                      <a:pt x="1820" y="893"/>
                      <a:pt x="1820" y="946"/>
                    </a:cubicBezTo>
                    <a:cubicBezTo>
                      <a:pt x="1820" y="1505"/>
                      <a:pt x="1820" y="1505"/>
                      <a:pt x="1820" y="1505"/>
                    </a:cubicBezTo>
                    <a:cubicBezTo>
                      <a:pt x="1820" y="1558"/>
                      <a:pt x="1753" y="1575"/>
                      <a:pt x="1731" y="1580"/>
                    </a:cubicBezTo>
                    <a:cubicBezTo>
                      <a:pt x="1714" y="1584"/>
                      <a:pt x="1696" y="1587"/>
                      <a:pt x="1675" y="1590"/>
                    </a:cubicBezTo>
                    <a:cubicBezTo>
                      <a:pt x="1675" y="1618"/>
                      <a:pt x="1675" y="1618"/>
                      <a:pt x="1675" y="1618"/>
                    </a:cubicBezTo>
                    <a:cubicBezTo>
                      <a:pt x="1675" y="1623"/>
                      <a:pt x="1675" y="1628"/>
                      <a:pt x="1674" y="1634"/>
                    </a:cubicBezTo>
                    <a:cubicBezTo>
                      <a:pt x="1699" y="1631"/>
                      <a:pt x="1721" y="1628"/>
                      <a:pt x="1741" y="1623"/>
                    </a:cubicBezTo>
                    <a:cubicBezTo>
                      <a:pt x="1843" y="1598"/>
                      <a:pt x="1864" y="1545"/>
                      <a:pt x="1864" y="1505"/>
                    </a:cubicBezTo>
                    <a:cubicBezTo>
                      <a:pt x="1864" y="946"/>
                      <a:pt x="1864" y="946"/>
                      <a:pt x="1864" y="946"/>
                    </a:cubicBezTo>
                    <a:cubicBezTo>
                      <a:pt x="1864" y="908"/>
                      <a:pt x="1843" y="875"/>
                      <a:pt x="1806" y="85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37" name="Freeform 7">
                <a:extLst>
                  <a:ext uri="{FF2B5EF4-FFF2-40B4-BE49-F238E27FC236}">
                    <a16:creationId xmlns:a16="http://schemas.microsoft.com/office/drawing/2014/main" id="{687B4BCE-E947-43E2-BA96-1B2C8E91E3D0}"/>
                  </a:ext>
                </a:extLst>
              </p:cNvPr>
              <p:cNvSpPr>
                <a:spLocks noEditPoints="1"/>
              </p:cNvSpPr>
              <p:nvPr/>
            </p:nvSpPr>
            <p:spPr bwMode="auto">
              <a:xfrm>
                <a:off x="5489447" y="3074670"/>
                <a:ext cx="1210437" cy="917067"/>
              </a:xfrm>
              <a:custGeom>
                <a:avLst/>
                <a:gdLst>
                  <a:gd name="T0" fmla="*/ 936 w 1696"/>
                  <a:gd name="T1" fmla="*/ 1153 h 1284"/>
                  <a:gd name="T2" fmla="*/ 76 w 1696"/>
                  <a:gd name="T3" fmla="*/ 1069 h 1284"/>
                  <a:gd name="T4" fmla="*/ 6 w 1696"/>
                  <a:gd name="T5" fmla="*/ 866 h 1284"/>
                  <a:gd name="T6" fmla="*/ 479 w 1696"/>
                  <a:gd name="T7" fmla="*/ 99 h 1284"/>
                  <a:gd name="T8" fmla="*/ 520 w 1696"/>
                  <a:gd name="T9" fmla="*/ 3 h 1284"/>
                  <a:gd name="T10" fmla="*/ 733 w 1696"/>
                  <a:gd name="T11" fmla="*/ 3 h 1284"/>
                  <a:gd name="T12" fmla="*/ 774 w 1696"/>
                  <a:gd name="T13" fmla="*/ 99 h 1284"/>
                  <a:gd name="T14" fmla="*/ 1187 w 1696"/>
                  <a:gd name="T15" fmla="*/ 626 h 1284"/>
                  <a:gd name="T16" fmla="*/ 1110 w 1696"/>
                  <a:gd name="T17" fmla="*/ 857 h 1284"/>
                  <a:gd name="T18" fmla="*/ 954 w 1696"/>
                  <a:gd name="T19" fmla="*/ 1153 h 1284"/>
                  <a:gd name="T20" fmla="*/ 1651 w 1696"/>
                  <a:gd name="T21" fmla="*/ 754 h 1284"/>
                  <a:gd name="T22" fmla="*/ 1364 w 1696"/>
                  <a:gd name="T23" fmla="*/ 754 h 1284"/>
                  <a:gd name="T24" fmla="*/ 1319 w 1696"/>
                  <a:gd name="T25" fmla="*/ 788 h 1284"/>
                  <a:gd name="T26" fmla="*/ 1319 w 1696"/>
                  <a:gd name="T27" fmla="*/ 790 h 1284"/>
                  <a:gd name="T28" fmla="*/ 1507 w 1696"/>
                  <a:gd name="T29" fmla="*/ 836 h 1284"/>
                  <a:gd name="T30" fmla="*/ 1696 w 1696"/>
                  <a:gd name="T31" fmla="*/ 790 h 1284"/>
                  <a:gd name="T32" fmla="*/ 1696 w 1696"/>
                  <a:gd name="T33" fmla="*/ 788 h 1284"/>
                  <a:gd name="T34" fmla="*/ 1507 w 1696"/>
                  <a:gd name="T35" fmla="*/ 656 h 1284"/>
                  <a:gd name="T36" fmla="*/ 1319 w 1696"/>
                  <a:gd name="T37" fmla="*/ 626 h 1284"/>
                  <a:gd name="T38" fmla="*/ 1319 w 1696"/>
                  <a:gd name="T39" fmla="*/ 675 h 1284"/>
                  <a:gd name="T40" fmla="*/ 1319 w 1696"/>
                  <a:gd name="T41" fmla="*/ 678 h 1284"/>
                  <a:gd name="T42" fmla="*/ 1696 w 1696"/>
                  <a:gd name="T43" fmla="*/ 678 h 1284"/>
                  <a:gd name="T44" fmla="*/ 1695 w 1696"/>
                  <a:gd name="T45" fmla="*/ 675 h 1284"/>
                  <a:gd name="T46" fmla="*/ 1696 w 1696"/>
                  <a:gd name="T47" fmla="*/ 626 h 1284"/>
                  <a:gd name="T48" fmla="*/ 1507 w 1696"/>
                  <a:gd name="T49" fmla="*/ 656 h 1284"/>
                  <a:gd name="T50" fmla="*/ 1131 w 1696"/>
                  <a:gd name="T51" fmla="*/ 1091 h 1284"/>
                  <a:gd name="T52" fmla="*/ 1086 w 1696"/>
                  <a:gd name="T53" fmla="*/ 1125 h 1284"/>
                  <a:gd name="T54" fmla="*/ 1086 w 1696"/>
                  <a:gd name="T55" fmla="*/ 1128 h 1284"/>
                  <a:gd name="T56" fmla="*/ 1275 w 1696"/>
                  <a:gd name="T57" fmla="*/ 1174 h 1284"/>
                  <a:gd name="T58" fmla="*/ 1463 w 1696"/>
                  <a:gd name="T59" fmla="*/ 1128 h 1284"/>
                  <a:gd name="T60" fmla="*/ 1463 w 1696"/>
                  <a:gd name="T61" fmla="*/ 1125 h 1284"/>
                  <a:gd name="T62" fmla="*/ 1418 w 1696"/>
                  <a:gd name="T63" fmla="*/ 1091 h 1284"/>
                  <a:gd name="T64" fmla="*/ 1418 w 1696"/>
                  <a:gd name="T65" fmla="*/ 1203 h 1284"/>
                  <a:gd name="T66" fmla="*/ 1131 w 1696"/>
                  <a:gd name="T67" fmla="*/ 1203 h 1284"/>
                  <a:gd name="T68" fmla="*/ 1086 w 1696"/>
                  <a:gd name="T69" fmla="*/ 1237 h 1284"/>
                  <a:gd name="T70" fmla="*/ 1086 w 1696"/>
                  <a:gd name="T71" fmla="*/ 1239 h 1284"/>
                  <a:gd name="T72" fmla="*/ 1463 w 1696"/>
                  <a:gd name="T73" fmla="*/ 1239 h 1284"/>
                  <a:gd name="T74" fmla="*/ 1463 w 1696"/>
                  <a:gd name="T75" fmla="*/ 1237 h 1284"/>
                  <a:gd name="T76" fmla="*/ 1418 w 1696"/>
                  <a:gd name="T77" fmla="*/ 1203 h 1284"/>
                  <a:gd name="T78" fmla="*/ 1463 w 1696"/>
                  <a:gd name="T79" fmla="*/ 1017 h 1284"/>
                  <a:gd name="T80" fmla="*/ 1086 w 1696"/>
                  <a:gd name="T81" fmla="*/ 1017 h 1284"/>
                  <a:gd name="T82" fmla="*/ 1696 w 1696"/>
                  <a:gd name="T83" fmla="*/ 850 h 1284"/>
                  <a:gd name="T84" fmla="*/ 1507 w 1696"/>
                  <a:gd name="T85" fmla="*/ 880 h 1284"/>
                  <a:gd name="T86" fmla="*/ 1516 w 1696"/>
                  <a:gd name="T87" fmla="*/ 886 h 1284"/>
                  <a:gd name="T88" fmla="*/ 1696 w 1696"/>
                  <a:gd name="T89" fmla="*/ 903 h 1284"/>
                  <a:gd name="T90" fmla="*/ 1695 w 1696"/>
                  <a:gd name="T91" fmla="*/ 900 h 1284"/>
                  <a:gd name="T92" fmla="*/ 1696 w 1696"/>
                  <a:gd name="T93" fmla="*/ 850 h 1284"/>
                  <a:gd name="T94" fmla="*/ 1651 w 1696"/>
                  <a:gd name="T95" fmla="*/ 978 h 1284"/>
                  <a:gd name="T96" fmla="*/ 1595 w 1696"/>
                  <a:gd name="T97" fmla="*/ 1018 h 1284"/>
                  <a:gd name="T98" fmla="*/ 1696 w 1696"/>
                  <a:gd name="T99" fmla="*/ 1015 h 1284"/>
                  <a:gd name="T100" fmla="*/ 1695 w 1696"/>
                  <a:gd name="T101" fmla="*/ 1012 h 1284"/>
                  <a:gd name="T102" fmla="*/ 1696 w 1696"/>
                  <a:gd name="T103" fmla="*/ 962 h 1284"/>
                  <a:gd name="T104" fmla="*/ 1651 w 1696"/>
                  <a:gd name="T105" fmla="*/ 1090 h 1284"/>
                  <a:gd name="T106" fmla="*/ 1595 w 1696"/>
                  <a:gd name="T107" fmla="*/ 1165 h 1284"/>
                  <a:gd name="T108" fmla="*/ 1695 w 1696"/>
                  <a:gd name="T109" fmla="*/ 1124 h 1284"/>
                  <a:gd name="T110" fmla="*/ 1696 w 1696"/>
                  <a:gd name="T111" fmla="*/ 1074 h 1284"/>
                  <a:gd name="T112" fmla="*/ 1319 w 1696"/>
                  <a:gd name="T113" fmla="*/ 566 h 1284"/>
                  <a:gd name="T114" fmla="*/ 1507 w 1696"/>
                  <a:gd name="T115" fmla="*/ 612 h 1284"/>
                  <a:gd name="T116" fmla="*/ 1696 w 1696"/>
                  <a:gd name="T117" fmla="*/ 566 h 1284"/>
                  <a:gd name="T118" fmla="*/ 1695 w 1696"/>
                  <a:gd name="T119" fmla="*/ 563 h 1284"/>
                  <a:gd name="T120" fmla="*/ 1319 w 1696"/>
                  <a:gd name="T121" fmla="*/ 563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96" h="1284">
                    <a:moveTo>
                      <a:pt x="954" y="1153"/>
                    </a:moveTo>
                    <a:cubicBezTo>
                      <a:pt x="948" y="1153"/>
                      <a:pt x="942" y="1153"/>
                      <a:pt x="936" y="1153"/>
                    </a:cubicBezTo>
                    <a:cubicBezTo>
                      <a:pt x="317" y="1153"/>
                      <a:pt x="317" y="1153"/>
                      <a:pt x="317" y="1153"/>
                    </a:cubicBezTo>
                    <a:cubicBezTo>
                      <a:pt x="209" y="1153"/>
                      <a:pt x="128" y="1125"/>
                      <a:pt x="76" y="1069"/>
                    </a:cubicBezTo>
                    <a:cubicBezTo>
                      <a:pt x="0" y="988"/>
                      <a:pt x="6" y="870"/>
                      <a:pt x="6" y="870"/>
                    </a:cubicBezTo>
                    <a:cubicBezTo>
                      <a:pt x="6" y="868"/>
                      <a:pt x="6" y="867"/>
                      <a:pt x="6" y="866"/>
                    </a:cubicBezTo>
                    <a:cubicBezTo>
                      <a:pt x="6" y="729"/>
                      <a:pt x="80" y="559"/>
                      <a:pt x="222" y="376"/>
                    </a:cubicBezTo>
                    <a:cubicBezTo>
                      <a:pt x="330" y="234"/>
                      <a:pt x="447" y="126"/>
                      <a:pt x="479" y="99"/>
                    </a:cubicBezTo>
                    <a:cubicBezTo>
                      <a:pt x="505" y="77"/>
                      <a:pt x="520" y="48"/>
                      <a:pt x="520" y="17"/>
                    </a:cubicBezTo>
                    <a:cubicBezTo>
                      <a:pt x="521" y="12"/>
                      <a:pt x="520" y="8"/>
                      <a:pt x="520" y="3"/>
                    </a:cubicBezTo>
                    <a:cubicBezTo>
                      <a:pt x="552" y="1"/>
                      <a:pt x="589" y="0"/>
                      <a:pt x="630" y="0"/>
                    </a:cubicBezTo>
                    <a:cubicBezTo>
                      <a:pt x="668" y="0"/>
                      <a:pt x="703" y="1"/>
                      <a:pt x="733" y="3"/>
                    </a:cubicBezTo>
                    <a:cubicBezTo>
                      <a:pt x="733" y="7"/>
                      <a:pt x="732" y="12"/>
                      <a:pt x="732" y="17"/>
                    </a:cubicBezTo>
                    <a:cubicBezTo>
                      <a:pt x="733" y="48"/>
                      <a:pt x="748" y="77"/>
                      <a:pt x="774" y="99"/>
                    </a:cubicBezTo>
                    <a:cubicBezTo>
                      <a:pt x="806" y="126"/>
                      <a:pt x="922" y="234"/>
                      <a:pt x="1031" y="376"/>
                    </a:cubicBezTo>
                    <a:cubicBezTo>
                      <a:pt x="1098" y="463"/>
                      <a:pt x="1150" y="547"/>
                      <a:pt x="1187" y="626"/>
                    </a:cubicBezTo>
                    <a:cubicBezTo>
                      <a:pt x="1187" y="845"/>
                      <a:pt x="1187" y="845"/>
                      <a:pt x="1187" y="845"/>
                    </a:cubicBezTo>
                    <a:cubicBezTo>
                      <a:pt x="1159" y="847"/>
                      <a:pt x="1133" y="852"/>
                      <a:pt x="1110" y="857"/>
                    </a:cubicBezTo>
                    <a:cubicBezTo>
                      <a:pt x="974" y="890"/>
                      <a:pt x="954" y="972"/>
                      <a:pt x="954" y="1018"/>
                    </a:cubicBezTo>
                    <a:lnTo>
                      <a:pt x="954" y="1153"/>
                    </a:lnTo>
                    <a:close/>
                    <a:moveTo>
                      <a:pt x="1696" y="738"/>
                    </a:moveTo>
                    <a:cubicBezTo>
                      <a:pt x="1684" y="744"/>
                      <a:pt x="1669" y="749"/>
                      <a:pt x="1651" y="754"/>
                    </a:cubicBezTo>
                    <a:cubicBezTo>
                      <a:pt x="1612" y="763"/>
                      <a:pt x="1561" y="768"/>
                      <a:pt x="1507" y="768"/>
                    </a:cubicBezTo>
                    <a:cubicBezTo>
                      <a:pt x="1453" y="768"/>
                      <a:pt x="1402" y="763"/>
                      <a:pt x="1364" y="754"/>
                    </a:cubicBezTo>
                    <a:cubicBezTo>
                      <a:pt x="1346" y="749"/>
                      <a:pt x="1331" y="744"/>
                      <a:pt x="1319" y="738"/>
                    </a:cubicBezTo>
                    <a:cubicBezTo>
                      <a:pt x="1319" y="788"/>
                      <a:pt x="1319" y="788"/>
                      <a:pt x="1319" y="788"/>
                    </a:cubicBezTo>
                    <a:cubicBezTo>
                      <a:pt x="1319" y="788"/>
                      <a:pt x="1319" y="788"/>
                      <a:pt x="1319" y="788"/>
                    </a:cubicBezTo>
                    <a:cubicBezTo>
                      <a:pt x="1319" y="788"/>
                      <a:pt x="1319" y="789"/>
                      <a:pt x="1319" y="790"/>
                    </a:cubicBezTo>
                    <a:cubicBezTo>
                      <a:pt x="1319" y="790"/>
                      <a:pt x="1319" y="790"/>
                      <a:pt x="1319" y="790"/>
                    </a:cubicBezTo>
                    <a:cubicBezTo>
                      <a:pt x="1319" y="816"/>
                      <a:pt x="1403" y="836"/>
                      <a:pt x="1507" y="836"/>
                    </a:cubicBezTo>
                    <a:cubicBezTo>
                      <a:pt x="1611" y="836"/>
                      <a:pt x="1696" y="816"/>
                      <a:pt x="1696" y="790"/>
                    </a:cubicBezTo>
                    <a:cubicBezTo>
                      <a:pt x="1696" y="790"/>
                      <a:pt x="1696" y="790"/>
                      <a:pt x="1696" y="790"/>
                    </a:cubicBezTo>
                    <a:cubicBezTo>
                      <a:pt x="1696" y="789"/>
                      <a:pt x="1696" y="788"/>
                      <a:pt x="1695" y="788"/>
                    </a:cubicBezTo>
                    <a:cubicBezTo>
                      <a:pt x="1696" y="788"/>
                      <a:pt x="1696" y="788"/>
                      <a:pt x="1696" y="788"/>
                    </a:cubicBezTo>
                    <a:lnTo>
                      <a:pt x="1696" y="738"/>
                    </a:lnTo>
                    <a:close/>
                    <a:moveTo>
                      <a:pt x="1507" y="656"/>
                    </a:moveTo>
                    <a:cubicBezTo>
                      <a:pt x="1453" y="656"/>
                      <a:pt x="1402" y="651"/>
                      <a:pt x="1364" y="642"/>
                    </a:cubicBezTo>
                    <a:cubicBezTo>
                      <a:pt x="1346" y="637"/>
                      <a:pt x="1331" y="632"/>
                      <a:pt x="1319" y="626"/>
                    </a:cubicBezTo>
                    <a:cubicBezTo>
                      <a:pt x="1319" y="675"/>
                      <a:pt x="1319" y="675"/>
                      <a:pt x="1319" y="675"/>
                    </a:cubicBezTo>
                    <a:cubicBezTo>
                      <a:pt x="1319" y="675"/>
                      <a:pt x="1319" y="675"/>
                      <a:pt x="1319" y="675"/>
                    </a:cubicBezTo>
                    <a:cubicBezTo>
                      <a:pt x="1319" y="676"/>
                      <a:pt x="1319" y="677"/>
                      <a:pt x="1319" y="678"/>
                    </a:cubicBezTo>
                    <a:cubicBezTo>
                      <a:pt x="1319" y="678"/>
                      <a:pt x="1319" y="678"/>
                      <a:pt x="1319" y="678"/>
                    </a:cubicBezTo>
                    <a:cubicBezTo>
                      <a:pt x="1319" y="704"/>
                      <a:pt x="1403" y="724"/>
                      <a:pt x="1507" y="724"/>
                    </a:cubicBezTo>
                    <a:cubicBezTo>
                      <a:pt x="1611" y="724"/>
                      <a:pt x="1696" y="704"/>
                      <a:pt x="1696" y="678"/>
                    </a:cubicBezTo>
                    <a:cubicBezTo>
                      <a:pt x="1696" y="678"/>
                      <a:pt x="1696" y="678"/>
                      <a:pt x="1696" y="678"/>
                    </a:cubicBezTo>
                    <a:cubicBezTo>
                      <a:pt x="1696" y="677"/>
                      <a:pt x="1696" y="676"/>
                      <a:pt x="1695" y="675"/>
                    </a:cubicBezTo>
                    <a:cubicBezTo>
                      <a:pt x="1696" y="675"/>
                      <a:pt x="1696" y="675"/>
                      <a:pt x="1696" y="675"/>
                    </a:cubicBezTo>
                    <a:cubicBezTo>
                      <a:pt x="1696" y="626"/>
                      <a:pt x="1696" y="626"/>
                      <a:pt x="1696" y="626"/>
                    </a:cubicBezTo>
                    <a:cubicBezTo>
                      <a:pt x="1684" y="632"/>
                      <a:pt x="1669" y="637"/>
                      <a:pt x="1651" y="642"/>
                    </a:cubicBezTo>
                    <a:cubicBezTo>
                      <a:pt x="1612" y="651"/>
                      <a:pt x="1561" y="656"/>
                      <a:pt x="1507" y="656"/>
                    </a:cubicBezTo>
                    <a:close/>
                    <a:moveTo>
                      <a:pt x="1275" y="1106"/>
                    </a:moveTo>
                    <a:cubicBezTo>
                      <a:pt x="1221" y="1106"/>
                      <a:pt x="1170" y="1100"/>
                      <a:pt x="1131" y="1091"/>
                    </a:cubicBezTo>
                    <a:cubicBezTo>
                      <a:pt x="1113" y="1087"/>
                      <a:pt x="1098" y="1082"/>
                      <a:pt x="1086" y="1076"/>
                    </a:cubicBezTo>
                    <a:cubicBezTo>
                      <a:pt x="1086" y="1125"/>
                      <a:pt x="1086" y="1125"/>
                      <a:pt x="1086" y="1125"/>
                    </a:cubicBezTo>
                    <a:cubicBezTo>
                      <a:pt x="1087" y="1125"/>
                      <a:pt x="1087" y="1125"/>
                      <a:pt x="1087" y="1125"/>
                    </a:cubicBezTo>
                    <a:cubicBezTo>
                      <a:pt x="1086" y="1126"/>
                      <a:pt x="1086" y="1127"/>
                      <a:pt x="1086" y="1128"/>
                    </a:cubicBezTo>
                    <a:cubicBezTo>
                      <a:pt x="1086" y="1128"/>
                      <a:pt x="1086" y="1128"/>
                      <a:pt x="1086" y="1128"/>
                    </a:cubicBezTo>
                    <a:cubicBezTo>
                      <a:pt x="1086" y="1153"/>
                      <a:pt x="1171" y="1174"/>
                      <a:pt x="1275" y="1174"/>
                    </a:cubicBezTo>
                    <a:cubicBezTo>
                      <a:pt x="1379" y="1174"/>
                      <a:pt x="1463" y="1153"/>
                      <a:pt x="1463" y="1128"/>
                    </a:cubicBezTo>
                    <a:cubicBezTo>
                      <a:pt x="1463" y="1128"/>
                      <a:pt x="1463" y="1128"/>
                      <a:pt x="1463" y="1128"/>
                    </a:cubicBezTo>
                    <a:cubicBezTo>
                      <a:pt x="1463" y="1127"/>
                      <a:pt x="1463" y="1126"/>
                      <a:pt x="1463" y="1125"/>
                    </a:cubicBezTo>
                    <a:cubicBezTo>
                      <a:pt x="1463" y="1125"/>
                      <a:pt x="1463" y="1125"/>
                      <a:pt x="1463" y="1125"/>
                    </a:cubicBezTo>
                    <a:cubicBezTo>
                      <a:pt x="1463" y="1076"/>
                      <a:pt x="1463" y="1076"/>
                      <a:pt x="1463" y="1076"/>
                    </a:cubicBezTo>
                    <a:cubicBezTo>
                      <a:pt x="1451" y="1082"/>
                      <a:pt x="1436" y="1087"/>
                      <a:pt x="1418" y="1091"/>
                    </a:cubicBezTo>
                    <a:cubicBezTo>
                      <a:pt x="1379" y="1100"/>
                      <a:pt x="1328" y="1106"/>
                      <a:pt x="1275" y="1106"/>
                    </a:cubicBezTo>
                    <a:close/>
                    <a:moveTo>
                      <a:pt x="1418" y="1203"/>
                    </a:moveTo>
                    <a:cubicBezTo>
                      <a:pt x="1379" y="1213"/>
                      <a:pt x="1328" y="1218"/>
                      <a:pt x="1275" y="1218"/>
                    </a:cubicBezTo>
                    <a:cubicBezTo>
                      <a:pt x="1221" y="1218"/>
                      <a:pt x="1170" y="1213"/>
                      <a:pt x="1131" y="1203"/>
                    </a:cubicBezTo>
                    <a:cubicBezTo>
                      <a:pt x="1113" y="1199"/>
                      <a:pt x="1098" y="1194"/>
                      <a:pt x="1086" y="1188"/>
                    </a:cubicBezTo>
                    <a:cubicBezTo>
                      <a:pt x="1086" y="1237"/>
                      <a:pt x="1086" y="1237"/>
                      <a:pt x="1086" y="1237"/>
                    </a:cubicBezTo>
                    <a:cubicBezTo>
                      <a:pt x="1087" y="1237"/>
                      <a:pt x="1087" y="1237"/>
                      <a:pt x="1087" y="1237"/>
                    </a:cubicBezTo>
                    <a:cubicBezTo>
                      <a:pt x="1086" y="1238"/>
                      <a:pt x="1086" y="1238"/>
                      <a:pt x="1086" y="1239"/>
                    </a:cubicBezTo>
                    <a:cubicBezTo>
                      <a:pt x="1088" y="1264"/>
                      <a:pt x="1172" y="1284"/>
                      <a:pt x="1275" y="1284"/>
                    </a:cubicBezTo>
                    <a:cubicBezTo>
                      <a:pt x="1378" y="1284"/>
                      <a:pt x="1461" y="1264"/>
                      <a:pt x="1463" y="1239"/>
                    </a:cubicBezTo>
                    <a:cubicBezTo>
                      <a:pt x="1463" y="1238"/>
                      <a:pt x="1463" y="1238"/>
                      <a:pt x="1463" y="1237"/>
                    </a:cubicBezTo>
                    <a:cubicBezTo>
                      <a:pt x="1463" y="1237"/>
                      <a:pt x="1463" y="1237"/>
                      <a:pt x="1463" y="1237"/>
                    </a:cubicBezTo>
                    <a:cubicBezTo>
                      <a:pt x="1463" y="1188"/>
                      <a:pt x="1463" y="1188"/>
                      <a:pt x="1463" y="1188"/>
                    </a:cubicBezTo>
                    <a:cubicBezTo>
                      <a:pt x="1451" y="1194"/>
                      <a:pt x="1436" y="1199"/>
                      <a:pt x="1418" y="1203"/>
                    </a:cubicBezTo>
                    <a:close/>
                    <a:moveTo>
                      <a:pt x="1275" y="1062"/>
                    </a:moveTo>
                    <a:cubicBezTo>
                      <a:pt x="1377" y="1062"/>
                      <a:pt x="1461" y="1042"/>
                      <a:pt x="1463" y="1017"/>
                    </a:cubicBezTo>
                    <a:cubicBezTo>
                      <a:pt x="1461" y="992"/>
                      <a:pt x="1377" y="972"/>
                      <a:pt x="1275" y="972"/>
                    </a:cubicBezTo>
                    <a:cubicBezTo>
                      <a:pt x="1172" y="972"/>
                      <a:pt x="1089" y="992"/>
                      <a:pt x="1086" y="1017"/>
                    </a:cubicBezTo>
                    <a:cubicBezTo>
                      <a:pt x="1089" y="1042"/>
                      <a:pt x="1172" y="1062"/>
                      <a:pt x="1275" y="1062"/>
                    </a:cubicBezTo>
                    <a:close/>
                    <a:moveTo>
                      <a:pt x="1696" y="850"/>
                    </a:moveTo>
                    <a:cubicBezTo>
                      <a:pt x="1684" y="856"/>
                      <a:pt x="1669" y="861"/>
                      <a:pt x="1651" y="866"/>
                    </a:cubicBezTo>
                    <a:cubicBezTo>
                      <a:pt x="1612" y="875"/>
                      <a:pt x="1561" y="880"/>
                      <a:pt x="1507" y="880"/>
                    </a:cubicBezTo>
                    <a:cubicBezTo>
                      <a:pt x="1506" y="880"/>
                      <a:pt x="1505" y="880"/>
                      <a:pt x="1504" y="880"/>
                    </a:cubicBezTo>
                    <a:cubicBezTo>
                      <a:pt x="1508" y="882"/>
                      <a:pt x="1512" y="884"/>
                      <a:pt x="1516" y="886"/>
                    </a:cubicBezTo>
                    <a:cubicBezTo>
                      <a:pt x="1542" y="902"/>
                      <a:pt x="1562" y="922"/>
                      <a:pt x="1576" y="945"/>
                    </a:cubicBezTo>
                    <a:cubicBezTo>
                      <a:pt x="1646" y="939"/>
                      <a:pt x="1696" y="922"/>
                      <a:pt x="1696" y="903"/>
                    </a:cubicBezTo>
                    <a:cubicBezTo>
                      <a:pt x="1696" y="903"/>
                      <a:pt x="1696" y="903"/>
                      <a:pt x="1696" y="903"/>
                    </a:cubicBezTo>
                    <a:cubicBezTo>
                      <a:pt x="1696" y="902"/>
                      <a:pt x="1696" y="901"/>
                      <a:pt x="1695" y="900"/>
                    </a:cubicBezTo>
                    <a:cubicBezTo>
                      <a:pt x="1696" y="900"/>
                      <a:pt x="1696" y="900"/>
                      <a:pt x="1696" y="900"/>
                    </a:cubicBezTo>
                    <a:lnTo>
                      <a:pt x="1696" y="850"/>
                    </a:lnTo>
                    <a:close/>
                    <a:moveTo>
                      <a:pt x="1696" y="962"/>
                    </a:moveTo>
                    <a:cubicBezTo>
                      <a:pt x="1684" y="968"/>
                      <a:pt x="1669" y="973"/>
                      <a:pt x="1651" y="978"/>
                    </a:cubicBezTo>
                    <a:cubicBezTo>
                      <a:pt x="1634" y="982"/>
                      <a:pt x="1614" y="985"/>
                      <a:pt x="1592" y="988"/>
                    </a:cubicBezTo>
                    <a:cubicBezTo>
                      <a:pt x="1594" y="998"/>
                      <a:pt x="1595" y="1008"/>
                      <a:pt x="1595" y="1018"/>
                    </a:cubicBezTo>
                    <a:cubicBezTo>
                      <a:pt x="1595" y="1055"/>
                      <a:pt x="1595" y="1055"/>
                      <a:pt x="1595" y="1055"/>
                    </a:cubicBezTo>
                    <a:cubicBezTo>
                      <a:pt x="1655" y="1047"/>
                      <a:pt x="1696" y="1032"/>
                      <a:pt x="1696" y="1015"/>
                    </a:cubicBezTo>
                    <a:cubicBezTo>
                      <a:pt x="1696" y="1015"/>
                      <a:pt x="1696" y="1015"/>
                      <a:pt x="1696" y="1015"/>
                    </a:cubicBezTo>
                    <a:cubicBezTo>
                      <a:pt x="1696" y="1014"/>
                      <a:pt x="1696" y="1013"/>
                      <a:pt x="1695" y="1012"/>
                    </a:cubicBezTo>
                    <a:cubicBezTo>
                      <a:pt x="1696" y="1012"/>
                      <a:pt x="1696" y="1012"/>
                      <a:pt x="1696" y="1012"/>
                    </a:cubicBezTo>
                    <a:lnTo>
                      <a:pt x="1696" y="962"/>
                    </a:lnTo>
                    <a:close/>
                    <a:moveTo>
                      <a:pt x="1696" y="1074"/>
                    </a:moveTo>
                    <a:cubicBezTo>
                      <a:pt x="1684" y="1080"/>
                      <a:pt x="1669" y="1085"/>
                      <a:pt x="1651" y="1090"/>
                    </a:cubicBezTo>
                    <a:cubicBezTo>
                      <a:pt x="1634" y="1094"/>
                      <a:pt x="1616" y="1097"/>
                      <a:pt x="1595" y="1099"/>
                    </a:cubicBezTo>
                    <a:cubicBezTo>
                      <a:pt x="1595" y="1165"/>
                      <a:pt x="1595" y="1165"/>
                      <a:pt x="1595" y="1165"/>
                    </a:cubicBezTo>
                    <a:cubicBezTo>
                      <a:pt x="1654" y="1158"/>
                      <a:pt x="1695" y="1143"/>
                      <a:pt x="1696" y="1126"/>
                    </a:cubicBezTo>
                    <a:cubicBezTo>
                      <a:pt x="1696" y="1125"/>
                      <a:pt x="1696" y="1124"/>
                      <a:pt x="1695" y="1124"/>
                    </a:cubicBezTo>
                    <a:cubicBezTo>
                      <a:pt x="1696" y="1124"/>
                      <a:pt x="1696" y="1124"/>
                      <a:pt x="1696" y="1124"/>
                    </a:cubicBezTo>
                    <a:lnTo>
                      <a:pt x="1696" y="1074"/>
                    </a:lnTo>
                    <a:close/>
                    <a:moveTo>
                      <a:pt x="1319" y="565"/>
                    </a:moveTo>
                    <a:cubicBezTo>
                      <a:pt x="1319" y="565"/>
                      <a:pt x="1319" y="566"/>
                      <a:pt x="1319" y="566"/>
                    </a:cubicBezTo>
                    <a:cubicBezTo>
                      <a:pt x="1319" y="566"/>
                      <a:pt x="1319" y="566"/>
                      <a:pt x="1319" y="566"/>
                    </a:cubicBezTo>
                    <a:cubicBezTo>
                      <a:pt x="1319" y="592"/>
                      <a:pt x="1403" y="612"/>
                      <a:pt x="1507" y="612"/>
                    </a:cubicBezTo>
                    <a:cubicBezTo>
                      <a:pt x="1611" y="612"/>
                      <a:pt x="1696" y="592"/>
                      <a:pt x="1696" y="566"/>
                    </a:cubicBezTo>
                    <a:cubicBezTo>
                      <a:pt x="1696" y="566"/>
                      <a:pt x="1696" y="566"/>
                      <a:pt x="1696" y="566"/>
                    </a:cubicBezTo>
                    <a:cubicBezTo>
                      <a:pt x="1696" y="566"/>
                      <a:pt x="1696" y="565"/>
                      <a:pt x="1696" y="565"/>
                    </a:cubicBezTo>
                    <a:cubicBezTo>
                      <a:pt x="1696" y="564"/>
                      <a:pt x="1695" y="564"/>
                      <a:pt x="1695" y="563"/>
                    </a:cubicBezTo>
                    <a:cubicBezTo>
                      <a:pt x="1689" y="539"/>
                      <a:pt x="1607" y="520"/>
                      <a:pt x="1507" y="520"/>
                    </a:cubicBezTo>
                    <a:cubicBezTo>
                      <a:pt x="1407" y="520"/>
                      <a:pt x="1325" y="539"/>
                      <a:pt x="1319" y="563"/>
                    </a:cubicBezTo>
                    <a:cubicBezTo>
                      <a:pt x="1319" y="564"/>
                      <a:pt x="1319" y="564"/>
                      <a:pt x="1319" y="56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grpSp>
      <p:sp>
        <p:nvSpPr>
          <p:cNvPr id="38" name="Rectangle 37">
            <a:extLst>
              <a:ext uri="{FF2B5EF4-FFF2-40B4-BE49-F238E27FC236}">
                <a16:creationId xmlns:a16="http://schemas.microsoft.com/office/drawing/2014/main" id="{1F7B03B3-1ADE-4E30-908F-CE7E071A7FE4}"/>
              </a:ext>
            </a:extLst>
          </p:cNvPr>
          <p:cNvSpPr/>
          <p:nvPr/>
        </p:nvSpPr>
        <p:spPr>
          <a:xfrm>
            <a:off x="2618027" y="2948701"/>
            <a:ext cx="8941796" cy="105877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24000" lvl="1" indent="-216000">
              <a:spcBef>
                <a:spcPts val="600"/>
              </a:spcBef>
              <a:buClr>
                <a:srgbClr val="29BA74">
                  <a:lumMod val="100000"/>
                </a:srgbClr>
              </a:buClr>
              <a:buSzPct val="100000"/>
              <a:buFont typeface="Trebuchet MS" panose="020B0603020202020204" pitchFamily="34" charset="0"/>
              <a:buChar char="•"/>
            </a:pPr>
            <a:r>
              <a:rPr lang="en-US" sz="1200" dirty="0">
                <a:solidFill>
                  <a:srgbClr val="575757">
                    <a:lumMod val="100000"/>
                  </a:srgbClr>
                </a:solidFill>
              </a:rPr>
              <a:t>Forecasting of personal wealth is performed at the individual sub-asset-class level, using a fixed-panel multiple regression analysis of past asset-driving indicators and applying these patterns with forecast indicator values</a:t>
            </a:r>
          </a:p>
          <a:p>
            <a:pPr marL="324000" lvl="1" indent="-216000">
              <a:spcBef>
                <a:spcPts val="600"/>
              </a:spcBef>
              <a:buClr>
                <a:srgbClr val="29BA74">
                  <a:lumMod val="100000"/>
                </a:srgbClr>
              </a:buClr>
              <a:buSzPct val="100000"/>
              <a:buFont typeface="Trebuchet MS" panose="020B0603020202020204" pitchFamily="34" charset="0"/>
              <a:buChar char="•"/>
            </a:pPr>
            <a:r>
              <a:rPr lang="en-US" sz="1200" dirty="0">
                <a:solidFill>
                  <a:srgbClr val="575757">
                    <a:lumMod val="100000"/>
                  </a:srgbClr>
                </a:solidFill>
              </a:rPr>
              <a:t>In line with uncertainties of the future, we created a base scenario, indicating the most probable development as well as a bullish and bearish prediction of future developments</a:t>
            </a:r>
          </a:p>
          <a:p>
            <a:pPr marL="324000" lvl="1" indent="-216000">
              <a:spcBef>
                <a:spcPts val="600"/>
              </a:spcBef>
              <a:buClr>
                <a:srgbClr val="29BA74">
                  <a:lumMod val="100000"/>
                </a:srgbClr>
              </a:buClr>
              <a:buSzPct val="100000"/>
              <a:buFont typeface="Trebuchet MS" panose="020B0603020202020204" pitchFamily="34" charset="0"/>
              <a:buChar char="•"/>
            </a:pPr>
            <a:r>
              <a:rPr lang="en-US" sz="1200" dirty="0">
                <a:solidFill>
                  <a:srgbClr val="575757">
                    <a:lumMod val="100000"/>
                  </a:srgbClr>
                </a:solidFill>
              </a:rPr>
              <a:t>Indicator values are consistently sourced from public data for the whole time series, both past and future, and future values are adjusted based on local market expertise and expectations where needed</a:t>
            </a:r>
          </a:p>
        </p:txBody>
      </p:sp>
      <p:sp>
        <p:nvSpPr>
          <p:cNvPr id="39" name="Rectangle 38">
            <a:extLst>
              <a:ext uri="{FF2B5EF4-FFF2-40B4-BE49-F238E27FC236}">
                <a16:creationId xmlns:a16="http://schemas.microsoft.com/office/drawing/2014/main" id="{F01198E6-1736-4D0A-855E-96FDE032AD1E}"/>
              </a:ext>
            </a:extLst>
          </p:cNvPr>
          <p:cNvSpPr/>
          <p:nvPr/>
        </p:nvSpPr>
        <p:spPr>
          <a:xfrm>
            <a:off x="2618027" y="4223350"/>
            <a:ext cx="8941796" cy="105877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24000" lvl="1" indent="-216000">
              <a:spcBef>
                <a:spcPts val="600"/>
              </a:spcBef>
              <a:buClr>
                <a:srgbClr val="29BA74">
                  <a:lumMod val="100000"/>
                </a:srgbClr>
              </a:buClr>
              <a:buSzPct val="100000"/>
              <a:buFont typeface="Trebuchet MS" panose="020B0603020202020204" pitchFamily="34" charset="0"/>
              <a:buChar char="•"/>
            </a:pPr>
            <a:r>
              <a:rPr lang="en-US" sz="1200" dirty="0">
                <a:solidFill>
                  <a:srgbClr val="575757">
                    <a:lumMod val="100000"/>
                  </a:srgbClr>
                </a:solidFill>
              </a:rPr>
              <a:t>Cross-border wealth is included as part of total wealth and calculated based on triangulations of different data sources, incl. publications by national financial monetary authorities, the Bank of International Settlements and BCG project experience</a:t>
            </a:r>
          </a:p>
          <a:p>
            <a:pPr marL="324000" lvl="1" indent="-216000">
              <a:spcBef>
                <a:spcPts val="600"/>
              </a:spcBef>
              <a:buClr>
                <a:srgbClr val="29BA74">
                  <a:lumMod val="100000"/>
                </a:srgbClr>
              </a:buClr>
              <a:buSzPct val="100000"/>
              <a:buFont typeface="Trebuchet MS" panose="020B0603020202020204" pitchFamily="34" charset="0"/>
              <a:buChar char="•"/>
            </a:pPr>
            <a:r>
              <a:rPr lang="en-US" sz="1200" dirty="0">
                <a:solidFill>
                  <a:srgbClr val="575757">
                    <a:lumMod val="100000"/>
                  </a:srgbClr>
                </a:solidFill>
              </a:rPr>
              <a:t>Growth of cross-border wealth is estimated based on assumptions regarding net inflows and outflows, appreciation/performance of assets already cross-border and shifts of existing cross-border assets between financial centers</a:t>
            </a:r>
          </a:p>
        </p:txBody>
      </p:sp>
      <p:sp>
        <p:nvSpPr>
          <p:cNvPr id="40" name="Rectangle 39">
            <a:extLst>
              <a:ext uri="{FF2B5EF4-FFF2-40B4-BE49-F238E27FC236}">
                <a16:creationId xmlns:a16="http://schemas.microsoft.com/office/drawing/2014/main" id="{B689AF15-CEC6-44D1-AA51-665DB84D960A}"/>
              </a:ext>
            </a:extLst>
          </p:cNvPr>
          <p:cNvSpPr/>
          <p:nvPr/>
        </p:nvSpPr>
        <p:spPr>
          <a:xfrm>
            <a:off x="2618027" y="5296775"/>
            <a:ext cx="8941796" cy="105877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24000" lvl="1" indent="-216000">
              <a:spcBef>
                <a:spcPts val="600"/>
              </a:spcBef>
              <a:buClr>
                <a:srgbClr val="29BA74">
                  <a:lumMod val="100000"/>
                </a:srgbClr>
              </a:buClr>
              <a:buSzPct val="100000"/>
              <a:buFont typeface="Trebuchet MS" panose="020B0603020202020204" pitchFamily="34" charset="0"/>
              <a:buChar char="•"/>
            </a:pPr>
            <a:r>
              <a:rPr lang="en-US" sz="1200" dirty="0">
                <a:solidFill>
                  <a:srgbClr val="575757">
                    <a:lumMod val="100000"/>
                  </a:srgbClr>
                </a:solidFill>
              </a:rPr>
              <a:t>Data on the distribution of wealth is based on resident adult populations, by market, and the use of econometric analysis to combine various sources of publicly available wealth distribution data, incl. rich lists</a:t>
            </a:r>
          </a:p>
          <a:p>
            <a:pPr marL="324000" lvl="1" indent="-216000">
              <a:spcBef>
                <a:spcPts val="600"/>
              </a:spcBef>
              <a:buClr>
                <a:srgbClr val="29BA74">
                  <a:lumMod val="100000"/>
                </a:srgbClr>
              </a:buClr>
              <a:buSzPct val="100000"/>
              <a:buFont typeface="Trebuchet MS" panose="020B0603020202020204" pitchFamily="34" charset="0"/>
              <a:buChar char="•"/>
            </a:pPr>
            <a:r>
              <a:rPr lang="en-US" sz="1200" dirty="0">
                <a:solidFill>
                  <a:srgbClr val="575757">
                    <a:lumMod val="100000"/>
                  </a:srgbClr>
                </a:solidFill>
              </a:rPr>
              <a:t>Growth rates of wealth segments account for shifts of individuals in and out of segments over time as they get richer or poorer, i.e., a negative growth in the lowest segment generally means people have become richer and "risen" up a segment</a:t>
            </a:r>
          </a:p>
        </p:txBody>
      </p:sp>
    </p:spTree>
    <p:extLst>
      <p:ext uri="{BB962C8B-B14F-4D97-AF65-F5344CB8AC3E}">
        <p14:creationId xmlns:p14="http://schemas.microsoft.com/office/powerpoint/2010/main" val="26092499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custDataLst>
              <p:tags r:id="rId2"/>
            </p:custDataLst>
          </p:nvPr>
        </p:nvSpPr>
        <p:spPr>
          <a:xfrm>
            <a:off x="4714058" y="2323468"/>
            <a:ext cx="293147" cy="292608"/>
          </a:xfrm>
          <a:prstGeom prst="ellipse">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spcBef>
                <a:spcPct val="0"/>
              </a:spcBef>
              <a:spcAft>
                <a:spcPct val="0"/>
              </a:spcAft>
            </a:pPr>
            <a:endParaRPr lang="en-US" sz="2400" dirty="0">
              <a:solidFill>
                <a:schemeClr val="tx1">
                  <a:lumMod val="100000"/>
                </a:schemeClr>
              </a:solidFill>
              <a:latin typeface="Trebuchet MS" panose="020B0603020202020204" pitchFamily="34" charset="0"/>
            </a:endParaRPr>
          </a:p>
        </p:txBody>
      </p:sp>
      <p:pic>
        <p:nvPicPr>
          <p:cNvPr id="4" name="Picture 3"/>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4714058" y="2323470"/>
            <a:ext cx="293147" cy="292608"/>
          </a:xfrm>
          <a:prstGeom prst="rect">
            <a:avLst/>
          </a:prstGeom>
        </p:spPr>
      </p:pic>
      <p:sp>
        <p:nvSpPr>
          <p:cNvPr id="7" name="s1_TS_byr1_2">
            <a:hlinkClick r:id="" action="ppaction://noaction"/>
            <a:extLst>
              <a:ext uri="{FF2B5EF4-FFF2-40B4-BE49-F238E27FC236}">
                <a16:creationId xmlns:a16="http://schemas.microsoft.com/office/drawing/2014/main" id="{23390B7D-3551-4497-B9D1-2E7BE91AB97D}"/>
              </a:ext>
            </a:extLst>
          </p:cNvPr>
          <p:cNvSpPr/>
          <p:nvPr>
            <p:custDataLst>
              <p:tags r:id="rId4"/>
            </p:custDataLst>
          </p:nvPr>
        </p:nvSpPr>
        <p:spPr>
          <a:xfrm>
            <a:off x="5172657" y="3502961"/>
            <a:ext cx="5735867" cy="37535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nSpc>
                <a:spcPct val="110000"/>
              </a:lnSpc>
              <a:spcBef>
                <a:spcPts val="600"/>
              </a:spcBef>
              <a:spcAft>
                <a:spcPts val="300"/>
              </a:spcAft>
            </a:pPr>
            <a:r>
              <a:rPr lang="en-US" sz="2400">
                <a:solidFill>
                  <a:schemeClr val="tx1">
                    <a:lumMod val="60000"/>
                    <a:lumOff val="40000"/>
                  </a:schemeClr>
                </a:solidFill>
                <a:latin typeface="Trebuchet MS" panose="020B0603020202020204" pitchFamily="34" charset="0"/>
              </a:rPr>
              <a:t>Global Wealth Market Sizing 2024 Deep Dive</a:t>
            </a:r>
            <a:endParaRPr lang="en-US" sz="2400" dirty="0">
              <a:solidFill>
                <a:schemeClr val="tx1">
                  <a:lumMod val="60000"/>
                  <a:lumOff val="40000"/>
                </a:schemeClr>
              </a:solidFill>
              <a:latin typeface="Trebuchet MS" panose="020B0603020202020204" pitchFamily="34" charset="0"/>
            </a:endParaRPr>
          </a:p>
        </p:txBody>
      </p:sp>
      <p:sp>
        <p:nvSpPr>
          <p:cNvPr id="8" name="s1_TS_byr1_1">
            <a:hlinkClick r:id="" action="ppaction://noaction"/>
            <a:extLst>
              <a:ext uri="{FF2B5EF4-FFF2-40B4-BE49-F238E27FC236}">
                <a16:creationId xmlns:a16="http://schemas.microsoft.com/office/drawing/2014/main" id="{29FF4F02-C5B1-4974-8C1A-0C5B46FDF073}"/>
              </a:ext>
            </a:extLst>
          </p:cNvPr>
          <p:cNvSpPr/>
          <p:nvPr>
            <p:custDataLst>
              <p:tags r:id="rId5"/>
            </p:custDataLst>
          </p:nvPr>
        </p:nvSpPr>
        <p:spPr>
          <a:xfrm>
            <a:off x="5172657" y="2889220"/>
            <a:ext cx="5735867" cy="37535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nSpc>
                <a:spcPct val="110000"/>
              </a:lnSpc>
              <a:spcBef>
                <a:spcPts val="600"/>
              </a:spcBef>
              <a:spcAft>
                <a:spcPts val="300"/>
              </a:spcAft>
            </a:pPr>
            <a:r>
              <a:rPr lang="en-US" sz="2400">
                <a:solidFill>
                  <a:schemeClr val="tx1">
                    <a:lumMod val="60000"/>
                    <a:lumOff val="40000"/>
                  </a:schemeClr>
                </a:solidFill>
                <a:latin typeface="Trebuchet MS" panose="020B0603020202020204" pitchFamily="34" charset="0"/>
              </a:rPr>
              <a:t>Global Wealth Market Sizing 2024 Insights</a:t>
            </a:r>
            <a:endParaRPr lang="en-US" sz="2400" dirty="0">
              <a:solidFill>
                <a:schemeClr val="tx1">
                  <a:lumMod val="60000"/>
                  <a:lumOff val="40000"/>
                </a:schemeClr>
              </a:solidFill>
              <a:latin typeface="Trebuchet MS" panose="020B0603020202020204" pitchFamily="34" charset="0"/>
            </a:endParaRPr>
          </a:p>
        </p:txBody>
      </p:sp>
      <p:sp>
        <p:nvSpPr>
          <p:cNvPr id="9" name="Rectangle 8">
            <a:hlinkClick r:id="" action="ppaction://noaction"/>
            <a:extLst>
              <a:ext uri="{FF2B5EF4-FFF2-40B4-BE49-F238E27FC236}">
                <a16:creationId xmlns:a16="http://schemas.microsoft.com/office/drawing/2014/main" id="{66D86AAA-2FD7-44CE-B921-E446521C5E4D}"/>
              </a:ext>
            </a:extLst>
          </p:cNvPr>
          <p:cNvSpPr/>
          <p:nvPr>
            <p:custDataLst>
              <p:tags r:id="rId6"/>
            </p:custDataLst>
          </p:nvPr>
        </p:nvSpPr>
        <p:spPr>
          <a:xfrm>
            <a:off x="5172657" y="2275479"/>
            <a:ext cx="5735867" cy="37535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nSpc>
                <a:spcPct val="110000"/>
              </a:lnSpc>
              <a:spcBef>
                <a:spcPts val="600"/>
              </a:spcBef>
              <a:spcAft>
                <a:spcPts val="300"/>
              </a:spcAft>
            </a:pPr>
            <a:r>
              <a:rPr lang="en-US" sz="2400" dirty="0">
                <a:solidFill>
                  <a:schemeClr val="tx1">
                    <a:lumMod val="100000"/>
                  </a:schemeClr>
                </a:solidFill>
                <a:latin typeface="Trebuchet MS" panose="020B0603020202020204" pitchFamily="34" charset="0"/>
              </a:rPr>
              <a:t>Introduction to Document</a:t>
            </a:r>
          </a:p>
        </p:txBody>
      </p:sp>
      <p:sp>
        <p:nvSpPr>
          <p:cNvPr id="10" name="Rectangle 9">
            <a:hlinkClick r:id="" action="ppaction://noaction"/>
            <a:extLst>
              <a:ext uri="{FF2B5EF4-FFF2-40B4-BE49-F238E27FC236}">
                <a16:creationId xmlns:a16="http://schemas.microsoft.com/office/drawing/2014/main" id="{62AC7D91-163E-4D2B-877C-D5B5B6DDA7CB}"/>
              </a:ext>
            </a:extLst>
          </p:cNvPr>
          <p:cNvSpPr/>
          <p:nvPr>
            <p:custDataLst>
              <p:tags r:id="rId7"/>
            </p:custDataLst>
          </p:nvPr>
        </p:nvSpPr>
        <p:spPr>
          <a:xfrm>
            <a:off x="5172657" y="4116701"/>
            <a:ext cx="5735867" cy="37535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nSpc>
                <a:spcPct val="110000"/>
              </a:lnSpc>
              <a:spcBef>
                <a:spcPts val="600"/>
              </a:spcBef>
              <a:spcAft>
                <a:spcPts val="300"/>
              </a:spcAft>
            </a:pPr>
            <a:r>
              <a:rPr lang="en-US" sz="2400" dirty="0">
                <a:solidFill>
                  <a:schemeClr val="tx1">
                    <a:lumMod val="60000"/>
                    <a:lumOff val="40000"/>
                  </a:schemeClr>
                </a:solidFill>
                <a:latin typeface="Trebuchet MS" panose="020B0603020202020204" pitchFamily="34" charset="0"/>
              </a:rPr>
              <a:t>Appendix: Methodology</a:t>
            </a:r>
          </a:p>
        </p:txBody>
      </p:sp>
    </p:spTree>
    <p:custDataLst>
      <p:tags r:id="rId1"/>
    </p:custDataLst>
    <p:extLst>
      <p:ext uri="{BB962C8B-B14F-4D97-AF65-F5344CB8AC3E}">
        <p14:creationId xmlns:p14="http://schemas.microsoft.com/office/powerpoint/2010/main" val="30003747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2" name="Object 571" hidden="1">
            <a:extLst>
              <a:ext uri="{FF2B5EF4-FFF2-40B4-BE49-F238E27FC236}">
                <a16:creationId xmlns:a16="http://schemas.microsoft.com/office/drawing/2014/main" id="{33DCC492-4CBD-48CE-B719-2ACE95D2264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572" name="Object 571" hidden="1">
                        <a:extLst>
                          <a:ext uri="{FF2B5EF4-FFF2-40B4-BE49-F238E27FC236}">
                            <a16:creationId xmlns:a16="http://schemas.microsoft.com/office/drawing/2014/main" id="{33DCC492-4CBD-48CE-B719-2ACE95D2264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47" name="Rectangle 246" hidden="1">
            <a:extLst>
              <a:ext uri="{FF2B5EF4-FFF2-40B4-BE49-F238E27FC236}">
                <a16:creationId xmlns:a16="http://schemas.microsoft.com/office/drawing/2014/main" id="{BB157850-C875-4AF4-A521-D0DC2E7ED38D}"/>
              </a:ext>
            </a:extLst>
          </p:cNvPr>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2" name="Title 1"/>
          <p:cNvSpPr>
            <a:spLocks noGrp="1"/>
          </p:cNvSpPr>
          <p:nvPr>
            <p:ph type="title"/>
          </p:nvPr>
        </p:nvSpPr>
        <p:spPr>
          <a:xfrm>
            <a:off x="630000" y="622800"/>
            <a:ext cx="10933350" cy="332399"/>
          </a:xfrm>
        </p:spPr>
        <p:txBody>
          <a:bodyPr/>
          <a:lstStyle/>
          <a:p>
            <a:r>
              <a:rPr lang="en-US" dirty="0">
                <a:solidFill>
                  <a:srgbClr val="575757"/>
                </a:solidFill>
              </a:rPr>
              <a:t>WM Market Sizing Focus: </a:t>
            </a:r>
            <a:r>
              <a:rPr lang="en-US" dirty="0"/>
              <a:t>The Database encompasses 97 markets and 9 Regions </a:t>
            </a:r>
          </a:p>
        </p:txBody>
      </p:sp>
      <p:sp>
        <p:nvSpPr>
          <p:cNvPr id="226" name="TextBox 225"/>
          <p:cNvSpPr txBox="1"/>
          <p:nvPr/>
        </p:nvSpPr>
        <p:spPr>
          <a:xfrm>
            <a:off x="1275239" y="4392257"/>
            <a:ext cx="274114" cy="12311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n-US" sz="800" dirty="0">
                <a:solidFill>
                  <a:srgbClr val="575757"/>
                </a:solidFill>
              </a:rPr>
              <a:t>Africa</a:t>
            </a:r>
          </a:p>
        </p:txBody>
      </p:sp>
      <p:sp>
        <p:nvSpPr>
          <p:cNvPr id="227" name="TextBox 226"/>
          <p:cNvSpPr txBox="1"/>
          <p:nvPr/>
        </p:nvSpPr>
        <p:spPr>
          <a:xfrm>
            <a:off x="1275239" y="4555929"/>
            <a:ext cx="746999" cy="12311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n-US" sz="800" dirty="0">
                <a:solidFill>
                  <a:srgbClr val="575757"/>
                </a:solidFill>
              </a:rPr>
              <a:t>Asia excl. Japan</a:t>
            </a:r>
          </a:p>
        </p:txBody>
      </p:sp>
      <p:sp>
        <p:nvSpPr>
          <p:cNvPr id="228" name="TextBox 227"/>
          <p:cNvSpPr txBox="1"/>
          <p:nvPr/>
        </p:nvSpPr>
        <p:spPr>
          <a:xfrm>
            <a:off x="1275239" y="4728903"/>
            <a:ext cx="644407" cy="12311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n-US" sz="800" dirty="0">
                <a:solidFill>
                  <a:srgbClr val="575757"/>
                </a:solidFill>
              </a:rPr>
              <a:t>Latin America</a:t>
            </a:r>
          </a:p>
        </p:txBody>
      </p:sp>
      <p:sp>
        <p:nvSpPr>
          <p:cNvPr id="229" name="TextBox 228"/>
          <p:cNvSpPr txBox="1"/>
          <p:nvPr/>
        </p:nvSpPr>
        <p:spPr>
          <a:xfrm>
            <a:off x="1275239" y="4883273"/>
            <a:ext cx="1380186" cy="12311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n-US" sz="800" dirty="0">
                <a:solidFill>
                  <a:srgbClr val="575757"/>
                </a:solidFill>
              </a:rPr>
              <a:t>Eastern Europe &amp; Central Asia</a:t>
            </a:r>
          </a:p>
        </p:txBody>
      </p:sp>
      <p:sp>
        <p:nvSpPr>
          <p:cNvPr id="230" name="TextBox 229"/>
          <p:cNvSpPr txBox="1"/>
          <p:nvPr/>
        </p:nvSpPr>
        <p:spPr>
          <a:xfrm>
            <a:off x="1275239" y="5046945"/>
            <a:ext cx="272512" cy="12311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n-US" sz="800" dirty="0">
                <a:solidFill>
                  <a:srgbClr val="575757"/>
                </a:solidFill>
              </a:rPr>
              <a:t>Japan</a:t>
            </a:r>
          </a:p>
        </p:txBody>
      </p:sp>
      <p:sp>
        <p:nvSpPr>
          <p:cNvPr id="231" name="TextBox 230"/>
          <p:cNvSpPr txBox="1"/>
          <p:nvPr/>
        </p:nvSpPr>
        <p:spPr>
          <a:xfrm>
            <a:off x="1275239" y="5210617"/>
            <a:ext cx="524182" cy="12311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n-US" sz="800" dirty="0">
                <a:solidFill>
                  <a:srgbClr val="575757"/>
                </a:solidFill>
              </a:rPr>
              <a:t>Middle East</a:t>
            </a:r>
          </a:p>
        </p:txBody>
      </p:sp>
      <p:sp>
        <p:nvSpPr>
          <p:cNvPr id="232" name="TextBox 231"/>
          <p:cNvSpPr txBox="1"/>
          <p:nvPr/>
        </p:nvSpPr>
        <p:spPr>
          <a:xfrm>
            <a:off x="1275239" y="5374289"/>
            <a:ext cx="663643" cy="12311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n-US" sz="800" dirty="0">
                <a:solidFill>
                  <a:srgbClr val="575757"/>
                </a:solidFill>
              </a:rPr>
              <a:t>North America</a:t>
            </a:r>
          </a:p>
        </p:txBody>
      </p:sp>
      <p:sp>
        <p:nvSpPr>
          <p:cNvPr id="233" name="TextBox 232"/>
          <p:cNvSpPr txBox="1"/>
          <p:nvPr/>
        </p:nvSpPr>
        <p:spPr>
          <a:xfrm>
            <a:off x="1275239" y="5537961"/>
            <a:ext cx="370293" cy="12311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n-US" sz="800" dirty="0">
                <a:solidFill>
                  <a:srgbClr val="575757"/>
                </a:solidFill>
              </a:rPr>
              <a:t>Oceania</a:t>
            </a:r>
          </a:p>
        </p:txBody>
      </p:sp>
      <p:sp>
        <p:nvSpPr>
          <p:cNvPr id="234" name="Oval 233"/>
          <p:cNvSpPr/>
          <p:nvPr/>
        </p:nvSpPr>
        <p:spPr>
          <a:xfrm>
            <a:off x="1147013" y="4408092"/>
            <a:ext cx="91440" cy="91440"/>
          </a:xfrm>
          <a:prstGeom prst="ellipse">
            <a:avLst/>
          </a:prstGeom>
          <a:solidFill>
            <a:srgbClr val="A8B21C"/>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00" dirty="0">
              <a:solidFill>
                <a:srgbClr val="FFFFFF"/>
              </a:solidFill>
            </a:endParaRPr>
          </a:p>
        </p:txBody>
      </p:sp>
      <p:sp>
        <p:nvSpPr>
          <p:cNvPr id="235" name="Oval 234"/>
          <p:cNvSpPr/>
          <p:nvPr/>
        </p:nvSpPr>
        <p:spPr>
          <a:xfrm>
            <a:off x="1147013" y="4571764"/>
            <a:ext cx="91440" cy="91440"/>
          </a:xfrm>
          <a:prstGeom prst="ellipse">
            <a:avLst/>
          </a:prstGeom>
          <a:solidFill>
            <a:srgbClr val="295E7E"/>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00" dirty="0">
              <a:solidFill>
                <a:srgbClr val="FFFFFF"/>
              </a:solidFill>
            </a:endParaRPr>
          </a:p>
        </p:txBody>
      </p:sp>
      <p:sp>
        <p:nvSpPr>
          <p:cNvPr id="236" name="Oval 235"/>
          <p:cNvSpPr/>
          <p:nvPr/>
        </p:nvSpPr>
        <p:spPr>
          <a:xfrm>
            <a:off x="1147013" y="4735436"/>
            <a:ext cx="91440" cy="91440"/>
          </a:xfrm>
          <a:prstGeom prst="ellipse">
            <a:avLst/>
          </a:prstGeom>
          <a:solidFill>
            <a:srgbClr val="30C1D7"/>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00" dirty="0">
              <a:solidFill>
                <a:srgbClr val="FFFFFF"/>
              </a:solidFill>
            </a:endParaRPr>
          </a:p>
        </p:txBody>
      </p:sp>
      <p:sp>
        <p:nvSpPr>
          <p:cNvPr id="237" name="Oval 236"/>
          <p:cNvSpPr/>
          <p:nvPr/>
        </p:nvSpPr>
        <p:spPr>
          <a:xfrm>
            <a:off x="1147013" y="4899108"/>
            <a:ext cx="91440" cy="91440"/>
          </a:xfrm>
          <a:prstGeom prst="ellipse">
            <a:avLst/>
          </a:prstGeom>
          <a:solidFill>
            <a:srgbClr val="D4DF33"/>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00" dirty="0">
              <a:solidFill>
                <a:srgbClr val="FFFFFF"/>
              </a:solidFill>
            </a:endParaRPr>
          </a:p>
        </p:txBody>
      </p:sp>
      <p:sp>
        <p:nvSpPr>
          <p:cNvPr id="238" name="Oval 237"/>
          <p:cNvSpPr/>
          <p:nvPr/>
        </p:nvSpPr>
        <p:spPr>
          <a:xfrm>
            <a:off x="1147013" y="5062780"/>
            <a:ext cx="91440" cy="91440"/>
          </a:xfrm>
          <a:prstGeom prst="ellipse">
            <a:avLst/>
          </a:prstGeom>
          <a:solidFill>
            <a:srgbClr val="960E00"/>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00" dirty="0">
              <a:solidFill>
                <a:srgbClr val="FFFFFF"/>
              </a:solidFill>
            </a:endParaRPr>
          </a:p>
        </p:txBody>
      </p:sp>
      <p:sp>
        <p:nvSpPr>
          <p:cNvPr id="239" name="Oval 238"/>
          <p:cNvSpPr/>
          <p:nvPr/>
        </p:nvSpPr>
        <p:spPr>
          <a:xfrm>
            <a:off x="1147013" y="5226452"/>
            <a:ext cx="91440" cy="91440"/>
          </a:xfrm>
          <a:prstGeom prst="ellipse">
            <a:avLst/>
          </a:prstGeom>
          <a:solidFill>
            <a:srgbClr val="E71C57"/>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00" dirty="0">
              <a:solidFill>
                <a:srgbClr val="FFFFFF"/>
              </a:solidFill>
            </a:endParaRPr>
          </a:p>
        </p:txBody>
      </p:sp>
      <p:sp>
        <p:nvSpPr>
          <p:cNvPr id="240" name="Oval 239"/>
          <p:cNvSpPr/>
          <p:nvPr/>
        </p:nvSpPr>
        <p:spPr>
          <a:xfrm>
            <a:off x="1147013" y="5390124"/>
            <a:ext cx="91440" cy="91440"/>
          </a:xfrm>
          <a:prstGeom prst="ellipse">
            <a:avLst/>
          </a:prstGeom>
          <a:solidFill>
            <a:srgbClr val="3EAD92"/>
          </a:solidFill>
          <a:ln w="952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00" dirty="0">
              <a:solidFill>
                <a:srgbClr val="FFFFFF"/>
              </a:solidFill>
            </a:endParaRPr>
          </a:p>
        </p:txBody>
      </p:sp>
      <p:sp>
        <p:nvSpPr>
          <p:cNvPr id="241" name="Oval 240"/>
          <p:cNvSpPr/>
          <p:nvPr/>
        </p:nvSpPr>
        <p:spPr>
          <a:xfrm>
            <a:off x="1147013" y="5553796"/>
            <a:ext cx="91440" cy="91440"/>
          </a:xfrm>
          <a:prstGeom prst="ellipse">
            <a:avLst/>
          </a:prstGeom>
          <a:solidFill>
            <a:srgbClr val="7030A0"/>
          </a:solidFill>
          <a:ln w="952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00" dirty="0">
              <a:solidFill>
                <a:srgbClr val="FFFFFF"/>
              </a:solidFill>
            </a:endParaRPr>
          </a:p>
        </p:txBody>
      </p:sp>
      <p:sp>
        <p:nvSpPr>
          <p:cNvPr id="242" name="Oval 241"/>
          <p:cNvSpPr/>
          <p:nvPr/>
        </p:nvSpPr>
        <p:spPr>
          <a:xfrm>
            <a:off x="1147013" y="5717464"/>
            <a:ext cx="91440" cy="91440"/>
          </a:xfrm>
          <a:prstGeom prst="ellipse">
            <a:avLst/>
          </a:prstGeom>
          <a:solidFill>
            <a:schemeClr val="tx2">
              <a:lumMod val="50000"/>
            </a:schemeClr>
          </a:solidFill>
          <a:ln w="952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00" dirty="0">
              <a:solidFill>
                <a:srgbClr val="FFFFFF"/>
              </a:solidFill>
            </a:endParaRPr>
          </a:p>
        </p:txBody>
      </p:sp>
      <p:sp>
        <p:nvSpPr>
          <p:cNvPr id="243" name="TextBox 242"/>
          <p:cNvSpPr txBox="1"/>
          <p:nvPr/>
        </p:nvSpPr>
        <p:spPr>
          <a:xfrm>
            <a:off x="1275239" y="5701629"/>
            <a:ext cx="727764" cy="12311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r>
              <a:rPr lang="en-US" sz="800" dirty="0">
                <a:solidFill>
                  <a:srgbClr val="575757"/>
                </a:solidFill>
              </a:rPr>
              <a:t>Western Europe</a:t>
            </a:r>
          </a:p>
        </p:txBody>
      </p:sp>
      <p:sp>
        <p:nvSpPr>
          <p:cNvPr id="245" name="NavigationTriangle"/>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a:solidFill>
                <a:srgbClr val="FFFFFF"/>
              </a:solidFill>
            </a:endParaRPr>
          </a:p>
        </p:txBody>
      </p:sp>
      <p:sp>
        <p:nvSpPr>
          <p:cNvPr id="244" name="Rectangle 243" hidden="1">
            <a:extLst>
              <a:ext uri="{FF2B5EF4-FFF2-40B4-BE49-F238E27FC236}">
                <a16:creationId xmlns:a16="http://schemas.microsoft.com/office/drawing/2014/main" id="{E242548D-F27E-4D47-AB70-7C34E45B825D}"/>
              </a:ext>
            </a:extLst>
          </p:cNvPr>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latin typeface="Trebuchet MS" panose="020B0603020202020204" pitchFamily="34" charset="0"/>
              <a:ea typeface="+mj-ea"/>
              <a:cs typeface="+mj-cs"/>
              <a:sym typeface="Trebuchet MS" panose="020B0603020202020204" pitchFamily="34" charset="0"/>
            </a:endParaRPr>
          </a:p>
        </p:txBody>
      </p:sp>
      <p:grpSp>
        <p:nvGrpSpPr>
          <p:cNvPr id="252" name="Group 251">
            <a:extLst>
              <a:ext uri="{FF2B5EF4-FFF2-40B4-BE49-F238E27FC236}">
                <a16:creationId xmlns:a16="http://schemas.microsoft.com/office/drawing/2014/main" id="{9285FD74-79AF-4E37-9B09-4F3C268703E3}"/>
              </a:ext>
            </a:extLst>
          </p:cNvPr>
          <p:cNvGrpSpPr>
            <a:grpSpLocks noChangeAspect="1"/>
          </p:cNvGrpSpPr>
          <p:nvPr/>
        </p:nvGrpSpPr>
        <p:grpSpPr>
          <a:xfrm>
            <a:off x="630000" y="1305018"/>
            <a:ext cx="10587348" cy="4930182"/>
            <a:chOff x="2200275" y="2005013"/>
            <a:chExt cx="7791450" cy="3984625"/>
          </a:xfrm>
        </p:grpSpPr>
        <p:sp>
          <p:nvSpPr>
            <p:cNvPr id="253" name="Freeform 3">
              <a:extLst>
                <a:ext uri="{FF2B5EF4-FFF2-40B4-BE49-F238E27FC236}">
                  <a16:creationId xmlns:a16="http://schemas.microsoft.com/office/drawing/2014/main" id="{08A8A61D-7567-42C2-83A7-E700CF0D0081}"/>
                </a:ext>
              </a:extLst>
            </p:cNvPr>
            <p:cNvSpPr>
              <a:spLocks/>
            </p:cNvSpPr>
            <p:nvPr/>
          </p:nvSpPr>
          <p:spPr bwMode="auto">
            <a:xfrm>
              <a:off x="3270250" y="2486026"/>
              <a:ext cx="403225" cy="190500"/>
            </a:xfrm>
            <a:custGeom>
              <a:avLst/>
              <a:gdLst>
                <a:gd name="T0" fmla="*/ 90310 w 509"/>
                <a:gd name="T1" fmla="*/ 41275 h 240"/>
                <a:gd name="T2" fmla="*/ 93478 w 509"/>
                <a:gd name="T3" fmla="*/ 44450 h 240"/>
                <a:gd name="T4" fmla="*/ 90310 w 509"/>
                <a:gd name="T5" fmla="*/ 47625 h 240"/>
                <a:gd name="T6" fmla="*/ 76050 w 509"/>
                <a:gd name="T7" fmla="*/ 44450 h 240"/>
                <a:gd name="T8" fmla="*/ 65752 w 509"/>
                <a:gd name="T9" fmla="*/ 44450 h 240"/>
                <a:gd name="T10" fmla="*/ 55453 w 509"/>
                <a:gd name="T11" fmla="*/ 44450 h 240"/>
                <a:gd name="T12" fmla="*/ 48324 w 509"/>
                <a:gd name="T13" fmla="*/ 47625 h 240"/>
                <a:gd name="T14" fmla="*/ 34064 w 509"/>
                <a:gd name="T15" fmla="*/ 47625 h 240"/>
                <a:gd name="T16" fmla="*/ 30895 w 509"/>
                <a:gd name="T17" fmla="*/ 44450 h 240"/>
                <a:gd name="T18" fmla="*/ 23766 w 509"/>
                <a:gd name="T19" fmla="*/ 44450 h 240"/>
                <a:gd name="T20" fmla="*/ 13467 w 509"/>
                <a:gd name="T21" fmla="*/ 44450 h 240"/>
                <a:gd name="T22" fmla="*/ 6338 w 509"/>
                <a:gd name="T23" fmla="*/ 37306 h 240"/>
                <a:gd name="T24" fmla="*/ 20597 w 509"/>
                <a:gd name="T25" fmla="*/ 34131 h 240"/>
                <a:gd name="T26" fmla="*/ 30895 w 509"/>
                <a:gd name="T27" fmla="*/ 34131 h 240"/>
                <a:gd name="T28" fmla="*/ 23766 w 509"/>
                <a:gd name="T29" fmla="*/ 30956 h 240"/>
                <a:gd name="T30" fmla="*/ 13467 w 509"/>
                <a:gd name="T31" fmla="*/ 30956 h 240"/>
                <a:gd name="T32" fmla="*/ 3169 w 509"/>
                <a:gd name="T33" fmla="*/ 26988 h 240"/>
                <a:gd name="T34" fmla="*/ 10298 w 509"/>
                <a:gd name="T35" fmla="*/ 23813 h 240"/>
                <a:gd name="T36" fmla="*/ 3169 w 509"/>
                <a:gd name="T37" fmla="*/ 23813 h 240"/>
                <a:gd name="T38" fmla="*/ 0 w 509"/>
                <a:gd name="T39" fmla="*/ 20638 h 240"/>
                <a:gd name="T40" fmla="*/ 13467 w 509"/>
                <a:gd name="T41" fmla="*/ 7144 h 240"/>
                <a:gd name="T42" fmla="*/ 23766 w 509"/>
                <a:gd name="T43" fmla="*/ 7144 h 240"/>
                <a:gd name="T44" fmla="*/ 27727 w 509"/>
                <a:gd name="T45" fmla="*/ 13494 h 240"/>
                <a:gd name="T46" fmla="*/ 30895 w 509"/>
                <a:gd name="T47" fmla="*/ 7144 h 240"/>
                <a:gd name="T48" fmla="*/ 41194 w 509"/>
                <a:gd name="T49" fmla="*/ 10319 h 240"/>
                <a:gd name="T50" fmla="*/ 45155 w 509"/>
                <a:gd name="T51" fmla="*/ 13494 h 240"/>
                <a:gd name="T52" fmla="*/ 48324 w 509"/>
                <a:gd name="T53" fmla="*/ 10319 h 240"/>
                <a:gd name="T54" fmla="*/ 55453 w 509"/>
                <a:gd name="T55" fmla="*/ 10319 h 240"/>
                <a:gd name="T56" fmla="*/ 55453 w 509"/>
                <a:gd name="T57" fmla="*/ 17463 h 240"/>
                <a:gd name="T58" fmla="*/ 58622 w 509"/>
                <a:gd name="T59" fmla="*/ 20638 h 240"/>
                <a:gd name="T60" fmla="*/ 58622 w 509"/>
                <a:gd name="T61" fmla="*/ 13494 h 240"/>
                <a:gd name="T62" fmla="*/ 55453 w 509"/>
                <a:gd name="T63" fmla="*/ 7144 h 240"/>
                <a:gd name="T64" fmla="*/ 61791 w 509"/>
                <a:gd name="T65" fmla="*/ 3175 h 240"/>
                <a:gd name="T66" fmla="*/ 65752 w 509"/>
                <a:gd name="T67" fmla="*/ 0 h 240"/>
                <a:gd name="T68" fmla="*/ 72882 w 509"/>
                <a:gd name="T69" fmla="*/ 0 h 240"/>
                <a:gd name="T70" fmla="*/ 76050 w 509"/>
                <a:gd name="T71" fmla="*/ 3175 h 240"/>
                <a:gd name="T72" fmla="*/ 76050 w 509"/>
                <a:gd name="T73" fmla="*/ 10319 h 240"/>
                <a:gd name="T74" fmla="*/ 76050 w 509"/>
                <a:gd name="T75" fmla="*/ 20638 h 240"/>
                <a:gd name="T76" fmla="*/ 83180 w 509"/>
                <a:gd name="T77" fmla="*/ 30956 h 240"/>
                <a:gd name="T78" fmla="*/ 100608 w 509"/>
                <a:gd name="T79" fmla="*/ 37306 h 240"/>
                <a:gd name="T80" fmla="*/ 93478 w 509"/>
                <a:gd name="T81" fmla="*/ 37306 h 2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9"/>
                <a:gd name="T124" fmla="*/ 0 h 240"/>
                <a:gd name="T125" fmla="*/ 509 w 509"/>
                <a:gd name="T126" fmla="*/ 240 h 2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9" h="240">
                  <a:moveTo>
                    <a:pt x="457" y="188"/>
                  </a:moveTo>
                  <a:lnTo>
                    <a:pt x="457" y="205"/>
                  </a:lnTo>
                  <a:lnTo>
                    <a:pt x="457" y="223"/>
                  </a:lnTo>
                  <a:lnTo>
                    <a:pt x="475" y="223"/>
                  </a:lnTo>
                  <a:lnTo>
                    <a:pt x="457" y="223"/>
                  </a:lnTo>
                  <a:lnTo>
                    <a:pt x="457" y="240"/>
                  </a:lnTo>
                  <a:lnTo>
                    <a:pt x="423" y="240"/>
                  </a:lnTo>
                  <a:lnTo>
                    <a:pt x="386" y="223"/>
                  </a:lnTo>
                  <a:lnTo>
                    <a:pt x="369" y="223"/>
                  </a:lnTo>
                  <a:lnTo>
                    <a:pt x="333" y="223"/>
                  </a:lnTo>
                  <a:lnTo>
                    <a:pt x="315" y="223"/>
                  </a:lnTo>
                  <a:lnTo>
                    <a:pt x="281" y="223"/>
                  </a:lnTo>
                  <a:lnTo>
                    <a:pt x="281" y="240"/>
                  </a:lnTo>
                  <a:lnTo>
                    <a:pt x="246" y="240"/>
                  </a:lnTo>
                  <a:lnTo>
                    <a:pt x="210" y="240"/>
                  </a:lnTo>
                  <a:lnTo>
                    <a:pt x="175" y="240"/>
                  </a:lnTo>
                  <a:lnTo>
                    <a:pt x="158" y="240"/>
                  </a:lnTo>
                  <a:lnTo>
                    <a:pt x="158" y="223"/>
                  </a:lnTo>
                  <a:lnTo>
                    <a:pt x="141" y="223"/>
                  </a:lnTo>
                  <a:lnTo>
                    <a:pt x="123" y="223"/>
                  </a:lnTo>
                  <a:lnTo>
                    <a:pt x="106" y="223"/>
                  </a:lnTo>
                  <a:lnTo>
                    <a:pt x="70" y="223"/>
                  </a:lnTo>
                  <a:lnTo>
                    <a:pt x="52" y="205"/>
                  </a:lnTo>
                  <a:lnTo>
                    <a:pt x="35" y="188"/>
                  </a:lnTo>
                  <a:lnTo>
                    <a:pt x="70" y="171"/>
                  </a:lnTo>
                  <a:lnTo>
                    <a:pt x="106" y="171"/>
                  </a:lnTo>
                  <a:lnTo>
                    <a:pt x="141" y="171"/>
                  </a:lnTo>
                  <a:lnTo>
                    <a:pt x="158" y="171"/>
                  </a:lnTo>
                  <a:lnTo>
                    <a:pt x="158" y="154"/>
                  </a:lnTo>
                  <a:lnTo>
                    <a:pt x="123" y="154"/>
                  </a:lnTo>
                  <a:lnTo>
                    <a:pt x="106" y="154"/>
                  </a:lnTo>
                  <a:lnTo>
                    <a:pt x="70" y="154"/>
                  </a:lnTo>
                  <a:lnTo>
                    <a:pt x="35" y="154"/>
                  </a:lnTo>
                  <a:lnTo>
                    <a:pt x="18" y="136"/>
                  </a:lnTo>
                  <a:lnTo>
                    <a:pt x="35" y="119"/>
                  </a:lnTo>
                  <a:lnTo>
                    <a:pt x="52" y="119"/>
                  </a:lnTo>
                  <a:lnTo>
                    <a:pt x="35" y="119"/>
                  </a:lnTo>
                  <a:lnTo>
                    <a:pt x="18" y="119"/>
                  </a:lnTo>
                  <a:lnTo>
                    <a:pt x="0" y="119"/>
                  </a:lnTo>
                  <a:lnTo>
                    <a:pt x="0" y="102"/>
                  </a:lnTo>
                  <a:lnTo>
                    <a:pt x="18" y="67"/>
                  </a:lnTo>
                  <a:lnTo>
                    <a:pt x="70" y="33"/>
                  </a:lnTo>
                  <a:lnTo>
                    <a:pt x="123" y="15"/>
                  </a:lnTo>
                  <a:lnTo>
                    <a:pt x="123" y="33"/>
                  </a:lnTo>
                  <a:lnTo>
                    <a:pt x="141" y="50"/>
                  </a:lnTo>
                  <a:lnTo>
                    <a:pt x="141" y="67"/>
                  </a:lnTo>
                  <a:lnTo>
                    <a:pt x="141" y="50"/>
                  </a:lnTo>
                  <a:lnTo>
                    <a:pt x="158" y="33"/>
                  </a:lnTo>
                  <a:lnTo>
                    <a:pt x="192" y="50"/>
                  </a:lnTo>
                  <a:lnTo>
                    <a:pt x="210" y="50"/>
                  </a:lnTo>
                  <a:lnTo>
                    <a:pt x="210" y="67"/>
                  </a:lnTo>
                  <a:lnTo>
                    <a:pt x="229" y="67"/>
                  </a:lnTo>
                  <a:lnTo>
                    <a:pt x="229" y="50"/>
                  </a:lnTo>
                  <a:lnTo>
                    <a:pt x="246" y="50"/>
                  </a:lnTo>
                  <a:lnTo>
                    <a:pt x="263" y="50"/>
                  </a:lnTo>
                  <a:lnTo>
                    <a:pt x="281" y="50"/>
                  </a:lnTo>
                  <a:lnTo>
                    <a:pt x="281" y="67"/>
                  </a:lnTo>
                  <a:lnTo>
                    <a:pt x="281" y="85"/>
                  </a:lnTo>
                  <a:lnTo>
                    <a:pt x="281" y="102"/>
                  </a:lnTo>
                  <a:lnTo>
                    <a:pt x="298" y="102"/>
                  </a:lnTo>
                  <a:lnTo>
                    <a:pt x="315" y="102"/>
                  </a:lnTo>
                  <a:lnTo>
                    <a:pt x="298" y="67"/>
                  </a:lnTo>
                  <a:lnTo>
                    <a:pt x="298" y="50"/>
                  </a:lnTo>
                  <a:lnTo>
                    <a:pt x="281" y="33"/>
                  </a:lnTo>
                  <a:lnTo>
                    <a:pt x="298" y="15"/>
                  </a:lnTo>
                  <a:lnTo>
                    <a:pt x="315" y="15"/>
                  </a:lnTo>
                  <a:lnTo>
                    <a:pt x="333" y="15"/>
                  </a:lnTo>
                  <a:lnTo>
                    <a:pt x="333" y="0"/>
                  </a:lnTo>
                  <a:lnTo>
                    <a:pt x="350" y="0"/>
                  </a:lnTo>
                  <a:lnTo>
                    <a:pt x="369" y="0"/>
                  </a:lnTo>
                  <a:lnTo>
                    <a:pt x="386" y="0"/>
                  </a:lnTo>
                  <a:lnTo>
                    <a:pt x="386" y="15"/>
                  </a:lnTo>
                  <a:lnTo>
                    <a:pt x="386" y="33"/>
                  </a:lnTo>
                  <a:lnTo>
                    <a:pt x="386" y="50"/>
                  </a:lnTo>
                  <a:lnTo>
                    <a:pt x="386" y="67"/>
                  </a:lnTo>
                  <a:lnTo>
                    <a:pt x="386" y="102"/>
                  </a:lnTo>
                  <a:lnTo>
                    <a:pt x="405" y="119"/>
                  </a:lnTo>
                  <a:lnTo>
                    <a:pt x="423" y="154"/>
                  </a:lnTo>
                  <a:lnTo>
                    <a:pt x="457" y="171"/>
                  </a:lnTo>
                  <a:lnTo>
                    <a:pt x="509" y="188"/>
                  </a:lnTo>
                  <a:lnTo>
                    <a:pt x="492" y="188"/>
                  </a:lnTo>
                  <a:lnTo>
                    <a:pt x="475" y="188"/>
                  </a:lnTo>
                  <a:lnTo>
                    <a:pt x="457" y="188"/>
                  </a:lnTo>
                  <a:close/>
                </a:path>
              </a:pathLst>
            </a:custGeom>
            <a:solidFill>
              <a:srgbClr val="3EAD92"/>
            </a:solidFill>
            <a:ln w="9525" cap="rnd">
              <a:solidFill>
                <a:schemeClr val="bg1"/>
              </a:solidFill>
              <a:round/>
              <a:headEnd/>
              <a:tailEnd/>
            </a:ln>
          </p:spPr>
          <p:txBody>
            <a:bodyPr/>
            <a:lstStyle/>
            <a:p>
              <a:endParaRPr lang="en-US" dirty="0"/>
            </a:p>
          </p:txBody>
        </p:sp>
        <p:sp>
          <p:nvSpPr>
            <p:cNvPr id="254" name="Freeform 4">
              <a:extLst>
                <a:ext uri="{FF2B5EF4-FFF2-40B4-BE49-F238E27FC236}">
                  <a16:creationId xmlns:a16="http://schemas.microsoft.com/office/drawing/2014/main" id="{12675A72-6EC4-45A1-96E4-1AD06600CAF6}"/>
                </a:ext>
              </a:extLst>
            </p:cNvPr>
            <p:cNvSpPr>
              <a:spLocks/>
            </p:cNvSpPr>
            <p:nvPr/>
          </p:nvSpPr>
          <p:spPr bwMode="auto">
            <a:xfrm>
              <a:off x="3114675" y="2443163"/>
              <a:ext cx="239713" cy="150813"/>
            </a:xfrm>
            <a:custGeom>
              <a:avLst/>
              <a:gdLst>
                <a:gd name="T0" fmla="*/ 10353 w 301"/>
                <a:gd name="T1" fmla="*/ 34925 h 190"/>
                <a:gd name="T2" fmla="*/ 10353 w 301"/>
                <a:gd name="T3" fmla="*/ 30956 h 190"/>
                <a:gd name="T4" fmla="*/ 7167 w 301"/>
                <a:gd name="T5" fmla="*/ 30956 h 190"/>
                <a:gd name="T6" fmla="*/ 3982 w 301"/>
                <a:gd name="T7" fmla="*/ 30956 h 190"/>
                <a:gd name="T8" fmla="*/ 0 w 301"/>
                <a:gd name="T9" fmla="*/ 27781 h 190"/>
                <a:gd name="T10" fmla="*/ 3982 w 301"/>
                <a:gd name="T11" fmla="*/ 23813 h 190"/>
                <a:gd name="T12" fmla="*/ 10353 w 301"/>
                <a:gd name="T13" fmla="*/ 14288 h 190"/>
                <a:gd name="T14" fmla="*/ 10353 w 301"/>
                <a:gd name="T15" fmla="*/ 10319 h 190"/>
                <a:gd name="T16" fmla="*/ 10353 w 301"/>
                <a:gd name="T17" fmla="*/ 7938 h 190"/>
                <a:gd name="T18" fmla="*/ 10353 w 301"/>
                <a:gd name="T19" fmla="*/ 3969 h 190"/>
                <a:gd name="T20" fmla="*/ 7167 w 301"/>
                <a:gd name="T21" fmla="*/ 3969 h 190"/>
                <a:gd name="T22" fmla="*/ 10353 w 301"/>
                <a:gd name="T23" fmla="*/ 0 h 190"/>
                <a:gd name="T24" fmla="*/ 14335 w 301"/>
                <a:gd name="T25" fmla="*/ 0 h 190"/>
                <a:gd name="T26" fmla="*/ 21502 w 301"/>
                <a:gd name="T27" fmla="*/ 3969 h 190"/>
                <a:gd name="T28" fmla="*/ 24688 w 301"/>
                <a:gd name="T29" fmla="*/ 0 h 190"/>
                <a:gd name="T30" fmla="*/ 27874 w 301"/>
                <a:gd name="T31" fmla="*/ 0 h 190"/>
                <a:gd name="T32" fmla="*/ 31856 w 301"/>
                <a:gd name="T33" fmla="*/ 3969 h 190"/>
                <a:gd name="T34" fmla="*/ 35837 w 301"/>
                <a:gd name="T35" fmla="*/ 3969 h 190"/>
                <a:gd name="T36" fmla="*/ 39023 w 301"/>
                <a:gd name="T37" fmla="*/ 7938 h 190"/>
                <a:gd name="T38" fmla="*/ 43005 w 301"/>
                <a:gd name="T39" fmla="*/ 3969 h 190"/>
                <a:gd name="T40" fmla="*/ 46191 w 301"/>
                <a:gd name="T41" fmla="*/ 3969 h 190"/>
                <a:gd name="T42" fmla="*/ 49376 w 301"/>
                <a:gd name="T43" fmla="*/ 7938 h 190"/>
                <a:gd name="T44" fmla="*/ 56544 w 301"/>
                <a:gd name="T45" fmla="*/ 10319 h 190"/>
                <a:gd name="T46" fmla="*/ 60526 w 301"/>
                <a:gd name="T47" fmla="*/ 10319 h 190"/>
                <a:gd name="T48" fmla="*/ 56544 w 301"/>
                <a:gd name="T49" fmla="*/ 14288 h 190"/>
                <a:gd name="T50" fmla="*/ 49376 w 301"/>
                <a:gd name="T51" fmla="*/ 17463 h 190"/>
                <a:gd name="T52" fmla="*/ 46191 w 301"/>
                <a:gd name="T53" fmla="*/ 17463 h 190"/>
                <a:gd name="T54" fmla="*/ 39023 w 301"/>
                <a:gd name="T55" fmla="*/ 20638 h 190"/>
                <a:gd name="T56" fmla="*/ 35837 w 301"/>
                <a:gd name="T57" fmla="*/ 23813 h 190"/>
                <a:gd name="T58" fmla="*/ 31856 w 301"/>
                <a:gd name="T59" fmla="*/ 30956 h 190"/>
                <a:gd name="T60" fmla="*/ 27874 w 301"/>
                <a:gd name="T61" fmla="*/ 34925 h 190"/>
                <a:gd name="T62" fmla="*/ 21502 w 301"/>
                <a:gd name="T63" fmla="*/ 34925 h 190"/>
                <a:gd name="T64" fmla="*/ 14335 w 301"/>
                <a:gd name="T65" fmla="*/ 38100 h 190"/>
                <a:gd name="T66" fmla="*/ 14335 w 301"/>
                <a:gd name="T67" fmla="*/ 34925 h 190"/>
                <a:gd name="T68" fmla="*/ 10353 w 301"/>
                <a:gd name="T69" fmla="*/ 34925 h 1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1"/>
                <a:gd name="T106" fmla="*/ 0 h 190"/>
                <a:gd name="T107" fmla="*/ 301 w 301"/>
                <a:gd name="T108" fmla="*/ 190 h 1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1" h="190">
                  <a:moveTo>
                    <a:pt x="51" y="173"/>
                  </a:moveTo>
                  <a:lnTo>
                    <a:pt x="51" y="156"/>
                  </a:lnTo>
                  <a:lnTo>
                    <a:pt x="34" y="156"/>
                  </a:lnTo>
                  <a:lnTo>
                    <a:pt x="17" y="156"/>
                  </a:lnTo>
                  <a:lnTo>
                    <a:pt x="0" y="139"/>
                  </a:lnTo>
                  <a:lnTo>
                    <a:pt x="17" y="121"/>
                  </a:lnTo>
                  <a:lnTo>
                    <a:pt x="51" y="69"/>
                  </a:lnTo>
                  <a:lnTo>
                    <a:pt x="51" y="54"/>
                  </a:lnTo>
                  <a:lnTo>
                    <a:pt x="51" y="37"/>
                  </a:lnTo>
                  <a:lnTo>
                    <a:pt x="51" y="20"/>
                  </a:lnTo>
                  <a:lnTo>
                    <a:pt x="34" y="20"/>
                  </a:lnTo>
                  <a:lnTo>
                    <a:pt x="51" y="0"/>
                  </a:lnTo>
                  <a:lnTo>
                    <a:pt x="71" y="0"/>
                  </a:lnTo>
                  <a:lnTo>
                    <a:pt x="105" y="20"/>
                  </a:lnTo>
                  <a:lnTo>
                    <a:pt x="122" y="0"/>
                  </a:lnTo>
                  <a:lnTo>
                    <a:pt x="140" y="0"/>
                  </a:lnTo>
                  <a:lnTo>
                    <a:pt x="159" y="20"/>
                  </a:lnTo>
                  <a:lnTo>
                    <a:pt x="178" y="20"/>
                  </a:lnTo>
                  <a:lnTo>
                    <a:pt x="195" y="37"/>
                  </a:lnTo>
                  <a:lnTo>
                    <a:pt x="213" y="20"/>
                  </a:lnTo>
                  <a:lnTo>
                    <a:pt x="230" y="20"/>
                  </a:lnTo>
                  <a:lnTo>
                    <a:pt x="247" y="37"/>
                  </a:lnTo>
                  <a:lnTo>
                    <a:pt x="284" y="54"/>
                  </a:lnTo>
                  <a:lnTo>
                    <a:pt x="301" y="54"/>
                  </a:lnTo>
                  <a:lnTo>
                    <a:pt x="284" y="69"/>
                  </a:lnTo>
                  <a:lnTo>
                    <a:pt x="247" y="87"/>
                  </a:lnTo>
                  <a:lnTo>
                    <a:pt x="230" y="87"/>
                  </a:lnTo>
                  <a:lnTo>
                    <a:pt x="195" y="104"/>
                  </a:lnTo>
                  <a:lnTo>
                    <a:pt x="178" y="121"/>
                  </a:lnTo>
                  <a:lnTo>
                    <a:pt x="159" y="156"/>
                  </a:lnTo>
                  <a:lnTo>
                    <a:pt x="140" y="173"/>
                  </a:lnTo>
                  <a:lnTo>
                    <a:pt x="105" y="173"/>
                  </a:lnTo>
                  <a:lnTo>
                    <a:pt x="71" y="190"/>
                  </a:lnTo>
                  <a:lnTo>
                    <a:pt x="71" y="173"/>
                  </a:lnTo>
                  <a:lnTo>
                    <a:pt x="51" y="173"/>
                  </a:lnTo>
                  <a:close/>
                </a:path>
              </a:pathLst>
            </a:custGeom>
            <a:solidFill>
              <a:srgbClr val="3EAD92"/>
            </a:solidFill>
            <a:ln w="9525" cap="rnd">
              <a:solidFill>
                <a:schemeClr val="bg1"/>
              </a:solidFill>
              <a:round/>
              <a:headEnd/>
              <a:tailEnd/>
            </a:ln>
          </p:spPr>
          <p:txBody>
            <a:bodyPr/>
            <a:lstStyle/>
            <a:p>
              <a:endParaRPr lang="en-US" dirty="0"/>
            </a:p>
          </p:txBody>
        </p:sp>
        <p:sp>
          <p:nvSpPr>
            <p:cNvPr id="255" name="Freeform 5">
              <a:extLst>
                <a:ext uri="{FF2B5EF4-FFF2-40B4-BE49-F238E27FC236}">
                  <a16:creationId xmlns:a16="http://schemas.microsoft.com/office/drawing/2014/main" id="{E53881D2-2506-4D6D-913B-B637A97B0E96}"/>
                </a:ext>
              </a:extLst>
            </p:cNvPr>
            <p:cNvSpPr>
              <a:spLocks/>
            </p:cNvSpPr>
            <p:nvPr/>
          </p:nvSpPr>
          <p:spPr bwMode="auto">
            <a:xfrm>
              <a:off x="3298825" y="2347913"/>
              <a:ext cx="260350" cy="109538"/>
            </a:xfrm>
            <a:custGeom>
              <a:avLst/>
              <a:gdLst>
                <a:gd name="T0" fmla="*/ 20637 w 328"/>
                <a:gd name="T1" fmla="*/ 23813 h 138"/>
                <a:gd name="T2" fmla="*/ 20637 w 328"/>
                <a:gd name="T3" fmla="*/ 23813 h 138"/>
                <a:gd name="T4" fmla="*/ 23812 w 328"/>
                <a:gd name="T5" fmla="*/ 19844 h 138"/>
                <a:gd name="T6" fmla="*/ 20637 w 328"/>
                <a:gd name="T7" fmla="*/ 16669 h 138"/>
                <a:gd name="T8" fmla="*/ 16669 w 328"/>
                <a:gd name="T9" fmla="*/ 19844 h 138"/>
                <a:gd name="T10" fmla="*/ 10319 w 328"/>
                <a:gd name="T11" fmla="*/ 19844 h 138"/>
                <a:gd name="T12" fmla="*/ 3969 w 328"/>
                <a:gd name="T13" fmla="*/ 19844 h 138"/>
                <a:gd name="T14" fmla="*/ 0 w 328"/>
                <a:gd name="T15" fmla="*/ 16669 h 138"/>
                <a:gd name="T16" fmla="*/ 3969 w 328"/>
                <a:gd name="T17" fmla="*/ 13494 h 138"/>
                <a:gd name="T18" fmla="*/ 10319 w 328"/>
                <a:gd name="T19" fmla="*/ 13494 h 138"/>
                <a:gd name="T20" fmla="*/ 10319 w 328"/>
                <a:gd name="T21" fmla="*/ 13494 h 138"/>
                <a:gd name="T22" fmla="*/ 3969 w 328"/>
                <a:gd name="T23" fmla="*/ 13494 h 138"/>
                <a:gd name="T24" fmla="*/ 7144 w 328"/>
                <a:gd name="T25" fmla="*/ 9525 h 138"/>
                <a:gd name="T26" fmla="*/ 14288 w 328"/>
                <a:gd name="T27" fmla="*/ 9525 h 138"/>
                <a:gd name="T28" fmla="*/ 14288 w 328"/>
                <a:gd name="T29" fmla="*/ 9525 h 138"/>
                <a:gd name="T30" fmla="*/ 7144 w 328"/>
                <a:gd name="T31" fmla="*/ 9525 h 138"/>
                <a:gd name="T32" fmla="*/ 10319 w 328"/>
                <a:gd name="T33" fmla="*/ 7144 h 138"/>
                <a:gd name="T34" fmla="*/ 10319 w 328"/>
                <a:gd name="T35" fmla="*/ 3175 h 138"/>
                <a:gd name="T36" fmla="*/ 16669 w 328"/>
                <a:gd name="T37" fmla="*/ 3175 h 138"/>
                <a:gd name="T38" fmla="*/ 23812 w 328"/>
                <a:gd name="T39" fmla="*/ 7144 h 138"/>
                <a:gd name="T40" fmla="*/ 34131 w 328"/>
                <a:gd name="T41" fmla="*/ 13494 h 138"/>
                <a:gd name="T42" fmla="*/ 44450 w 328"/>
                <a:gd name="T43" fmla="*/ 13494 h 138"/>
                <a:gd name="T44" fmla="*/ 44450 w 328"/>
                <a:gd name="T45" fmla="*/ 13494 h 138"/>
                <a:gd name="T46" fmla="*/ 44450 w 328"/>
                <a:gd name="T47" fmla="*/ 9525 h 138"/>
                <a:gd name="T48" fmla="*/ 40481 w 328"/>
                <a:gd name="T49" fmla="*/ 7144 h 138"/>
                <a:gd name="T50" fmla="*/ 37306 w 328"/>
                <a:gd name="T51" fmla="*/ 3175 h 138"/>
                <a:gd name="T52" fmla="*/ 44450 w 328"/>
                <a:gd name="T53" fmla="*/ 0 h 138"/>
                <a:gd name="T54" fmla="*/ 47625 w 328"/>
                <a:gd name="T55" fmla="*/ 3175 h 138"/>
                <a:gd name="T56" fmla="*/ 51594 w 328"/>
                <a:gd name="T57" fmla="*/ 9525 h 138"/>
                <a:gd name="T58" fmla="*/ 61913 w 328"/>
                <a:gd name="T59" fmla="*/ 7144 h 138"/>
                <a:gd name="T60" fmla="*/ 65088 w 328"/>
                <a:gd name="T61" fmla="*/ 9525 h 138"/>
                <a:gd name="T62" fmla="*/ 61913 w 328"/>
                <a:gd name="T63" fmla="*/ 19844 h 138"/>
                <a:gd name="T64" fmla="*/ 47625 w 328"/>
                <a:gd name="T65" fmla="*/ 19844 h 138"/>
                <a:gd name="T66" fmla="*/ 37306 w 328"/>
                <a:gd name="T67" fmla="*/ 23813 h 138"/>
                <a:gd name="T68" fmla="*/ 30956 w 328"/>
                <a:gd name="T69" fmla="*/ 23813 h 138"/>
                <a:gd name="T70" fmla="*/ 23812 w 328"/>
                <a:gd name="T71" fmla="*/ 27781 h 1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8"/>
                <a:gd name="T109" fmla="*/ 0 h 138"/>
                <a:gd name="T110" fmla="*/ 328 w 328"/>
                <a:gd name="T111" fmla="*/ 138 h 1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8" h="138">
                  <a:moveTo>
                    <a:pt x="121" y="138"/>
                  </a:moveTo>
                  <a:lnTo>
                    <a:pt x="104" y="120"/>
                  </a:lnTo>
                  <a:lnTo>
                    <a:pt x="86" y="120"/>
                  </a:lnTo>
                  <a:lnTo>
                    <a:pt x="104" y="120"/>
                  </a:lnTo>
                  <a:lnTo>
                    <a:pt x="121" y="120"/>
                  </a:lnTo>
                  <a:lnTo>
                    <a:pt x="121" y="103"/>
                  </a:lnTo>
                  <a:lnTo>
                    <a:pt x="104" y="103"/>
                  </a:lnTo>
                  <a:lnTo>
                    <a:pt x="104" y="86"/>
                  </a:lnTo>
                  <a:lnTo>
                    <a:pt x="86" y="86"/>
                  </a:lnTo>
                  <a:lnTo>
                    <a:pt x="86" y="103"/>
                  </a:lnTo>
                  <a:lnTo>
                    <a:pt x="69" y="103"/>
                  </a:lnTo>
                  <a:lnTo>
                    <a:pt x="52" y="103"/>
                  </a:lnTo>
                  <a:lnTo>
                    <a:pt x="34" y="103"/>
                  </a:lnTo>
                  <a:lnTo>
                    <a:pt x="17" y="103"/>
                  </a:lnTo>
                  <a:lnTo>
                    <a:pt x="0" y="103"/>
                  </a:lnTo>
                  <a:lnTo>
                    <a:pt x="0" y="86"/>
                  </a:lnTo>
                  <a:lnTo>
                    <a:pt x="0" y="69"/>
                  </a:lnTo>
                  <a:lnTo>
                    <a:pt x="17" y="69"/>
                  </a:lnTo>
                  <a:lnTo>
                    <a:pt x="34" y="69"/>
                  </a:lnTo>
                  <a:lnTo>
                    <a:pt x="52" y="69"/>
                  </a:lnTo>
                  <a:lnTo>
                    <a:pt x="69" y="69"/>
                  </a:lnTo>
                  <a:lnTo>
                    <a:pt x="52" y="69"/>
                  </a:lnTo>
                  <a:lnTo>
                    <a:pt x="34" y="69"/>
                  </a:lnTo>
                  <a:lnTo>
                    <a:pt x="17" y="69"/>
                  </a:lnTo>
                  <a:lnTo>
                    <a:pt x="17" y="51"/>
                  </a:lnTo>
                  <a:lnTo>
                    <a:pt x="34" y="51"/>
                  </a:lnTo>
                  <a:lnTo>
                    <a:pt x="52" y="51"/>
                  </a:lnTo>
                  <a:lnTo>
                    <a:pt x="69" y="51"/>
                  </a:lnTo>
                  <a:lnTo>
                    <a:pt x="86" y="51"/>
                  </a:lnTo>
                  <a:lnTo>
                    <a:pt x="69" y="51"/>
                  </a:lnTo>
                  <a:lnTo>
                    <a:pt x="52" y="51"/>
                  </a:lnTo>
                  <a:lnTo>
                    <a:pt x="34" y="51"/>
                  </a:lnTo>
                  <a:lnTo>
                    <a:pt x="34" y="34"/>
                  </a:lnTo>
                  <a:lnTo>
                    <a:pt x="52" y="34"/>
                  </a:lnTo>
                  <a:lnTo>
                    <a:pt x="69" y="34"/>
                  </a:lnTo>
                  <a:lnTo>
                    <a:pt x="52" y="17"/>
                  </a:lnTo>
                  <a:lnTo>
                    <a:pt x="69" y="17"/>
                  </a:lnTo>
                  <a:lnTo>
                    <a:pt x="86" y="17"/>
                  </a:lnTo>
                  <a:lnTo>
                    <a:pt x="104" y="34"/>
                  </a:lnTo>
                  <a:lnTo>
                    <a:pt x="121" y="34"/>
                  </a:lnTo>
                  <a:lnTo>
                    <a:pt x="138" y="51"/>
                  </a:lnTo>
                  <a:lnTo>
                    <a:pt x="173" y="69"/>
                  </a:lnTo>
                  <a:lnTo>
                    <a:pt x="207" y="69"/>
                  </a:lnTo>
                  <a:lnTo>
                    <a:pt x="225" y="69"/>
                  </a:lnTo>
                  <a:lnTo>
                    <a:pt x="242" y="69"/>
                  </a:lnTo>
                  <a:lnTo>
                    <a:pt x="225" y="69"/>
                  </a:lnTo>
                  <a:lnTo>
                    <a:pt x="207" y="69"/>
                  </a:lnTo>
                  <a:lnTo>
                    <a:pt x="225" y="51"/>
                  </a:lnTo>
                  <a:lnTo>
                    <a:pt x="225" y="34"/>
                  </a:lnTo>
                  <a:lnTo>
                    <a:pt x="207" y="34"/>
                  </a:lnTo>
                  <a:lnTo>
                    <a:pt x="190" y="34"/>
                  </a:lnTo>
                  <a:lnTo>
                    <a:pt x="190" y="17"/>
                  </a:lnTo>
                  <a:lnTo>
                    <a:pt x="207" y="0"/>
                  </a:lnTo>
                  <a:lnTo>
                    <a:pt x="225" y="0"/>
                  </a:lnTo>
                  <a:lnTo>
                    <a:pt x="242" y="0"/>
                  </a:lnTo>
                  <a:lnTo>
                    <a:pt x="242" y="17"/>
                  </a:lnTo>
                  <a:lnTo>
                    <a:pt x="242" y="34"/>
                  </a:lnTo>
                  <a:lnTo>
                    <a:pt x="259" y="51"/>
                  </a:lnTo>
                  <a:lnTo>
                    <a:pt x="294" y="51"/>
                  </a:lnTo>
                  <a:lnTo>
                    <a:pt x="311" y="34"/>
                  </a:lnTo>
                  <a:lnTo>
                    <a:pt x="311" y="51"/>
                  </a:lnTo>
                  <a:lnTo>
                    <a:pt x="328" y="51"/>
                  </a:lnTo>
                  <a:lnTo>
                    <a:pt x="328" y="69"/>
                  </a:lnTo>
                  <a:lnTo>
                    <a:pt x="311" y="103"/>
                  </a:lnTo>
                  <a:lnTo>
                    <a:pt x="294" y="103"/>
                  </a:lnTo>
                  <a:lnTo>
                    <a:pt x="242" y="103"/>
                  </a:lnTo>
                  <a:lnTo>
                    <a:pt x="225" y="120"/>
                  </a:lnTo>
                  <a:lnTo>
                    <a:pt x="190" y="120"/>
                  </a:lnTo>
                  <a:lnTo>
                    <a:pt x="173" y="120"/>
                  </a:lnTo>
                  <a:lnTo>
                    <a:pt x="155" y="120"/>
                  </a:lnTo>
                  <a:lnTo>
                    <a:pt x="138" y="120"/>
                  </a:lnTo>
                  <a:lnTo>
                    <a:pt x="121" y="138"/>
                  </a:lnTo>
                  <a:close/>
                </a:path>
              </a:pathLst>
            </a:custGeom>
            <a:solidFill>
              <a:srgbClr val="3EAD92"/>
            </a:solidFill>
            <a:ln w="9525" cap="rnd">
              <a:solidFill>
                <a:schemeClr val="bg1"/>
              </a:solidFill>
              <a:round/>
              <a:headEnd/>
              <a:tailEnd/>
            </a:ln>
          </p:spPr>
          <p:txBody>
            <a:bodyPr/>
            <a:lstStyle/>
            <a:p>
              <a:endParaRPr lang="en-US" dirty="0"/>
            </a:p>
          </p:txBody>
        </p:sp>
        <p:sp>
          <p:nvSpPr>
            <p:cNvPr id="256" name="Freeform 6">
              <a:extLst>
                <a:ext uri="{FF2B5EF4-FFF2-40B4-BE49-F238E27FC236}">
                  <a16:creationId xmlns:a16="http://schemas.microsoft.com/office/drawing/2014/main" id="{F8C945F9-85AC-45A4-A7A2-07B8A58B1A4B}"/>
                </a:ext>
              </a:extLst>
            </p:cNvPr>
            <p:cNvSpPr>
              <a:spLocks/>
            </p:cNvSpPr>
            <p:nvPr/>
          </p:nvSpPr>
          <p:spPr bwMode="auto">
            <a:xfrm>
              <a:off x="3184525" y="2319338"/>
              <a:ext cx="155575" cy="82550"/>
            </a:xfrm>
            <a:custGeom>
              <a:avLst/>
              <a:gdLst>
                <a:gd name="T0" fmla="*/ 38894 w 196"/>
                <a:gd name="T1" fmla="*/ 0 h 104"/>
                <a:gd name="T2" fmla="*/ 38894 w 196"/>
                <a:gd name="T3" fmla="*/ 3969 h 104"/>
                <a:gd name="T4" fmla="*/ 35719 w 196"/>
                <a:gd name="T5" fmla="*/ 3969 h 104"/>
                <a:gd name="T6" fmla="*/ 35719 w 196"/>
                <a:gd name="T7" fmla="*/ 7144 h 104"/>
                <a:gd name="T8" fmla="*/ 38894 w 196"/>
                <a:gd name="T9" fmla="*/ 7144 h 104"/>
                <a:gd name="T10" fmla="*/ 35719 w 196"/>
                <a:gd name="T11" fmla="*/ 7144 h 104"/>
                <a:gd name="T12" fmla="*/ 28575 w 196"/>
                <a:gd name="T13" fmla="*/ 14288 h 104"/>
                <a:gd name="T14" fmla="*/ 24606 w 196"/>
                <a:gd name="T15" fmla="*/ 10319 h 104"/>
                <a:gd name="T16" fmla="*/ 24606 w 196"/>
                <a:gd name="T17" fmla="*/ 7144 h 104"/>
                <a:gd name="T18" fmla="*/ 20637 w 196"/>
                <a:gd name="T19" fmla="*/ 10319 h 104"/>
                <a:gd name="T20" fmla="*/ 20637 w 196"/>
                <a:gd name="T21" fmla="*/ 14288 h 104"/>
                <a:gd name="T22" fmla="*/ 18256 w 196"/>
                <a:gd name="T23" fmla="*/ 14288 h 104"/>
                <a:gd name="T24" fmla="*/ 18256 w 196"/>
                <a:gd name="T25" fmla="*/ 17463 h 104"/>
                <a:gd name="T26" fmla="*/ 18256 w 196"/>
                <a:gd name="T27" fmla="*/ 20638 h 104"/>
                <a:gd name="T28" fmla="*/ 14288 w 196"/>
                <a:gd name="T29" fmla="*/ 20638 h 104"/>
                <a:gd name="T30" fmla="*/ 10319 w 196"/>
                <a:gd name="T31" fmla="*/ 20638 h 104"/>
                <a:gd name="T32" fmla="*/ 10319 w 196"/>
                <a:gd name="T33" fmla="*/ 17463 h 104"/>
                <a:gd name="T34" fmla="*/ 7144 w 196"/>
                <a:gd name="T35" fmla="*/ 17463 h 104"/>
                <a:gd name="T36" fmla="*/ 3969 w 196"/>
                <a:gd name="T37" fmla="*/ 17463 h 104"/>
                <a:gd name="T38" fmla="*/ 0 w 196"/>
                <a:gd name="T39" fmla="*/ 17463 h 104"/>
                <a:gd name="T40" fmla="*/ 0 w 196"/>
                <a:gd name="T41" fmla="*/ 14288 h 104"/>
                <a:gd name="T42" fmla="*/ 3969 w 196"/>
                <a:gd name="T43" fmla="*/ 10319 h 104"/>
                <a:gd name="T44" fmla="*/ 7144 w 196"/>
                <a:gd name="T45" fmla="*/ 10319 h 104"/>
                <a:gd name="T46" fmla="*/ 10319 w 196"/>
                <a:gd name="T47" fmla="*/ 7144 h 104"/>
                <a:gd name="T48" fmla="*/ 14288 w 196"/>
                <a:gd name="T49" fmla="*/ 7144 h 104"/>
                <a:gd name="T50" fmla="*/ 18256 w 196"/>
                <a:gd name="T51" fmla="*/ 7144 h 104"/>
                <a:gd name="T52" fmla="*/ 18256 w 196"/>
                <a:gd name="T53" fmla="*/ 3969 h 104"/>
                <a:gd name="T54" fmla="*/ 20637 w 196"/>
                <a:gd name="T55" fmla="*/ 0 h 104"/>
                <a:gd name="T56" fmla="*/ 24606 w 196"/>
                <a:gd name="T57" fmla="*/ 0 h 104"/>
                <a:gd name="T58" fmla="*/ 28575 w 196"/>
                <a:gd name="T59" fmla="*/ 0 h 104"/>
                <a:gd name="T60" fmla="*/ 35719 w 196"/>
                <a:gd name="T61" fmla="*/ 0 h 104"/>
                <a:gd name="T62" fmla="*/ 38894 w 196"/>
                <a:gd name="T63" fmla="*/ 0 h 1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104"/>
                <a:gd name="T98" fmla="*/ 196 w 196"/>
                <a:gd name="T99" fmla="*/ 104 h 1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104">
                  <a:moveTo>
                    <a:pt x="196" y="0"/>
                  </a:moveTo>
                  <a:lnTo>
                    <a:pt x="196" y="17"/>
                  </a:lnTo>
                  <a:lnTo>
                    <a:pt x="177" y="17"/>
                  </a:lnTo>
                  <a:lnTo>
                    <a:pt x="177" y="35"/>
                  </a:lnTo>
                  <a:lnTo>
                    <a:pt x="196" y="35"/>
                  </a:lnTo>
                  <a:lnTo>
                    <a:pt x="177" y="35"/>
                  </a:lnTo>
                  <a:lnTo>
                    <a:pt x="142" y="69"/>
                  </a:lnTo>
                  <a:lnTo>
                    <a:pt x="125" y="52"/>
                  </a:lnTo>
                  <a:lnTo>
                    <a:pt x="125" y="35"/>
                  </a:lnTo>
                  <a:lnTo>
                    <a:pt x="107" y="52"/>
                  </a:lnTo>
                  <a:lnTo>
                    <a:pt x="107" y="69"/>
                  </a:lnTo>
                  <a:lnTo>
                    <a:pt x="90" y="69"/>
                  </a:lnTo>
                  <a:lnTo>
                    <a:pt x="90" y="86"/>
                  </a:lnTo>
                  <a:lnTo>
                    <a:pt x="90" y="104"/>
                  </a:lnTo>
                  <a:lnTo>
                    <a:pt x="69" y="104"/>
                  </a:lnTo>
                  <a:lnTo>
                    <a:pt x="52" y="104"/>
                  </a:lnTo>
                  <a:lnTo>
                    <a:pt x="52" y="86"/>
                  </a:lnTo>
                  <a:lnTo>
                    <a:pt x="34" y="86"/>
                  </a:lnTo>
                  <a:lnTo>
                    <a:pt x="17" y="86"/>
                  </a:lnTo>
                  <a:lnTo>
                    <a:pt x="0" y="86"/>
                  </a:lnTo>
                  <a:lnTo>
                    <a:pt x="0" y="69"/>
                  </a:lnTo>
                  <a:lnTo>
                    <a:pt x="17" y="52"/>
                  </a:lnTo>
                  <a:lnTo>
                    <a:pt x="34" y="52"/>
                  </a:lnTo>
                  <a:lnTo>
                    <a:pt x="52" y="35"/>
                  </a:lnTo>
                  <a:lnTo>
                    <a:pt x="69" y="35"/>
                  </a:lnTo>
                  <a:lnTo>
                    <a:pt x="90" y="35"/>
                  </a:lnTo>
                  <a:lnTo>
                    <a:pt x="90" y="17"/>
                  </a:lnTo>
                  <a:lnTo>
                    <a:pt x="107" y="0"/>
                  </a:lnTo>
                  <a:lnTo>
                    <a:pt x="125" y="0"/>
                  </a:lnTo>
                  <a:lnTo>
                    <a:pt x="142" y="0"/>
                  </a:lnTo>
                  <a:lnTo>
                    <a:pt x="177" y="0"/>
                  </a:lnTo>
                  <a:lnTo>
                    <a:pt x="196" y="0"/>
                  </a:lnTo>
                  <a:close/>
                </a:path>
              </a:pathLst>
            </a:custGeom>
            <a:solidFill>
              <a:srgbClr val="3EAD92"/>
            </a:solidFill>
            <a:ln w="9525" cap="rnd">
              <a:solidFill>
                <a:schemeClr val="bg1"/>
              </a:solidFill>
              <a:round/>
              <a:headEnd/>
              <a:tailEnd/>
            </a:ln>
          </p:spPr>
          <p:txBody>
            <a:bodyPr/>
            <a:lstStyle/>
            <a:p>
              <a:endParaRPr lang="en-US" dirty="0"/>
            </a:p>
          </p:txBody>
        </p:sp>
        <p:sp>
          <p:nvSpPr>
            <p:cNvPr id="257" name="Freeform 7">
              <a:extLst>
                <a:ext uri="{FF2B5EF4-FFF2-40B4-BE49-F238E27FC236}">
                  <a16:creationId xmlns:a16="http://schemas.microsoft.com/office/drawing/2014/main" id="{4B3EDF8E-4B22-4D7F-952D-5D891588909E}"/>
                </a:ext>
              </a:extLst>
            </p:cNvPr>
            <p:cNvSpPr>
              <a:spLocks/>
            </p:cNvSpPr>
            <p:nvPr/>
          </p:nvSpPr>
          <p:spPr bwMode="auto">
            <a:xfrm>
              <a:off x="3392488" y="2265363"/>
              <a:ext cx="84138" cy="28575"/>
            </a:xfrm>
            <a:custGeom>
              <a:avLst/>
              <a:gdLst>
                <a:gd name="T0" fmla="*/ 7144 w 106"/>
                <a:gd name="T1" fmla="*/ 7144 h 36"/>
                <a:gd name="T2" fmla="*/ 3969 w 106"/>
                <a:gd name="T3" fmla="*/ 3969 h 36"/>
                <a:gd name="T4" fmla="*/ 0 w 106"/>
                <a:gd name="T5" fmla="*/ 3969 h 36"/>
                <a:gd name="T6" fmla="*/ 0 w 106"/>
                <a:gd name="T7" fmla="*/ 7144 h 36"/>
                <a:gd name="T8" fmla="*/ 0 w 106"/>
                <a:gd name="T9" fmla="*/ 0 h 36"/>
                <a:gd name="T10" fmla="*/ 7144 w 106"/>
                <a:gd name="T11" fmla="*/ 0 h 36"/>
                <a:gd name="T12" fmla="*/ 10319 w 106"/>
                <a:gd name="T13" fmla="*/ 0 h 36"/>
                <a:gd name="T14" fmla="*/ 14288 w 106"/>
                <a:gd name="T15" fmla="*/ 0 h 36"/>
                <a:gd name="T16" fmla="*/ 17463 w 106"/>
                <a:gd name="T17" fmla="*/ 0 h 36"/>
                <a:gd name="T18" fmla="*/ 21431 w 106"/>
                <a:gd name="T19" fmla="*/ 3969 h 36"/>
                <a:gd name="T20" fmla="*/ 17463 w 106"/>
                <a:gd name="T21" fmla="*/ 3969 h 36"/>
                <a:gd name="T22" fmla="*/ 14288 w 106"/>
                <a:gd name="T23" fmla="*/ 7144 h 36"/>
                <a:gd name="T24" fmla="*/ 10319 w 106"/>
                <a:gd name="T25" fmla="*/ 7144 h 36"/>
                <a:gd name="T26" fmla="*/ 7144 w 106"/>
                <a:gd name="T27" fmla="*/ 7144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6"/>
                <a:gd name="T43" fmla="*/ 0 h 36"/>
                <a:gd name="T44" fmla="*/ 106 w 106"/>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6" h="36">
                  <a:moveTo>
                    <a:pt x="36" y="36"/>
                  </a:moveTo>
                  <a:lnTo>
                    <a:pt x="17" y="17"/>
                  </a:lnTo>
                  <a:lnTo>
                    <a:pt x="0" y="17"/>
                  </a:lnTo>
                  <a:lnTo>
                    <a:pt x="0" y="36"/>
                  </a:lnTo>
                  <a:lnTo>
                    <a:pt x="0" y="0"/>
                  </a:lnTo>
                  <a:lnTo>
                    <a:pt x="36" y="0"/>
                  </a:lnTo>
                  <a:lnTo>
                    <a:pt x="54" y="0"/>
                  </a:lnTo>
                  <a:lnTo>
                    <a:pt x="71" y="0"/>
                  </a:lnTo>
                  <a:lnTo>
                    <a:pt x="88" y="0"/>
                  </a:lnTo>
                  <a:lnTo>
                    <a:pt x="106" y="17"/>
                  </a:lnTo>
                  <a:lnTo>
                    <a:pt x="88" y="17"/>
                  </a:lnTo>
                  <a:lnTo>
                    <a:pt x="71" y="36"/>
                  </a:lnTo>
                  <a:lnTo>
                    <a:pt x="54" y="36"/>
                  </a:lnTo>
                  <a:lnTo>
                    <a:pt x="36" y="36"/>
                  </a:lnTo>
                  <a:close/>
                </a:path>
              </a:pathLst>
            </a:custGeom>
            <a:solidFill>
              <a:srgbClr val="3EAD92"/>
            </a:solidFill>
            <a:ln w="9525" cap="rnd">
              <a:solidFill>
                <a:schemeClr val="bg1"/>
              </a:solidFill>
              <a:round/>
              <a:headEnd/>
              <a:tailEnd/>
            </a:ln>
          </p:spPr>
          <p:txBody>
            <a:bodyPr/>
            <a:lstStyle/>
            <a:p>
              <a:endParaRPr lang="en-US" dirty="0"/>
            </a:p>
          </p:txBody>
        </p:sp>
        <p:sp>
          <p:nvSpPr>
            <p:cNvPr id="258" name="Freeform 8">
              <a:extLst>
                <a:ext uri="{FF2B5EF4-FFF2-40B4-BE49-F238E27FC236}">
                  <a16:creationId xmlns:a16="http://schemas.microsoft.com/office/drawing/2014/main" id="{677BAE03-1D21-42AB-A9FE-88CCA4C357E2}"/>
                </a:ext>
              </a:extLst>
            </p:cNvPr>
            <p:cNvSpPr>
              <a:spLocks/>
            </p:cNvSpPr>
            <p:nvPr/>
          </p:nvSpPr>
          <p:spPr bwMode="auto">
            <a:xfrm>
              <a:off x="3392488" y="2293938"/>
              <a:ext cx="71438" cy="41275"/>
            </a:xfrm>
            <a:custGeom>
              <a:avLst/>
              <a:gdLst>
                <a:gd name="T0" fmla="*/ 14612 w 88"/>
                <a:gd name="T1" fmla="*/ 3969 h 52"/>
                <a:gd name="T2" fmla="*/ 11365 w 88"/>
                <a:gd name="T3" fmla="*/ 7144 h 52"/>
                <a:gd name="T4" fmla="*/ 4059 w 88"/>
                <a:gd name="T5" fmla="*/ 10319 h 52"/>
                <a:gd name="T6" fmla="*/ 0 w 88"/>
                <a:gd name="T7" fmla="*/ 7144 h 52"/>
                <a:gd name="T8" fmla="*/ 0 w 88"/>
                <a:gd name="T9" fmla="*/ 3969 h 52"/>
                <a:gd name="T10" fmla="*/ 0 w 88"/>
                <a:gd name="T11" fmla="*/ 0 h 52"/>
                <a:gd name="T12" fmla="*/ 11365 w 88"/>
                <a:gd name="T13" fmla="*/ 0 h 52"/>
                <a:gd name="T14" fmla="*/ 14612 w 88"/>
                <a:gd name="T15" fmla="*/ 0 h 52"/>
                <a:gd name="T16" fmla="*/ 18671 w 88"/>
                <a:gd name="T17" fmla="*/ 0 h 52"/>
                <a:gd name="T18" fmla="*/ 18671 w 88"/>
                <a:gd name="T19" fmla="*/ 3969 h 52"/>
                <a:gd name="T20" fmla="*/ 14612 w 88"/>
                <a:gd name="T21" fmla="*/ 3969 h 52"/>
                <a:gd name="T22" fmla="*/ 11365 w 88"/>
                <a:gd name="T23" fmla="*/ 3969 h 52"/>
                <a:gd name="T24" fmla="*/ 14612 w 88"/>
                <a:gd name="T25" fmla="*/ 3969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8"/>
                <a:gd name="T40" fmla="*/ 0 h 52"/>
                <a:gd name="T41" fmla="*/ 88 w 88"/>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8" h="52">
                  <a:moveTo>
                    <a:pt x="71" y="18"/>
                  </a:moveTo>
                  <a:lnTo>
                    <a:pt x="54" y="35"/>
                  </a:lnTo>
                  <a:lnTo>
                    <a:pt x="17" y="52"/>
                  </a:lnTo>
                  <a:lnTo>
                    <a:pt x="0" y="35"/>
                  </a:lnTo>
                  <a:lnTo>
                    <a:pt x="0" y="18"/>
                  </a:lnTo>
                  <a:lnTo>
                    <a:pt x="0" y="0"/>
                  </a:lnTo>
                  <a:lnTo>
                    <a:pt x="54" y="0"/>
                  </a:lnTo>
                  <a:lnTo>
                    <a:pt x="71" y="0"/>
                  </a:lnTo>
                  <a:lnTo>
                    <a:pt x="88" y="0"/>
                  </a:lnTo>
                  <a:lnTo>
                    <a:pt x="88" y="18"/>
                  </a:lnTo>
                  <a:lnTo>
                    <a:pt x="71" y="18"/>
                  </a:lnTo>
                  <a:lnTo>
                    <a:pt x="54" y="18"/>
                  </a:lnTo>
                  <a:lnTo>
                    <a:pt x="71" y="18"/>
                  </a:lnTo>
                  <a:close/>
                </a:path>
              </a:pathLst>
            </a:custGeom>
            <a:solidFill>
              <a:srgbClr val="3EAD92"/>
            </a:solidFill>
            <a:ln w="9525" cap="rnd">
              <a:solidFill>
                <a:schemeClr val="bg1"/>
              </a:solidFill>
              <a:round/>
              <a:headEnd/>
              <a:tailEnd/>
            </a:ln>
          </p:spPr>
          <p:txBody>
            <a:bodyPr/>
            <a:lstStyle/>
            <a:p>
              <a:endParaRPr lang="en-US" dirty="0"/>
            </a:p>
          </p:txBody>
        </p:sp>
        <p:sp>
          <p:nvSpPr>
            <p:cNvPr id="259" name="Freeform 9">
              <a:extLst>
                <a:ext uri="{FF2B5EF4-FFF2-40B4-BE49-F238E27FC236}">
                  <a16:creationId xmlns:a16="http://schemas.microsoft.com/office/drawing/2014/main" id="{0AD7B368-7BB6-4CB2-8629-42E58AD73075}"/>
                </a:ext>
              </a:extLst>
            </p:cNvPr>
            <p:cNvSpPr>
              <a:spLocks/>
            </p:cNvSpPr>
            <p:nvPr/>
          </p:nvSpPr>
          <p:spPr bwMode="auto">
            <a:xfrm>
              <a:off x="3354388" y="2347913"/>
              <a:ext cx="26988" cy="0"/>
            </a:xfrm>
            <a:custGeom>
              <a:avLst/>
              <a:gdLst>
                <a:gd name="T0" fmla="*/ 3084 w 35"/>
                <a:gd name="T1" fmla="*/ 0 w 35"/>
                <a:gd name="T2" fmla="*/ 3084 w 35"/>
                <a:gd name="T3" fmla="*/ 6169 w 35"/>
                <a:gd name="T4" fmla="*/ 3084 w 35"/>
                <a:gd name="T5" fmla="*/ 0 60000 65536"/>
                <a:gd name="T6" fmla="*/ 0 60000 65536"/>
                <a:gd name="T7" fmla="*/ 0 60000 65536"/>
                <a:gd name="T8" fmla="*/ 0 60000 65536"/>
                <a:gd name="T9" fmla="*/ 0 60000 65536"/>
                <a:gd name="T10" fmla="*/ 0 w 35"/>
                <a:gd name="T11" fmla="*/ 35 w 35"/>
              </a:gdLst>
              <a:ahLst/>
              <a:cxnLst>
                <a:cxn ang="T5">
                  <a:pos x="T0" y="0"/>
                </a:cxn>
                <a:cxn ang="T6">
                  <a:pos x="T1" y="0"/>
                </a:cxn>
                <a:cxn ang="T7">
                  <a:pos x="T2" y="0"/>
                </a:cxn>
                <a:cxn ang="T8">
                  <a:pos x="T3" y="0"/>
                </a:cxn>
                <a:cxn ang="T9">
                  <a:pos x="T4" y="0"/>
                </a:cxn>
              </a:cxnLst>
              <a:rect l="T10" t="0" r="T11" b="0"/>
              <a:pathLst>
                <a:path w="35">
                  <a:moveTo>
                    <a:pt x="17" y="0"/>
                  </a:moveTo>
                  <a:lnTo>
                    <a:pt x="0" y="0"/>
                  </a:lnTo>
                  <a:lnTo>
                    <a:pt x="17" y="0"/>
                  </a:lnTo>
                  <a:lnTo>
                    <a:pt x="35" y="0"/>
                  </a:lnTo>
                  <a:lnTo>
                    <a:pt x="17" y="0"/>
                  </a:lnTo>
                  <a:close/>
                </a:path>
              </a:pathLst>
            </a:custGeom>
            <a:solidFill>
              <a:srgbClr val="C8C8C8"/>
            </a:solidFill>
            <a:ln w="9525" cap="rnd">
              <a:solidFill>
                <a:schemeClr val="bg1"/>
              </a:solidFill>
              <a:round/>
              <a:headEnd/>
              <a:tailEnd/>
            </a:ln>
          </p:spPr>
          <p:txBody>
            <a:bodyPr/>
            <a:lstStyle/>
            <a:p>
              <a:endParaRPr lang="en-US" dirty="0"/>
            </a:p>
          </p:txBody>
        </p:sp>
        <p:sp>
          <p:nvSpPr>
            <p:cNvPr id="260" name="Freeform 10">
              <a:extLst>
                <a:ext uri="{FF2B5EF4-FFF2-40B4-BE49-F238E27FC236}">
                  <a16:creationId xmlns:a16="http://schemas.microsoft.com/office/drawing/2014/main" id="{76EA483C-5301-46AE-A823-7E07A116D724}"/>
                </a:ext>
              </a:extLst>
            </p:cNvPr>
            <p:cNvSpPr>
              <a:spLocks/>
            </p:cNvSpPr>
            <p:nvPr/>
          </p:nvSpPr>
          <p:spPr bwMode="auto">
            <a:xfrm>
              <a:off x="3576638" y="2347913"/>
              <a:ext cx="153988" cy="84138"/>
            </a:xfrm>
            <a:custGeom>
              <a:avLst/>
              <a:gdLst>
                <a:gd name="T0" fmla="*/ 3969 w 194"/>
                <a:gd name="T1" fmla="*/ 7212 h 105"/>
                <a:gd name="T2" fmla="*/ 3969 w 194"/>
                <a:gd name="T3" fmla="*/ 4007 h 105"/>
                <a:gd name="T4" fmla="*/ 0 w 194"/>
                <a:gd name="T5" fmla="*/ 0 h 105"/>
                <a:gd name="T6" fmla="*/ 3969 w 194"/>
                <a:gd name="T7" fmla="*/ 0 h 105"/>
                <a:gd name="T8" fmla="*/ 10319 w 194"/>
                <a:gd name="T9" fmla="*/ 4007 h 105"/>
                <a:gd name="T10" fmla="*/ 14288 w 194"/>
                <a:gd name="T11" fmla="*/ 11218 h 105"/>
                <a:gd name="T12" fmla="*/ 20638 w 194"/>
                <a:gd name="T13" fmla="*/ 11218 h 105"/>
                <a:gd name="T14" fmla="*/ 18256 w 194"/>
                <a:gd name="T15" fmla="*/ 11218 h 105"/>
                <a:gd name="T16" fmla="*/ 14288 w 194"/>
                <a:gd name="T17" fmla="*/ 7212 h 105"/>
                <a:gd name="T18" fmla="*/ 14288 w 194"/>
                <a:gd name="T19" fmla="*/ 4007 h 105"/>
                <a:gd name="T20" fmla="*/ 18256 w 194"/>
                <a:gd name="T21" fmla="*/ 7212 h 105"/>
                <a:gd name="T22" fmla="*/ 24606 w 194"/>
                <a:gd name="T23" fmla="*/ 7212 h 105"/>
                <a:gd name="T24" fmla="*/ 24606 w 194"/>
                <a:gd name="T25" fmla="*/ 11218 h 105"/>
                <a:gd name="T26" fmla="*/ 24606 w 194"/>
                <a:gd name="T27" fmla="*/ 7212 h 105"/>
                <a:gd name="T28" fmla="*/ 24606 w 194"/>
                <a:gd name="T29" fmla="*/ 4007 h 105"/>
                <a:gd name="T30" fmla="*/ 20638 w 194"/>
                <a:gd name="T31" fmla="*/ 4007 h 105"/>
                <a:gd name="T32" fmla="*/ 20638 w 194"/>
                <a:gd name="T33" fmla="*/ 0 h 105"/>
                <a:gd name="T34" fmla="*/ 24606 w 194"/>
                <a:gd name="T35" fmla="*/ 0 h 105"/>
                <a:gd name="T36" fmla="*/ 28575 w 194"/>
                <a:gd name="T37" fmla="*/ 4007 h 105"/>
                <a:gd name="T38" fmla="*/ 31750 w 194"/>
                <a:gd name="T39" fmla="*/ 4007 h 105"/>
                <a:gd name="T40" fmla="*/ 35719 w 194"/>
                <a:gd name="T41" fmla="*/ 4007 h 105"/>
                <a:gd name="T42" fmla="*/ 35719 w 194"/>
                <a:gd name="T43" fmla="*/ 0 h 105"/>
                <a:gd name="T44" fmla="*/ 35719 w 194"/>
                <a:gd name="T45" fmla="*/ 4007 h 105"/>
                <a:gd name="T46" fmla="*/ 38894 w 194"/>
                <a:gd name="T47" fmla="*/ 4007 h 105"/>
                <a:gd name="T48" fmla="*/ 38894 w 194"/>
                <a:gd name="T49" fmla="*/ 7212 h 105"/>
                <a:gd name="T50" fmla="*/ 38894 w 194"/>
                <a:gd name="T51" fmla="*/ 14424 h 105"/>
                <a:gd name="T52" fmla="*/ 35719 w 194"/>
                <a:gd name="T53" fmla="*/ 14424 h 105"/>
                <a:gd name="T54" fmla="*/ 35719 w 194"/>
                <a:gd name="T55" fmla="*/ 21635 h 105"/>
                <a:gd name="T56" fmla="*/ 31750 w 194"/>
                <a:gd name="T57" fmla="*/ 21635 h 105"/>
                <a:gd name="T58" fmla="*/ 28575 w 194"/>
                <a:gd name="T59" fmla="*/ 21635 h 105"/>
                <a:gd name="T60" fmla="*/ 24606 w 194"/>
                <a:gd name="T61" fmla="*/ 21635 h 105"/>
                <a:gd name="T62" fmla="*/ 24606 w 194"/>
                <a:gd name="T63" fmla="*/ 17629 h 105"/>
                <a:gd name="T64" fmla="*/ 24606 w 194"/>
                <a:gd name="T65" fmla="*/ 14424 h 105"/>
                <a:gd name="T66" fmla="*/ 28575 w 194"/>
                <a:gd name="T67" fmla="*/ 14424 h 105"/>
                <a:gd name="T68" fmla="*/ 24606 w 194"/>
                <a:gd name="T69" fmla="*/ 14424 h 105"/>
                <a:gd name="T70" fmla="*/ 18256 w 194"/>
                <a:gd name="T71" fmla="*/ 14424 h 105"/>
                <a:gd name="T72" fmla="*/ 14288 w 194"/>
                <a:gd name="T73" fmla="*/ 14424 h 105"/>
                <a:gd name="T74" fmla="*/ 10319 w 194"/>
                <a:gd name="T75" fmla="*/ 14424 h 105"/>
                <a:gd name="T76" fmla="*/ 7938 w 194"/>
                <a:gd name="T77" fmla="*/ 14424 h 105"/>
                <a:gd name="T78" fmla="*/ 7938 w 194"/>
                <a:gd name="T79" fmla="*/ 11218 h 105"/>
                <a:gd name="T80" fmla="*/ 3969 w 194"/>
                <a:gd name="T81" fmla="*/ 11218 h 105"/>
                <a:gd name="T82" fmla="*/ 3969 w 194"/>
                <a:gd name="T83" fmla="*/ 7212 h 105"/>
                <a:gd name="T84" fmla="*/ 3969 w 194"/>
                <a:gd name="T85" fmla="*/ 4007 h 105"/>
                <a:gd name="T86" fmla="*/ 3969 w 194"/>
                <a:gd name="T87" fmla="*/ 7212 h 1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4"/>
                <a:gd name="T133" fmla="*/ 0 h 105"/>
                <a:gd name="T134" fmla="*/ 194 w 194"/>
                <a:gd name="T135" fmla="*/ 105 h 1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4" h="105">
                  <a:moveTo>
                    <a:pt x="19" y="34"/>
                  </a:moveTo>
                  <a:lnTo>
                    <a:pt x="19" y="17"/>
                  </a:lnTo>
                  <a:lnTo>
                    <a:pt x="0" y="0"/>
                  </a:lnTo>
                  <a:lnTo>
                    <a:pt x="19" y="0"/>
                  </a:lnTo>
                  <a:lnTo>
                    <a:pt x="54" y="17"/>
                  </a:lnTo>
                  <a:lnTo>
                    <a:pt x="71" y="53"/>
                  </a:lnTo>
                  <a:lnTo>
                    <a:pt x="106" y="53"/>
                  </a:lnTo>
                  <a:lnTo>
                    <a:pt x="89" y="53"/>
                  </a:lnTo>
                  <a:lnTo>
                    <a:pt x="71" y="34"/>
                  </a:lnTo>
                  <a:lnTo>
                    <a:pt x="71" y="17"/>
                  </a:lnTo>
                  <a:lnTo>
                    <a:pt x="89" y="34"/>
                  </a:lnTo>
                  <a:lnTo>
                    <a:pt x="125" y="34"/>
                  </a:lnTo>
                  <a:lnTo>
                    <a:pt x="125" y="53"/>
                  </a:lnTo>
                  <a:lnTo>
                    <a:pt x="125" y="34"/>
                  </a:lnTo>
                  <a:lnTo>
                    <a:pt x="125" y="17"/>
                  </a:lnTo>
                  <a:lnTo>
                    <a:pt x="106" y="17"/>
                  </a:lnTo>
                  <a:lnTo>
                    <a:pt x="106" y="0"/>
                  </a:lnTo>
                  <a:lnTo>
                    <a:pt x="125" y="0"/>
                  </a:lnTo>
                  <a:lnTo>
                    <a:pt x="142" y="17"/>
                  </a:lnTo>
                  <a:lnTo>
                    <a:pt x="160" y="17"/>
                  </a:lnTo>
                  <a:lnTo>
                    <a:pt x="177" y="17"/>
                  </a:lnTo>
                  <a:lnTo>
                    <a:pt x="177" y="0"/>
                  </a:lnTo>
                  <a:lnTo>
                    <a:pt x="177" y="17"/>
                  </a:lnTo>
                  <a:lnTo>
                    <a:pt x="194" y="17"/>
                  </a:lnTo>
                  <a:lnTo>
                    <a:pt x="194" y="34"/>
                  </a:lnTo>
                  <a:lnTo>
                    <a:pt x="194" y="71"/>
                  </a:lnTo>
                  <a:lnTo>
                    <a:pt x="177" y="71"/>
                  </a:lnTo>
                  <a:lnTo>
                    <a:pt x="177" y="105"/>
                  </a:lnTo>
                  <a:lnTo>
                    <a:pt x="160" y="105"/>
                  </a:lnTo>
                  <a:lnTo>
                    <a:pt x="142" y="105"/>
                  </a:lnTo>
                  <a:lnTo>
                    <a:pt x="125" y="105"/>
                  </a:lnTo>
                  <a:lnTo>
                    <a:pt x="125" y="88"/>
                  </a:lnTo>
                  <a:lnTo>
                    <a:pt x="125" y="71"/>
                  </a:lnTo>
                  <a:lnTo>
                    <a:pt x="142" y="71"/>
                  </a:lnTo>
                  <a:lnTo>
                    <a:pt x="125" y="71"/>
                  </a:lnTo>
                  <a:lnTo>
                    <a:pt x="89" y="71"/>
                  </a:lnTo>
                  <a:lnTo>
                    <a:pt x="71" y="71"/>
                  </a:lnTo>
                  <a:lnTo>
                    <a:pt x="54" y="71"/>
                  </a:lnTo>
                  <a:lnTo>
                    <a:pt x="37" y="71"/>
                  </a:lnTo>
                  <a:lnTo>
                    <a:pt x="37" y="53"/>
                  </a:lnTo>
                  <a:lnTo>
                    <a:pt x="19" y="53"/>
                  </a:lnTo>
                  <a:lnTo>
                    <a:pt x="19" y="34"/>
                  </a:lnTo>
                  <a:lnTo>
                    <a:pt x="19" y="17"/>
                  </a:lnTo>
                  <a:lnTo>
                    <a:pt x="19" y="34"/>
                  </a:lnTo>
                  <a:close/>
                </a:path>
              </a:pathLst>
            </a:custGeom>
            <a:solidFill>
              <a:srgbClr val="3EAD92"/>
            </a:solidFill>
            <a:ln w="9525" cap="rnd">
              <a:solidFill>
                <a:schemeClr val="bg1"/>
              </a:solidFill>
              <a:round/>
              <a:headEnd/>
              <a:tailEnd/>
            </a:ln>
          </p:spPr>
          <p:txBody>
            <a:bodyPr/>
            <a:lstStyle/>
            <a:p>
              <a:endParaRPr lang="en-US" dirty="0"/>
            </a:p>
          </p:txBody>
        </p:sp>
        <p:sp>
          <p:nvSpPr>
            <p:cNvPr id="261" name="Freeform 11">
              <a:extLst>
                <a:ext uri="{FF2B5EF4-FFF2-40B4-BE49-F238E27FC236}">
                  <a16:creationId xmlns:a16="http://schemas.microsoft.com/office/drawing/2014/main" id="{7B5C6E7B-8402-487E-948C-3F9A8091242B}"/>
                </a:ext>
              </a:extLst>
            </p:cNvPr>
            <p:cNvSpPr>
              <a:spLocks/>
            </p:cNvSpPr>
            <p:nvPr/>
          </p:nvSpPr>
          <p:spPr bwMode="auto">
            <a:xfrm>
              <a:off x="3544888" y="2306638"/>
              <a:ext cx="31750" cy="28575"/>
            </a:xfrm>
            <a:custGeom>
              <a:avLst/>
              <a:gdLst>
                <a:gd name="T0" fmla="*/ 9191 w 38"/>
                <a:gd name="T1" fmla="*/ 3969 h 36"/>
                <a:gd name="T2" fmla="*/ 9191 w 38"/>
                <a:gd name="T3" fmla="*/ 7144 h 36"/>
                <a:gd name="T4" fmla="*/ 4178 w 38"/>
                <a:gd name="T5" fmla="*/ 7144 h 36"/>
                <a:gd name="T6" fmla="*/ 0 w 38"/>
                <a:gd name="T7" fmla="*/ 3969 h 36"/>
                <a:gd name="T8" fmla="*/ 0 w 38"/>
                <a:gd name="T9" fmla="*/ 0 h 36"/>
                <a:gd name="T10" fmla="*/ 4178 w 38"/>
                <a:gd name="T11" fmla="*/ 0 h 36"/>
                <a:gd name="T12" fmla="*/ 9191 w 38"/>
                <a:gd name="T13" fmla="*/ 3969 h 36"/>
                <a:gd name="T14" fmla="*/ 0 60000 65536"/>
                <a:gd name="T15" fmla="*/ 0 60000 65536"/>
                <a:gd name="T16" fmla="*/ 0 60000 65536"/>
                <a:gd name="T17" fmla="*/ 0 60000 65536"/>
                <a:gd name="T18" fmla="*/ 0 60000 65536"/>
                <a:gd name="T19" fmla="*/ 0 60000 65536"/>
                <a:gd name="T20" fmla="*/ 0 60000 65536"/>
                <a:gd name="T21" fmla="*/ 0 w 38"/>
                <a:gd name="T22" fmla="*/ 0 h 36"/>
                <a:gd name="T23" fmla="*/ 38 w 38"/>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6">
                  <a:moveTo>
                    <a:pt x="38" y="17"/>
                  </a:moveTo>
                  <a:lnTo>
                    <a:pt x="38" y="36"/>
                  </a:lnTo>
                  <a:lnTo>
                    <a:pt x="19" y="36"/>
                  </a:lnTo>
                  <a:lnTo>
                    <a:pt x="0" y="17"/>
                  </a:lnTo>
                  <a:lnTo>
                    <a:pt x="0" y="0"/>
                  </a:lnTo>
                  <a:lnTo>
                    <a:pt x="19" y="0"/>
                  </a:lnTo>
                  <a:lnTo>
                    <a:pt x="38" y="17"/>
                  </a:lnTo>
                  <a:close/>
                </a:path>
              </a:pathLst>
            </a:custGeom>
            <a:solidFill>
              <a:srgbClr val="3EAD92"/>
            </a:solidFill>
            <a:ln w="9525" cap="rnd">
              <a:solidFill>
                <a:schemeClr val="bg1"/>
              </a:solidFill>
              <a:round/>
              <a:headEnd/>
              <a:tailEnd/>
            </a:ln>
          </p:spPr>
          <p:txBody>
            <a:bodyPr/>
            <a:lstStyle/>
            <a:p>
              <a:endParaRPr lang="en-US" dirty="0"/>
            </a:p>
          </p:txBody>
        </p:sp>
        <p:sp>
          <p:nvSpPr>
            <p:cNvPr id="262" name="Freeform 12">
              <a:extLst>
                <a:ext uri="{FF2B5EF4-FFF2-40B4-BE49-F238E27FC236}">
                  <a16:creationId xmlns:a16="http://schemas.microsoft.com/office/drawing/2014/main" id="{EAFA52B7-2667-44DD-9A25-270B78BE7880}"/>
                </a:ext>
              </a:extLst>
            </p:cNvPr>
            <p:cNvSpPr>
              <a:spLocks/>
            </p:cNvSpPr>
            <p:nvPr/>
          </p:nvSpPr>
          <p:spPr bwMode="auto">
            <a:xfrm>
              <a:off x="3576638" y="2401888"/>
              <a:ext cx="30163" cy="30163"/>
            </a:xfrm>
            <a:custGeom>
              <a:avLst/>
              <a:gdLst>
                <a:gd name="T0" fmla="*/ 3094 w 39"/>
                <a:gd name="T1" fmla="*/ 0 h 36"/>
                <a:gd name="T2" fmla="*/ 6961 w 39"/>
                <a:gd name="T3" fmla="*/ 4189 h 36"/>
                <a:gd name="T4" fmla="*/ 3094 w 39"/>
                <a:gd name="T5" fmla="*/ 8379 h 36"/>
                <a:gd name="T6" fmla="*/ 0 w 39"/>
                <a:gd name="T7" fmla="*/ 8379 h 36"/>
                <a:gd name="T8" fmla="*/ 0 w 39"/>
                <a:gd name="T9" fmla="*/ 4189 h 36"/>
                <a:gd name="T10" fmla="*/ 0 w 39"/>
                <a:gd name="T11" fmla="*/ 0 h 36"/>
                <a:gd name="T12" fmla="*/ 3094 w 39"/>
                <a:gd name="T13" fmla="*/ 0 h 36"/>
                <a:gd name="T14" fmla="*/ 0 60000 65536"/>
                <a:gd name="T15" fmla="*/ 0 60000 65536"/>
                <a:gd name="T16" fmla="*/ 0 60000 65536"/>
                <a:gd name="T17" fmla="*/ 0 60000 65536"/>
                <a:gd name="T18" fmla="*/ 0 60000 65536"/>
                <a:gd name="T19" fmla="*/ 0 60000 65536"/>
                <a:gd name="T20" fmla="*/ 0 60000 65536"/>
                <a:gd name="T21" fmla="*/ 0 w 39"/>
                <a:gd name="T22" fmla="*/ 0 h 36"/>
                <a:gd name="T23" fmla="*/ 39 w 39"/>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36">
                  <a:moveTo>
                    <a:pt x="19" y="0"/>
                  </a:moveTo>
                  <a:lnTo>
                    <a:pt x="39" y="19"/>
                  </a:lnTo>
                  <a:lnTo>
                    <a:pt x="19" y="36"/>
                  </a:lnTo>
                  <a:lnTo>
                    <a:pt x="0" y="36"/>
                  </a:lnTo>
                  <a:lnTo>
                    <a:pt x="0" y="19"/>
                  </a:lnTo>
                  <a:lnTo>
                    <a:pt x="0" y="0"/>
                  </a:lnTo>
                  <a:lnTo>
                    <a:pt x="19" y="0"/>
                  </a:lnTo>
                  <a:close/>
                </a:path>
              </a:pathLst>
            </a:custGeom>
            <a:solidFill>
              <a:srgbClr val="3EAD92"/>
            </a:solidFill>
            <a:ln w="9525" cap="rnd">
              <a:solidFill>
                <a:schemeClr val="bg1"/>
              </a:solidFill>
              <a:round/>
              <a:headEnd/>
              <a:tailEnd/>
            </a:ln>
          </p:spPr>
          <p:txBody>
            <a:bodyPr/>
            <a:lstStyle/>
            <a:p>
              <a:endParaRPr lang="en-US" dirty="0"/>
            </a:p>
          </p:txBody>
        </p:sp>
        <p:sp>
          <p:nvSpPr>
            <p:cNvPr id="263" name="Freeform 13">
              <a:extLst>
                <a:ext uri="{FF2B5EF4-FFF2-40B4-BE49-F238E27FC236}">
                  <a16:creationId xmlns:a16="http://schemas.microsoft.com/office/drawing/2014/main" id="{7A28638C-C917-4397-B8BF-1F669833E3A9}"/>
                </a:ext>
              </a:extLst>
            </p:cNvPr>
            <p:cNvSpPr>
              <a:spLocks/>
            </p:cNvSpPr>
            <p:nvPr/>
          </p:nvSpPr>
          <p:spPr bwMode="auto">
            <a:xfrm>
              <a:off x="3630613" y="2293938"/>
              <a:ext cx="28575" cy="12700"/>
            </a:xfrm>
            <a:custGeom>
              <a:avLst/>
              <a:gdLst>
                <a:gd name="T0" fmla="*/ 0 w 37"/>
                <a:gd name="T1" fmla="*/ 3175 h 16"/>
                <a:gd name="T2" fmla="*/ 0 w 37"/>
                <a:gd name="T3" fmla="*/ 0 h 16"/>
                <a:gd name="T4" fmla="*/ 3861 w 37"/>
                <a:gd name="T5" fmla="*/ 0 h 16"/>
                <a:gd name="T6" fmla="*/ 3861 w 37"/>
                <a:gd name="T7" fmla="*/ 3175 h 16"/>
                <a:gd name="T8" fmla="*/ 6951 w 37"/>
                <a:gd name="T9" fmla="*/ 3175 h 16"/>
                <a:gd name="T10" fmla="*/ 3861 w 37"/>
                <a:gd name="T11" fmla="*/ 3175 h 16"/>
                <a:gd name="T12" fmla="*/ 0 w 37"/>
                <a:gd name="T13" fmla="*/ 3175 h 16"/>
                <a:gd name="T14" fmla="*/ 0 60000 65536"/>
                <a:gd name="T15" fmla="*/ 0 60000 65536"/>
                <a:gd name="T16" fmla="*/ 0 60000 65536"/>
                <a:gd name="T17" fmla="*/ 0 60000 65536"/>
                <a:gd name="T18" fmla="*/ 0 60000 65536"/>
                <a:gd name="T19" fmla="*/ 0 60000 65536"/>
                <a:gd name="T20" fmla="*/ 0 60000 65536"/>
                <a:gd name="T21" fmla="*/ 0 w 37"/>
                <a:gd name="T22" fmla="*/ 0 h 16"/>
                <a:gd name="T23" fmla="*/ 37 w 3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16">
                  <a:moveTo>
                    <a:pt x="0" y="16"/>
                  </a:moveTo>
                  <a:lnTo>
                    <a:pt x="0" y="0"/>
                  </a:lnTo>
                  <a:lnTo>
                    <a:pt x="20" y="0"/>
                  </a:lnTo>
                  <a:lnTo>
                    <a:pt x="20" y="16"/>
                  </a:lnTo>
                  <a:lnTo>
                    <a:pt x="37" y="16"/>
                  </a:lnTo>
                  <a:lnTo>
                    <a:pt x="20" y="16"/>
                  </a:lnTo>
                  <a:lnTo>
                    <a:pt x="0" y="16"/>
                  </a:lnTo>
                  <a:close/>
                </a:path>
              </a:pathLst>
            </a:custGeom>
            <a:solidFill>
              <a:srgbClr val="C8C8C8"/>
            </a:solidFill>
            <a:ln w="9525" cap="rnd">
              <a:solidFill>
                <a:schemeClr val="bg1"/>
              </a:solidFill>
              <a:round/>
              <a:headEnd/>
              <a:tailEnd/>
            </a:ln>
          </p:spPr>
          <p:txBody>
            <a:bodyPr/>
            <a:lstStyle/>
            <a:p>
              <a:endParaRPr lang="en-US" dirty="0"/>
            </a:p>
          </p:txBody>
        </p:sp>
        <p:sp>
          <p:nvSpPr>
            <p:cNvPr id="264" name="Freeform 14">
              <a:extLst>
                <a:ext uri="{FF2B5EF4-FFF2-40B4-BE49-F238E27FC236}">
                  <a16:creationId xmlns:a16="http://schemas.microsoft.com/office/drawing/2014/main" id="{6E7F7E17-EE03-4139-913E-C435A82CC45E}"/>
                </a:ext>
              </a:extLst>
            </p:cNvPr>
            <p:cNvSpPr>
              <a:spLocks/>
            </p:cNvSpPr>
            <p:nvPr/>
          </p:nvSpPr>
          <p:spPr bwMode="auto">
            <a:xfrm>
              <a:off x="3687763" y="2197101"/>
              <a:ext cx="28575" cy="14288"/>
            </a:xfrm>
            <a:custGeom>
              <a:avLst/>
              <a:gdLst>
                <a:gd name="T0" fmla="*/ 6951 w 37"/>
                <a:gd name="T1" fmla="*/ 0 h 19"/>
                <a:gd name="T2" fmla="*/ 6951 w 37"/>
                <a:gd name="T3" fmla="*/ 3008 h 19"/>
                <a:gd name="T4" fmla="*/ 3089 w 37"/>
                <a:gd name="T5" fmla="*/ 3008 h 19"/>
                <a:gd name="T6" fmla="*/ 0 w 37"/>
                <a:gd name="T7" fmla="*/ 0 h 19"/>
                <a:gd name="T8" fmla="*/ 3089 w 37"/>
                <a:gd name="T9" fmla="*/ 0 h 19"/>
                <a:gd name="T10" fmla="*/ 6951 w 37"/>
                <a:gd name="T11" fmla="*/ 0 h 19"/>
                <a:gd name="T12" fmla="*/ 0 60000 65536"/>
                <a:gd name="T13" fmla="*/ 0 60000 65536"/>
                <a:gd name="T14" fmla="*/ 0 60000 65536"/>
                <a:gd name="T15" fmla="*/ 0 60000 65536"/>
                <a:gd name="T16" fmla="*/ 0 60000 65536"/>
                <a:gd name="T17" fmla="*/ 0 60000 65536"/>
                <a:gd name="T18" fmla="*/ 0 w 37"/>
                <a:gd name="T19" fmla="*/ 0 h 19"/>
                <a:gd name="T20" fmla="*/ 37 w 3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7" h="19">
                  <a:moveTo>
                    <a:pt x="37" y="0"/>
                  </a:moveTo>
                  <a:lnTo>
                    <a:pt x="37" y="19"/>
                  </a:lnTo>
                  <a:lnTo>
                    <a:pt x="18" y="19"/>
                  </a:lnTo>
                  <a:lnTo>
                    <a:pt x="0" y="0"/>
                  </a:lnTo>
                  <a:lnTo>
                    <a:pt x="18" y="0"/>
                  </a:lnTo>
                  <a:lnTo>
                    <a:pt x="37" y="0"/>
                  </a:lnTo>
                  <a:close/>
                </a:path>
              </a:pathLst>
            </a:custGeom>
            <a:solidFill>
              <a:srgbClr val="3EAD92"/>
            </a:solidFill>
            <a:ln w="9525" cap="rnd">
              <a:solidFill>
                <a:schemeClr val="bg1"/>
              </a:solidFill>
              <a:round/>
              <a:headEnd/>
              <a:tailEnd/>
            </a:ln>
          </p:spPr>
          <p:txBody>
            <a:bodyPr/>
            <a:lstStyle/>
            <a:p>
              <a:endParaRPr lang="en-US" dirty="0"/>
            </a:p>
          </p:txBody>
        </p:sp>
        <p:sp>
          <p:nvSpPr>
            <p:cNvPr id="265" name="Freeform 15">
              <a:extLst>
                <a:ext uri="{FF2B5EF4-FFF2-40B4-BE49-F238E27FC236}">
                  <a16:creationId xmlns:a16="http://schemas.microsoft.com/office/drawing/2014/main" id="{FE3BA887-166D-4CC9-B1C0-98A8B99C8756}"/>
                </a:ext>
              </a:extLst>
            </p:cNvPr>
            <p:cNvSpPr>
              <a:spLocks/>
            </p:cNvSpPr>
            <p:nvPr/>
          </p:nvSpPr>
          <p:spPr bwMode="auto">
            <a:xfrm>
              <a:off x="3563938" y="2225676"/>
              <a:ext cx="141288" cy="80963"/>
            </a:xfrm>
            <a:custGeom>
              <a:avLst/>
              <a:gdLst>
                <a:gd name="T0" fmla="*/ 24469 w 179"/>
                <a:gd name="T1" fmla="*/ 16669 h 102"/>
                <a:gd name="T2" fmla="*/ 17365 w 179"/>
                <a:gd name="T3" fmla="*/ 13494 h 102"/>
                <a:gd name="T4" fmla="*/ 14208 w 179"/>
                <a:gd name="T5" fmla="*/ 13494 h 102"/>
                <a:gd name="T6" fmla="*/ 11050 w 179"/>
                <a:gd name="T7" fmla="*/ 13494 h 102"/>
                <a:gd name="T8" fmla="*/ 7104 w 179"/>
                <a:gd name="T9" fmla="*/ 13494 h 102"/>
                <a:gd name="T10" fmla="*/ 3157 w 179"/>
                <a:gd name="T11" fmla="*/ 13494 h 102"/>
                <a:gd name="T12" fmla="*/ 3157 w 179"/>
                <a:gd name="T13" fmla="*/ 10319 h 102"/>
                <a:gd name="T14" fmla="*/ 7104 w 179"/>
                <a:gd name="T15" fmla="*/ 10319 h 102"/>
                <a:gd name="T16" fmla="*/ 3157 w 179"/>
                <a:gd name="T17" fmla="*/ 10319 h 102"/>
                <a:gd name="T18" fmla="*/ 3157 w 179"/>
                <a:gd name="T19" fmla="*/ 7144 h 102"/>
                <a:gd name="T20" fmla="*/ 0 w 179"/>
                <a:gd name="T21" fmla="*/ 7144 h 102"/>
                <a:gd name="T22" fmla="*/ 0 w 179"/>
                <a:gd name="T23" fmla="*/ 2381 h 102"/>
                <a:gd name="T24" fmla="*/ 3157 w 179"/>
                <a:gd name="T25" fmla="*/ 2381 h 102"/>
                <a:gd name="T26" fmla="*/ 3157 w 179"/>
                <a:gd name="T27" fmla="*/ 0 h 102"/>
                <a:gd name="T28" fmla="*/ 7104 w 179"/>
                <a:gd name="T29" fmla="*/ 2381 h 102"/>
                <a:gd name="T30" fmla="*/ 11050 w 179"/>
                <a:gd name="T31" fmla="*/ 2381 h 102"/>
                <a:gd name="T32" fmla="*/ 14208 w 179"/>
                <a:gd name="T33" fmla="*/ 7144 h 102"/>
                <a:gd name="T34" fmla="*/ 14208 w 179"/>
                <a:gd name="T35" fmla="*/ 2381 h 102"/>
                <a:gd name="T36" fmla="*/ 17365 w 179"/>
                <a:gd name="T37" fmla="*/ 2381 h 102"/>
                <a:gd name="T38" fmla="*/ 21312 w 179"/>
                <a:gd name="T39" fmla="*/ 7144 h 102"/>
                <a:gd name="T40" fmla="*/ 21312 w 179"/>
                <a:gd name="T41" fmla="*/ 10319 h 102"/>
                <a:gd name="T42" fmla="*/ 24469 w 179"/>
                <a:gd name="T43" fmla="*/ 10319 h 102"/>
                <a:gd name="T44" fmla="*/ 24469 w 179"/>
                <a:gd name="T45" fmla="*/ 7144 h 102"/>
                <a:gd name="T46" fmla="*/ 28415 w 179"/>
                <a:gd name="T47" fmla="*/ 7144 h 102"/>
                <a:gd name="T48" fmla="*/ 28415 w 179"/>
                <a:gd name="T49" fmla="*/ 10319 h 102"/>
                <a:gd name="T50" fmla="*/ 31573 w 179"/>
                <a:gd name="T51" fmla="*/ 10319 h 102"/>
                <a:gd name="T52" fmla="*/ 28415 w 179"/>
                <a:gd name="T53" fmla="*/ 10319 h 102"/>
                <a:gd name="T54" fmla="*/ 31573 w 179"/>
                <a:gd name="T55" fmla="*/ 13494 h 102"/>
                <a:gd name="T56" fmla="*/ 34730 w 179"/>
                <a:gd name="T57" fmla="*/ 16669 h 102"/>
                <a:gd name="T58" fmla="*/ 34730 w 179"/>
                <a:gd name="T59" fmla="*/ 20638 h 102"/>
                <a:gd name="T60" fmla="*/ 31573 w 179"/>
                <a:gd name="T61" fmla="*/ 20638 h 102"/>
                <a:gd name="T62" fmla="*/ 28415 w 179"/>
                <a:gd name="T63" fmla="*/ 20638 h 102"/>
                <a:gd name="T64" fmla="*/ 28415 w 179"/>
                <a:gd name="T65" fmla="*/ 16669 h 102"/>
                <a:gd name="T66" fmla="*/ 24469 w 179"/>
                <a:gd name="T67" fmla="*/ 16669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9"/>
                <a:gd name="T103" fmla="*/ 0 h 102"/>
                <a:gd name="T104" fmla="*/ 179 w 179"/>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9" h="102">
                  <a:moveTo>
                    <a:pt x="127" y="84"/>
                  </a:moveTo>
                  <a:lnTo>
                    <a:pt x="90" y="67"/>
                  </a:lnTo>
                  <a:lnTo>
                    <a:pt x="73" y="67"/>
                  </a:lnTo>
                  <a:lnTo>
                    <a:pt x="56" y="67"/>
                  </a:lnTo>
                  <a:lnTo>
                    <a:pt x="39" y="67"/>
                  </a:lnTo>
                  <a:lnTo>
                    <a:pt x="19" y="67"/>
                  </a:lnTo>
                  <a:lnTo>
                    <a:pt x="19" y="50"/>
                  </a:lnTo>
                  <a:lnTo>
                    <a:pt x="39" y="50"/>
                  </a:lnTo>
                  <a:lnTo>
                    <a:pt x="19" y="50"/>
                  </a:lnTo>
                  <a:lnTo>
                    <a:pt x="19" y="33"/>
                  </a:lnTo>
                  <a:lnTo>
                    <a:pt x="0" y="33"/>
                  </a:lnTo>
                  <a:lnTo>
                    <a:pt x="0" y="15"/>
                  </a:lnTo>
                  <a:lnTo>
                    <a:pt x="19" y="15"/>
                  </a:lnTo>
                  <a:lnTo>
                    <a:pt x="19" y="0"/>
                  </a:lnTo>
                  <a:lnTo>
                    <a:pt x="39" y="15"/>
                  </a:lnTo>
                  <a:lnTo>
                    <a:pt x="56" y="15"/>
                  </a:lnTo>
                  <a:lnTo>
                    <a:pt x="73" y="33"/>
                  </a:lnTo>
                  <a:lnTo>
                    <a:pt x="73" y="15"/>
                  </a:lnTo>
                  <a:lnTo>
                    <a:pt x="90" y="15"/>
                  </a:lnTo>
                  <a:lnTo>
                    <a:pt x="108" y="33"/>
                  </a:lnTo>
                  <a:lnTo>
                    <a:pt x="108" y="50"/>
                  </a:lnTo>
                  <a:lnTo>
                    <a:pt x="127" y="50"/>
                  </a:lnTo>
                  <a:lnTo>
                    <a:pt x="127" y="33"/>
                  </a:lnTo>
                  <a:lnTo>
                    <a:pt x="144" y="33"/>
                  </a:lnTo>
                  <a:lnTo>
                    <a:pt x="144" y="50"/>
                  </a:lnTo>
                  <a:lnTo>
                    <a:pt x="161" y="50"/>
                  </a:lnTo>
                  <a:lnTo>
                    <a:pt x="144" y="50"/>
                  </a:lnTo>
                  <a:lnTo>
                    <a:pt x="161" y="67"/>
                  </a:lnTo>
                  <a:lnTo>
                    <a:pt x="179" y="84"/>
                  </a:lnTo>
                  <a:lnTo>
                    <a:pt x="179" y="102"/>
                  </a:lnTo>
                  <a:lnTo>
                    <a:pt x="161" y="102"/>
                  </a:lnTo>
                  <a:lnTo>
                    <a:pt x="144" y="102"/>
                  </a:lnTo>
                  <a:lnTo>
                    <a:pt x="144" y="84"/>
                  </a:lnTo>
                  <a:lnTo>
                    <a:pt x="127" y="84"/>
                  </a:lnTo>
                  <a:close/>
                </a:path>
              </a:pathLst>
            </a:custGeom>
            <a:solidFill>
              <a:srgbClr val="3EAD92"/>
            </a:solidFill>
            <a:ln w="9525" cap="rnd">
              <a:solidFill>
                <a:schemeClr val="bg1"/>
              </a:solidFill>
              <a:round/>
              <a:headEnd/>
              <a:tailEnd/>
            </a:ln>
          </p:spPr>
          <p:txBody>
            <a:bodyPr/>
            <a:lstStyle/>
            <a:p>
              <a:endParaRPr lang="en-US" dirty="0"/>
            </a:p>
          </p:txBody>
        </p:sp>
        <p:sp>
          <p:nvSpPr>
            <p:cNvPr id="266" name="Freeform 16">
              <a:extLst>
                <a:ext uri="{FF2B5EF4-FFF2-40B4-BE49-F238E27FC236}">
                  <a16:creationId xmlns:a16="http://schemas.microsoft.com/office/drawing/2014/main" id="{AB25292A-7E18-4488-9DE4-EEB980B71556}"/>
                </a:ext>
              </a:extLst>
            </p:cNvPr>
            <p:cNvSpPr>
              <a:spLocks/>
            </p:cNvSpPr>
            <p:nvPr/>
          </p:nvSpPr>
          <p:spPr bwMode="auto">
            <a:xfrm>
              <a:off x="3757613" y="2335213"/>
              <a:ext cx="377825" cy="107950"/>
            </a:xfrm>
            <a:custGeom>
              <a:avLst/>
              <a:gdLst>
                <a:gd name="T0" fmla="*/ 91281 w 476"/>
                <a:gd name="T1" fmla="*/ 20637 h 136"/>
                <a:gd name="T2" fmla="*/ 91281 w 476"/>
                <a:gd name="T3" fmla="*/ 23019 h 136"/>
                <a:gd name="T4" fmla="*/ 94456 w 476"/>
                <a:gd name="T5" fmla="*/ 23019 h 136"/>
                <a:gd name="T6" fmla="*/ 91281 w 476"/>
                <a:gd name="T7" fmla="*/ 26988 h 136"/>
                <a:gd name="T8" fmla="*/ 84138 w 476"/>
                <a:gd name="T9" fmla="*/ 26988 h 136"/>
                <a:gd name="T10" fmla="*/ 76994 w 476"/>
                <a:gd name="T11" fmla="*/ 26988 h 136"/>
                <a:gd name="T12" fmla="*/ 73819 w 476"/>
                <a:gd name="T13" fmla="*/ 26988 h 136"/>
                <a:gd name="T14" fmla="*/ 70644 w 476"/>
                <a:gd name="T15" fmla="*/ 26988 h 136"/>
                <a:gd name="T16" fmla="*/ 63500 w 476"/>
                <a:gd name="T17" fmla="*/ 26988 h 136"/>
                <a:gd name="T18" fmla="*/ 56356 w 476"/>
                <a:gd name="T19" fmla="*/ 26988 h 136"/>
                <a:gd name="T20" fmla="*/ 53181 w 476"/>
                <a:gd name="T21" fmla="*/ 26988 h 136"/>
                <a:gd name="T22" fmla="*/ 48419 w 476"/>
                <a:gd name="T23" fmla="*/ 26988 h 136"/>
                <a:gd name="T24" fmla="*/ 45244 w 476"/>
                <a:gd name="T25" fmla="*/ 26988 h 136"/>
                <a:gd name="T26" fmla="*/ 42069 w 476"/>
                <a:gd name="T27" fmla="*/ 26988 h 136"/>
                <a:gd name="T28" fmla="*/ 38100 w 476"/>
                <a:gd name="T29" fmla="*/ 26988 h 136"/>
                <a:gd name="T30" fmla="*/ 31750 w 476"/>
                <a:gd name="T31" fmla="*/ 26988 h 136"/>
                <a:gd name="T32" fmla="*/ 23812 w 476"/>
                <a:gd name="T33" fmla="*/ 23019 h 136"/>
                <a:gd name="T34" fmla="*/ 21431 w 476"/>
                <a:gd name="T35" fmla="*/ 20637 h 136"/>
                <a:gd name="T36" fmla="*/ 23812 w 476"/>
                <a:gd name="T37" fmla="*/ 20637 h 136"/>
                <a:gd name="T38" fmla="*/ 23812 w 476"/>
                <a:gd name="T39" fmla="*/ 16669 h 136"/>
                <a:gd name="T40" fmla="*/ 21431 w 476"/>
                <a:gd name="T41" fmla="*/ 16669 h 136"/>
                <a:gd name="T42" fmla="*/ 17463 w 476"/>
                <a:gd name="T43" fmla="*/ 10319 h 136"/>
                <a:gd name="T44" fmla="*/ 17463 w 476"/>
                <a:gd name="T45" fmla="*/ 7144 h 136"/>
                <a:gd name="T46" fmla="*/ 14288 w 476"/>
                <a:gd name="T47" fmla="*/ 10319 h 136"/>
                <a:gd name="T48" fmla="*/ 7144 w 476"/>
                <a:gd name="T49" fmla="*/ 7144 h 136"/>
                <a:gd name="T50" fmla="*/ 3969 w 476"/>
                <a:gd name="T51" fmla="*/ 3175 h 136"/>
                <a:gd name="T52" fmla="*/ 0 w 476"/>
                <a:gd name="T53" fmla="*/ 3175 h 136"/>
                <a:gd name="T54" fmla="*/ 3969 w 476"/>
                <a:gd name="T55" fmla="*/ 3175 h 136"/>
                <a:gd name="T56" fmla="*/ 3969 w 476"/>
                <a:gd name="T57" fmla="*/ 0 h 136"/>
                <a:gd name="T58" fmla="*/ 14288 w 476"/>
                <a:gd name="T59" fmla="*/ 3175 h 136"/>
                <a:gd name="T60" fmla="*/ 21431 w 476"/>
                <a:gd name="T61" fmla="*/ 7144 h 136"/>
                <a:gd name="T62" fmla="*/ 23812 w 476"/>
                <a:gd name="T63" fmla="*/ 7144 h 136"/>
                <a:gd name="T64" fmla="*/ 23812 w 476"/>
                <a:gd name="T65" fmla="*/ 3175 h 136"/>
                <a:gd name="T66" fmla="*/ 27781 w 476"/>
                <a:gd name="T67" fmla="*/ 3175 h 136"/>
                <a:gd name="T68" fmla="*/ 27781 w 476"/>
                <a:gd name="T69" fmla="*/ 7144 h 136"/>
                <a:gd name="T70" fmla="*/ 34925 w 476"/>
                <a:gd name="T71" fmla="*/ 10319 h 136"/>
                <a:gd name="T72" fmla="*/ 38100 w 476"/>
                <a:gd name="T73" fmla="*/ 10319 h 136"/>
                <a:gd name="T74" fmla="*/ 31750 w 476"/>
                <a:gd name="T75" fmla="*/ 10319 h 136"/>
                <a:gd name="T76" fmla="*/ 27781 w 476"/>
                <a:gd name="T77" fmla="*/ 10319 h 136"/>
                <a:gd name="T78" fmla="*/ 31750 w 476"/>
                <a:gd name="T79" fmla="*/ 16669 h 136"/>
                <a:gd name="T80" fmla="*/ 34925 w 476"/>
                <a:gd name="T81" fmla="*/ 16669 h 136"/>
                <a:gd name="T82" fmla="*/ 38100 w 476"/>
                <a:gd name="T83" fmla="*/ 16669 h 136"/>
                <a:gd name="T84" fmla="*/ 45244 w 476"/>
                <a:gd name="T85" fmla="*/ 16669 h 136"/>
                <a:gd name="T86" fmla="*/ 48419 w 476"/>
                <a:gd name="T87" fmla="*/ 20637 h 136"/>
                <a:gd name="T88" fmla="*/ 53181 w 476"/>
                <a:gd name="T89" fmla="*/ 20637 h 136"/>
                <a:gd name="T90" fmla="*/ 59531 w 476"/>
                <a:gd name="T91" fmla="*/ 16669 h 136"/>
                <a:gd name="T92" fmla="*/ 70644 w 476"/>
                <a:gd name="T93" fmla="*/ 16669 h 136"/>
                <a:gd name="T94" fmla="*/ 76994 w 476"/>
                <a:gd name="T95" fmla="*/ 16669 h 136"/>
                <a:gd name="T96" fmla="*/ 84138 w 476"/>
                <a:gd name="T97" fmla="*/ 16669 h 136"/>
                <a:gd name="T98" fmla="*/ 87313 w 476"/>
                <a:gd name="T99" fmla="*/ 16669 h 136"/>
                <a:gd name="T100" fmla="*/ 94456 w 476"/>
                <a:gd name="T101" fmla="*/ 20637 h 136"/>
                <a:gd name="T102" fmla="*/ 91281 w 476"/>
                <a:gd name="T103" fmla="*/ 20637 h 1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6"/>
                <a:gd name="T157" fmla="*/ 0 h 136"/>
                <a:gd name="T158" fmla="*/ 476 w 476"/>
                <a:gd name="T159" fmla="*/ 136 h 1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6" h="136">
                  <a:moveTo>
                    <a:pt x="457" y="104"/>
                  </a:moveTo>
                  <a:lnTo>
                    <a:pt x="457" y="119"/>
                  </a:lnTo>
                  <a:lnTo>
                    <a:pt x="476" y="119"/>
                  </a:lnTo>
                  <a:lnTo>
                    <a:pt x="457" y="136"/>
                  </a:lnTo>
                  <a:lnTo>
                    <a:pt x="422" y="136"/>
                  </a:lnTo>
                  <a:lnTo>
                    <a:pt x="388" y="136"/>
                  </a:lnTo>
                  <a:lnTo>
                    <a:pt x="370" y="136"/>
                  </a:lnTo>
                  <a:lnTo>
                    <a:pt x="353" y="136"/>
                  </a:lnTo>
                  <a:lnTo>
                    <a:pt x="317" y="136"/>
                  </a:lnTo>
                  <a:lnTo>
                    <a:pt x="282" y="136"/>
                  </a:lnTo>
                  <a:lnTo>
                    <a:pt x="265" y="136"/>
                  </a:lnTo>
                  <a:lnTo>
                    <a:pt x="247" y="136"/>
                  </a:lnTo>
                  <a:lnTo>
                    <a:pt x="228" y="136"/>
                  </a:lnTo>
                  <a:lnTo>
                    <a:pt x="211" y="136"/>
                  </a:lnTo>
                  <a:lnTo>
                    <a:pt x="192" y="136"/>
                  </a:lnTo>
                  <a:lnTo>
                    <a:pt x="157" y="136"/>
                  </a:lnTo>
                  <a:lnTo>
                    <a:pt x="123" y="119"/>
                  </a:lnTo>
                  <a:lnTo>
                    <a:pt x="105" y="104"/>
                  </a:lnTo>
                  <a:lnTo>
                    <a:pt x="123" y="104"/>
                  </a:lnTo>
                  <a:lnTo>
                    <a:pt x="123" y="87"/>
                  </a:lnTo>
                  <a:lnTo>
                    <a:pt x="105" y="87"/>
                  </a:lnTo>
                  <a:lnTo>
                    <a:pt x="86" y="52"/>
                  </a:lnTo>
                  <a:lnTo>
                    <a:pt x="86" y="35"/>
                  </a:lnTo>
                  <a:lnTo>
                    <a:pt x="69" y="52"/>
                  </a:lnTo>
                  <a:lnTo>
                    <a:pt x="34" y="35"/>
                  </a:lnTo>
                  <a:lnTo>
                    <a:pt x="17" y="17"/>
                  </a:lnTo>
                  <a:lnTo>
                    <a:pt x="0" y="17"/>
                  </a:lnTo>
                  <a:lnTo>
                    <a:pt x="17" y="17"/>
                  </a:lnTo>
                  <a:lnTo>
                    <a:pt x="17" y="0"/>
                  </a:lnTo>
                  <a:lnTo>
                    <a:pt x="69" y="17"/>
                  </a:lnTo>
                  <a:lnTo>
                    <a:pt x="105" y="35"/>
                  </a:lnTo>
                  <a:lnTo>
                    <a:pt x="123" y="35"/>
                  </a:lnTo>
                  <a:lnTo>
                    <a:pt x="123" y="17"/>
                  </a:lnTo>
                  <a:lnTo>
                    <a:pt x="140" y="17"/>
                  </a:lnTo>
                  <a:lnTo>
                    <a:pt x="140" y="35"/>
                  </a:lnTo>
                  <a:lnTo>
                    <a:pt x="174" y="52"/>
                  </a:lnTo>
                  <a:lnTo>
                    <a:pt x="192" y="52"/>
                  </a:lnTo>
                  <a:lnTo>
                    <a:pt x="157" y="52"/>
                  </a:lnTo>
                  <a:lnTo>
                    <a:pt x="140" y="52"/>
                  </a:lnTo>
                  <a:lnTo>
                    <a:pt x="157" y="87"/>
                  </a:lnTo>
                  <a:lnTo>
                    <a:pt x="174" y="87"/>
                  </a:lnTo>
                  <a:lnTo>
                    <a:pt x="192" y="87"/>
                  </a:lnTo>
                  <a:lnTo>
                    <a:pt x="228" y="87"/>
                  </a:lnTo>
                  <a:lnTo>
                    <a:pt x="247" y="104"/>
                  </a:lnTo>
                  <a:lnTo>
                    <a:pt x="265" y="104"/>
                  </a:lnTo>
                  <a:lnTo>
                    <a:pt x="299" y="87"/>
                  </a:lnTo>
                  <a:lnTo>
                    <a:pt x="353" y="87"/>
                  </a:lnTo>
                  <a:lnTo>
                    <a:pt x="388" y="87"/>
                  </a:lnTo>
                  <a:lnTo>
                    <a:pt x="422" y="87"/>
                  </a:lnTo>
                  <a:lnTo>
                    <a:pt x="439" y="87"/>
                  </a:lnTo>
                  <a:lnTo>
                    <a:pt x="476" y="104"/>
                  </a:lnTo>
                  <a:lnTo>
                    <a:pt x="457" y="104"/>
                  </a:lnTo>
                  <a:close/>
                </a:path>
              </a:pathLst>
            </a:custGeom>
            <a:solidFill>
              <a:srgbClr val="3EAD92"/>
            </a:solidFill>
            <a:ln w="9525" cap="rnd">
              <a:solidFill>
                <a:schemeClr val="bg1"/>
              </a:solidFill>
              <a:round/>
              <a:headEnd/>
              <a:tailEnd/>
            </a:ln>
          </p:spPr>
          <p:txBody>
            <a:bodyPr/>
            <a:lstStyle/>
            <a:p>
              <a:endParaRPr lang="en-US" dirty="0"/>
            </a:p>
          </p:txBody>
        </p:sp>
        <p:sp>
          <p:nvSpPr>
            <p:cNvPr id="267" name="Freeform 17">
              <a:extLst>
                <a:ext uri="{FF2B5EF4-FFF2-40B4-BE49-F238E27FC236}">
                  <a16:creationId xmlns:a16="http://schemas.microsoft.com/office/drawing/2014/main" id="{E3727D60-352E-4DBA-A1BF-D1A7020AA17D}"/>
                </a:ext>
              </a:extLst>
            </p:cNvPr>
            <p:cNvSpPr>
              <a:spLocks/>
            </p:cNvSpPr>
            <p:nvPr/>
          </p:nvSpPr>
          <p:spPr bwMode="auto">
            <a:xfrm>
              <a:off x="3757613" y="2401888"/>
              <a:ext cx="68263" cy="41275"/>
            </a:xfrm>
            <a:custGeom>
              <a:avLst/>
              <a:gdLst>
                <a:gd name="T0" fmla="*/ 3969 w 86"/>
                <a:gd name="T1" fmla="*/ 4047 h 51"/>
                <a:gd name="T2" fmla="*/ 3969 w 86"/>
                <a:gd name="T3" fmla="*/ 0 h 51"/>
                <a:gd name="T4" fmla="*/ 10319 w 86"/>
                <a:gd name="T5" fmla="*/ 0 h 51"/>
                <a:gd name="T6" fmla="*/ 14288 w 86"/>
                <a:gd name="T7" fmla="*/ 0 h 51"/>
                <a:gd name="T8" fmla="*/ 14288 w 86"/>
                <a:gd name="T9" fmla="*/ 4047 h 51"/>
                <a:gd name="T10" fmla="*/ 17463 w 86"/>
                <a:gd name="T11" fmla="*/ 7284 h 51"/>
                <a:gd name="T12" fmla="*/ 14288 w 86"/>
                <a:gd name="T13" fmla="*/ 10521 h 51"/>
                <a:gd name="T14" fmla="*/ 10319 w 86"/>
                <a:gd name="T15" fmla="*/ 10521 h 51"/>
                <a:gd name="T16" fmla="*/ 3969 w 86"/>
                <a:gd name="T17" fmla="*/ 7284 h 51"/>
                <a:gd name="T18" fmla="*/ 0 w 86"/>
                <a:gd name="T19" fmla="*/ 7284 h 51"/>
                <a:gd name="T20" fmla="*/ 3969 w 86"/>
                <a:gd name="T21" fmla="*/ 4047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51"/>
                <a:gd name="T35" fmla="*/ 86 w 86"/>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51">
                  <a:moveTo>
                    <a:pt x="17" y="17"/>
                  </a:moveTo>
                  <a:lnTo>
                    <a:pt x="17" y="0"/>
                  </a:lnTo>
                  <a:lnTo>
                    <a:pt x="52" y="0"/>
                  </a:lnTo>
                  <a:lnTo>
                    <a:pt x="69" y="0"/>
                  </a:lnTo>
                  <a:lnTo>
                    <a:pt x="69" y="17"/>
                  </a:lnTo>
                  <a:lnTo>
                    <a:pt x="86" y="34"/>
                  </a:lnTo>
                  <a:lnTo>
                    <a:pt x="69" y="51"/>
                  </a:lnTo>
                  <a:lnTo>
                    <a:pt x="52" y="51"/>
                  </a:lnTo>
                  <a:lnTo>
                    <a:pt x="17" y="34"/>
                  </a:lnTo>
                  <a:lnTo>
                    <a:pt x="0" y="34"/>
                  </a:lnTo>
                  <a:lnTo>
                    <a:pt x="17" y="17"/>
                  </a:lnTo>
                  <a:close/>
                </a:path>
              </a:pathLst>
            </a:custGeom>
            <a:solidFill>
              <a:srgbClr val="3EAD92"/>
            </a:solidFill>
            <a:ln w="9525" cap="rnd">
              <a:solidFill>
                <a:schemeClr val="bg1"/>
              </a:solidFill>
              <a:round/>
              <a:headEnd/>
              <a:tailEnd/>
            </a:ln>
          </p:spPr>
          <p:txBody>
            <a:bodyPr/>
            <a:lstStyle/>
            <a:p>
              <a:endParaRPr lang="en-US" dirty="0"/>
            </a:p>
          </p:txBody>
        </p:sp>
        <p:sp>
          <p:nvSpPr>
            <p:cNvPr id="268" name="Freeform 18">
              <a:extLst>
                <a:ext uri="{FF2B5EF4-FFF2-40B4-BE49-F238E27FC236}">
                  <a16:creationId xmlns:a16="http://schemas.microsoft.com/office/drawing/2014/main" id="{1B63DB17-D780-4E2A-AB16-6A95883C3A2C}"/>
                </a:ext>
              </a:extLst>
            </p:cNvPr>
            <p:cNvSpPr>
              <a:spLocks/>
            </p:cNvSpPr>
            <p:nvPr/>
          </p:nvSpPr>
          <p:spPr bwMode="auto">
            <a:xfrm>
              <a:off x="3770313" y="2306638"/>
              <a:ext cx="55563" cy="12700"/>
            </a:xfrm>
            <a:custGeom>
              <a:avLst/>
              <a:gdLst>
                <a:gd name="T0" fmla="*/ 10174 w 71"/>
                <a:gd name="T1" fmla="*/ 0 h 17"/>
                <a:gd name="T2" fmla="*/ 13304 w 71"/>
                <a:gd name="T3" fmla="*/ 0 h 17"/>
                <a:gd name="T4" fmla="*/ 13304 w 71"/>
                <a:gd name="T5" fmla="*/ 2988 h 17"/>
                <a:gd name="T6" fmla="*/ 10174 w 71"/>
                <a:gd name="T7" fmla="*/ 2988 h 17"/>
                <a:gd name="T8" fmla="*/ 7043 w 71"/>
                <a:gd name="T9" fmla="*/ 2988 h 17"/>
                <a:gd name="T10" fmla="*/ 0 w 71"/>
                <a:gd name="T11" fmla="*/ 0 h 17"/>
                <a:gd name="T12" fmla="*/ 7043 w 71"/>
                <a:gd name="T13" fmla="*/ 0 h 17"/>
                <a:gd name="T14" fmla="*/ 10174 w 71"/>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17"/>
                <a:gd name="T26" fmla="*/ 71 w 7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17">
                  <a:moveTo>
                    <a:pt x="54" y="0"/>
                  </a:moveTo>
                  <a:lnTo>
                    <a:pt x="71" y="0"/>
                  </a:lnTo>
                  <a:lnTo>
                    <a:pt x="71" y="17"/>
                  </a:lnTo>
                  <a:lnTo>
                    <a:pt x="54" y="17"/>
                  </a:lnTo>
                  <a:lnTo>
                    <a:pt x="37" y="17"/>
                  </a:lnTo>
                  <a:lnTo>
                    <a:pt x="0" y="0"/>
                  </a:lnTo>
                  <a:lnTo>
                    <a:pt x="37" y="0"/>
                  </a:lnTo>
                  <a:lnTo>
                    <a:pt x="54" y="0"/>
                  </a:lnTo>
                  <a:close/>
                </a:path>
              </a:pathLst>
            </a:custGeom>
            <a:solidFill>
              <a:srgbClr val="C8C8C8"/>
            </a:solidFill>
            <a:ln w="9525" cap="rnd">
              <a:solidFill>
                <a:schemeClr val="bg1"/>
              </a:solidFill>
              <a:round/>
              <a:headEnd/>
              <a:tailEnd/>
            </a:ln>
          </p:spPr>
          <p:txBody>
            <a:bodyPr/>
            <a:lstStyle/>
            <a:p>
              <a:endParaRPr lang="en-US" dirty="0"/>
            </a:p>
          </p:txBody>
        </p:sp>
        <p:sp>
          <p:nvSpPr>
            <p:cNvPr id="269" name="Freeform 19">
              <a:extLst>
                <a:ext uri="{FF2B5EF4-FFF2-40B4-BE49-F238E27FC236}">
                  <a16:creationId xmlns:a16="http://schemas.microsoft.com/office/drawing/2014/main" id="{73459A59-D6C9-43A1-BB71-F2C39C5CE2CB}"/>
                </a:ext>
              </a:extLst>
            </p:cNvPr>
            <p:cNvSpPr>
              <a:spLocks/>
            </p:cNvSpPr>
            <p:nvPr/>
          </p:nvSpPr>
          <p:spPr bwMode="auto">
            <a:xfrm>
              <a:off x="3721100" y="2251076"/>
              <a:ext cx="82550" cy="55563"/>
            </a:xfrm>
            <a:custGeom>
              <a:avLst/>
              <a:gdLst>
                <a:gd name="T0" fmla="*/ 7144 w 104"/>
                <a:gd name="T1" fmla="*/ 14495 h 69"/>
                <a:gd name="T2" fmla="*/ 7144 w 104"/>
                <a:gd name="T3" fmla="*/ 10468 h 69"/>
                <a:gd name="T4" fmla="*/ 3969 w 104"/>
                <a:gd name="T5" fmla="*/ 7247 h 69"/>
                <a:gd name="T6" fmla="*/ 0 w 104"/>
                <a:gd name="T7" fmla="*/ 4026 h 69"/>
                <a:gd name="T8" fmla="*/ 3969 w 104"/>
                <a:gd name="T9" fmla="*/ 0 h 69"/>
                <a:gd name="T10" fmla="*/ 7144 w 104"/>
                <a:gd name="T11" fmla="*/ 0 h 69"/>
                <a:gd name="T12" fmla="*/ 7144 w 104"/>
                <a:gd name="T13" fmla="*/ 4026 h 69"/>
                <a:gd name="T14" fmla="*/ 10319 w 104"/>
                <a:gd name="T15" fmla="*/ 4026 h 69"/>
                <a:gd name="T16" fmla="*/ 14288 w 104"/>
                <a:gd name="T17" fmla="*/ 4026 h 69"/>
                <a:gd name="T18" fmla="*/ 17463 w 104"/>
                <a:gd name="T19" fmla="*/ 4026 h 69"/>
                <a:gd name="T20" fmla="*/ 20638 w 104"/>
                <a:gd name="T21" fmla="*/ 7247 h 69"/>
                <a:gd name="T22" fmla="*/ 17463 w 104"/>
                <a:gd name="T23" fmla="*/ 7247 h 69"/>
                <a:gd name="T24" fmla="*/ 17463 w 104"/>
                <a:gd name="T25" fmla="*/ 10468 h 69"/>
                <a:gd name="T26" fmla="*/ 20638 w 104"/>
                <a:gd name="T27" fmla="*/ 14495 h 69"/>
                <a:gd name="T28" fmla="*/ 14288 w 104"/>
                <a:gd name="T29" fmla="*/ 14495 h 69"/>
                <a:gd name="T30" fmla="*/ 7144 w 104"/>
                <a:gd name="T31" fmla="*/ 14495 h 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
                <a:gd name="T49" fmla="*/ 0 h 69"/>
                <a:gd name="T50" fmla="*/ 104 w 104"/>
                <a:gd name="T51" fmla="*/ 69 h 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 h="69">
                  <a:moveTo>
                    <a:pt x="34" y="69"/>
                  </a:moveTo>
                  <a:lnTo>
                    <a:pt x="34" y="51"/>
                  </a:lnTo>
                  <a:lnTo>
                    <a:pt x="17" y="34"/>
                  </a:lnTo>
                  <a:lnTo>
                    <a:pt x="0" y="17"/>
                  </a:lnTo>
                  <a:lnTo>
                    <a:pt x="17" y="0"/>
                  </a:lnTo>
                  <a:lnTo>
                    <a:pt x="34" y="0"/>
                  </a:lnTo>
                  <a:lnTo>
                    <a:pt x="34" y="17"/>
                  </a:lnTo>
                  <a:lnTo>
                    <a:pt x="52" y="17"/>
                  </a:lnTo>
                  <a:lnTo>
                    <a:pt x="69" y="17"/>
                  </a:lnTo>
                  <a:lnTo>
                    <a:pt x="86" y="17"/>
                  </a:lnTo>
                  <a:lnTo>
                    <a:pt x="104" y="34"/>
                  </a:lnTo>
                  <a:lnTo>
                    <a:pt x="86" y="34"/>
                  </a:lnTo>
                  <a:lnTo>
                    <a:pt x="86" y="51"/>
                  </a:lnTo>
                  <a:lnTo>
                    <a:pt x="104" y="69"/>
                  </a:lnTo>
                  <a:lnTo>
                    <a:pt x="69" y="69"/>
                  </a:lnTo>
                  <a:lnTo>
                    <a:pt x="34" y="69"/>
                  </a:lnTo>
                  <a:close/>
                </a:path>
              </a:pathLst>
            </a:custGeom>
            <a:solidFill>
              <a:srgbClr val="3EAD92"/>
            </a:solidFill>
            <a:ln w="9525" cap="rnd">
              <a:solidFill>
                <a:schemeClr val="bg1"/>
              </a:solidFill>
              <a:round/>
              <a:headEnd/>
              <a:tailEnd/>
            </a:ln>
          </p:spPr>
          <p:txBody>
            <a:bodyPr/>
            <a:lstStyle/>
            <a:p>
              <a:endParaRPr lang="en-US" dirty="0"/>
            </a:p>
          </p:txBody>
        </p:sp>
        <p:sp>
          <p:nvSpPr>
            <p:cNvPr id="270" name="Freeform 20">
              <a:extLst>
                <a:ext uri="{FF2B5EF4-FFF2-40B4-BE49-F238E27FC236}">
                  <a16:creationId xmlns:a16="http://schemas.microsoft.com/office/drawing/2014/main" id="{459B2CBA-8FFA-4AC8-9EA1-8DD534E7E668}"/>
                </a:ext>
              </a:extLst>
            </p:cNvPr>
            <p:cNvSpPr>
              <a:spLocks/>
            </p:cNvSpPr>
            <p:nvPr/>
          </p:nvSpPr>
          <p:spPr bwMode="auto">
            <a:xfrm>
              <a:off x="3770313" y="2128838"/>
              <a:ext cx="225425" cy="165100"/>
            </a:xfrm>
            <a:custGeom>
              <a:avLst/>
              <a:gdLst>
                <a:gd name="T0" fmla="*/ 42069 w 284"/>
                <a:gd name="T1" fmla="*/ 17379 h 209"/>
                <a:gd name="T2" fmla="*/ 45244 w 284"/>
                <a:gd name="T3" fmla="*/ 13429 h 209"/>
                <a:gd name="T4" fmla="*/ 45244 w 284"/>
                <a:gd name="T5" fmla="*/ 20539 h 209"/>
                <a:gd name="T6" fmla="*/ 53181 w 284"/>
                <a:gd name="T7" fmla="*/ 20539 h 209"/>
                <a:gd name="T8" fmla="*/ 56356 w 284"/>
                <a:gd name="T9" fmla="*/ 26858 h 209"/>
                <a:gd name="T10" fmla="*/ 45244 w 284"/>
                <a:gd name="T11" fmla="*/ 33968 h 209"/>
                <a:gd name="T12" fmla="*/ 42069 w 284"/>
                <a:gd name="T13" fmla="*/ 30808 h 209"/>
                <a:gd name="T14" fmla="*/ 38894 w 284"/>
                <a:gd name="T15" fmla="*/ 33968 h 209"/>
                <a:gd name="T16" fmla="*/ 42069 w 284"/>
                <a:gd name="T17" fmla="*/ 37128 h 209"/>
                <a:gd name="T18" fmla="*/ 38894 w 284"/>
                <a:gd name="T19" fmla="*/ 41078 h 209"/>
                <a:gd name="T20" fmla="*/ 34925 w 284"/>
                <a:gd name="T21" fmla="*/ 33968 h 209"/>
                <a:gd name="T22" fmla="*/ 30956 w 284"/>
                <a:gd name="T23" fmla="*/ 41078 h 209"/>
                <a:gd name="T24" fmla="*/ 23812 w 284"/>
                <a:gd name="T25" fmla="*/ 41078 h 209"/>
                <a:gd name="T26" fmla="*/ 20637 w 284"/>
                <a:gd name="T27" fmla="*/ 33968 h 209"/>
                <a:gd name="T28" fmla="*/ 14287 w 284"/>
                <a:gd name="T29" fmla="*/ 30808 h 209"/>
                <a:gd name="T30" fmla="*/ 20637 w 284"/>
                <a:gd name="T31" fmla="*/ 26858 h 209"/>
                <a:gd name="T32" fmla="*/ 23812 w 284"/>
                <a:gd name="T33" fmla="*/ 26858 h 209"/>
                <a:gd name="T34" fmla="*/ 17462 w 284"/>
                <a:gd name="T35" fmla="*/ 23699 h 209"/>
                <a:gd name="T36" fmla="*/ 14287 w 284"/>
                <a:gd name="T37" fmla="*/ 26858 h 209"/>
                <a:gd name="T38" fmla="*/ 10319 w 284"/>
                <a:gd name="T39" fmla="*/ 26858 h 209"/>
                <a:gd name="T40" fmla="*/ 10319 w 284"/>
                <a:gd name="T41" fmla="*/ 23699 h 209"/>
                <a:gd name="T42" fmla="*/ 7144 w 284"/>
                <a:gd name="T43" fmla="*/ 20539 h 209"/>
                <a:gd name="T44" fmla="*/ 0 w 284"/>
                <a:gd name="T45" fmla="*/ 17379 h 209"/>
                <a:gd name="T46" fmla="*/ 7144 w 284"/>
                <a:gd name="T47" fmla="*/ 17379 h 209"/>
                <a:gd name="T48" fmla="*/ 7144 w 284"/>
                <a:gd name="T49" fmla="*/ 13429 h 209"/>
                <a:gd name="T50" fmla="*/ 0 w 284"/>
                <a:gd name="T51" fmla="*/ 10269 h 209"/>
                <a:gd name="T52" fmla="*/ 7144 w 284"/>
                <a:gd name="T53" fmla="*/ 10269 h 209"/>
                <a:gd name="T54" fmla="*/ 14287 w 284"/>
                <a:gd name="T55" fmla="*/ 10269 h 209"/>
                <a:gd name="T56" fmla="*/ 7144 w 284"/>
                <a:gd name="T57" fmla="*/ 10269 h 209"/>
                <a:gd name="T58" fmla="*/ 10319 w 284"/>
                <a:gd name="T59" fmla="*/ 3160 h 209"/>
                <a:gd name="T60" fmla="*/ 14287 w 284"/>
                <a:gd name="T61" fmla="*/ 6320 h 209"/>
                <a:gd name="T62" fmla="*/ 14287 w 284"/>
                <a:gd name="T63" fmla="*/ 3160 h 209"/>
                <a:gd name="T64" fmla="*/ 10319 w 284"/>
                <a:gd name="T65" fmla="*/ 0 h 209"/>
                <a:gd name="T66" fmla="*/ 20637 w 284"/>
                <a:gd name="T67" fmla="*/ 0 h 209"/>
                <a:gd name="T68" fmla="*/ 23812 w 284"/>
                <a:gd name="T69" fmla="*/ 6320 h 209"/>
                <a:gd name="T70" fmla="*/ 27781 w 284"/>
                <a:gd name="T71" fmla="*/ 10269 h 209"/>
                <a:gd name="T72" fmla="*/ 34925 w 284"/>
                <a:gd name="T73" fmla="*/ 10269 h 209"/>
                <a:gd name="T74" fmla="*/ 38894 w 284"/>
                <a:gd name="T75" fmla="*/ 17379 h 2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4"/>
                <a:gd name="T115" fmla="*/ 0 h 209"/>
                <a:gd name="T116" fmla="*/ 284 w 284"/>
                <a:gd name="T117" fmla="*/ 209 h 20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4" h="209">
                  <a:moveTo>
                    <a:pt x="196" y="88"/>
                  </a:moveTo>
                  <a:lnTo>
                    <a:pt x="213" y="88"/>
                  </a:lnTo>
                  <a:lnTo>
                    <a:pt x="213" y="71"/>
                  </a:lnTo>
                  <a:lnTo>
                    <a:pt x="230" y="71"/>
                  </a:lnTo>
                  <a:lnTo>
                    <a:pt x="230" y="88"/>
                  </a:lnTo>
                  <a:lnTo>
                    <a:pt x="230" y="106"/>
                  </a:lnTo>
                  <a:lnTo>
                    <a:pt x="250" y="106"/>
                  </a:lnTo>
                  <a:lnTo>
                    <a:pt x="267" y="106"/>
                  </a:lnTo>
                  <a:lnTo>
                    <a:pt x="284" y="123"/>
                  </a:lnTo>
                  <a:lnTo>
                    <a:pt x="284" y="138"/>
                  </a:lnTo>
                  <a:lnTo>
                    <a:pt x="250" y="156"/>
                  </a:lnTo>
                  <a:lnTo>
                    <a:pt x="230" y="173"/>
                  </a:lnTo>
                  <a:lnTo>
                    <a:pt x="213" y="173"/>
                  </a:lnTo>
                  <a:lnTo>
                    <a:pt x="213" y="156"/>
                  </a:lnTo>
                  <a:lnTo>
                    <a:pt x="213" y="173"/>
                  </a:lnTo>
                  <a:lnTo>
                    <a:pt x="196" y="173"/>
                  </a:lnTo>
                  <a:lnTo>
                    <a:pt x="213" y="173"/>
                  </a:lnTo>
                  <a:lnTo>
                    <a:pt x="213" y="190"/>
                  </a:lnTo>
                  <a:lnTo>
                    <a:pt x="196" y="190"/>
                  </a:lnTo>
                  <a:lnTo>
                    <a:pt x="196" y="209"/>
                  </a:lnTo>
                  <a:lnTo>
                    <a:pt x="177" y="190"/>
                  </a:lnTo>
                  <a:lnTo>
                    <a:pt x="177" y="173"/>
                  </a:lnTo>
                  <a:lnTo>
                    <a:pt x="159" y="190"/>
                  </a:lnTo>
                  <a:lnTo>
                    <a:pt x="159" y="209"/>
                  </a:lnTo>
                  <a:lnTo>
                    <a:pt x="140" y="209"/>
                  </a:lnTo>
                  <a:lnTo>
                    <a:pt x="123" y="209"/>
                  </a:lnTo>
                  <a:lnTo>
                    <a:pt x="106" y="190"/>
                  </a:lnTo>
                  <a:lnTo>
                    <a:pt x="106" y="173"/>
                  </a:lnTo>
                  <a:lnTo>
                    <a:pt x="71" y="173"/>
                  </a:lnTo>
                  <a:lnTo>
                    <a:pt x="71" y="156"/>
                  </a:lnTo>
                  <a:lnTo>
                    <a:pt x="88" y="138"/>
                  </a:lnTo>
                  <a:lnTo>
                    <a:pt x="106" y="138"/>
                  </a:lnTo>
                  <a:lnTo>
                    <a:pt x="140" y="138"/>
                  </a:lnTo>
                  <a:lnTo>
                    <a:pt x="123" y="138"/>
                  </a:lnTo>
                  <a:lnTo>
                    <a:pt x="106" y="123"/>
                  </a:lnTo>
                  <a:lnTo>
                    <a:pt x="88" y="123"/>
                  </a:lnTo>
                  <a:lnTo>
                    <a:pt x="88" y="138"/>
                  </a:lnTo>
                  <a:lnTo>
                    <a:pt x="71" y="138"/>
                  </a:lnTo>
                  <a:lnTo>
                    <a:pt x="54" y="123"/>
                  </a:lnTo>
                  <a:lnTo>
                    <a:pt x="54" y="138"/>
                  </a:lnTo>
                  <a:lnTo>
                    <a:pt x="35" y="123"/>
                  </a:lnTo>
                  <a:lnTo>
                    <a:pt x="54" y="123"/>
                  </a:lnTo>
                  <a:lnTo>
                    <a:pt x="54" y="106"/>
                  </a:lnTo>
                  <a:lnTo>
                    <a:pt x="35" y="106"/>
                  </a:lnTo>
                  <a:lnTo>
                    <a:pt x="0" y="106"/>
                  </a:lnTo>
                  <a:lnTo>
                    <a:pt x="0" y="88"/>
                  </a:lnTo>
                  <a:lnTo>
                    <a:pt x="17" y="88"/>
                  </a:lnTo>
                  <a:lnTo>
                    <a:pt x="35" y="88"/>
                  </a:lnTo>
                  <a:lnTo>
                    <a:pt x="54" y="88"/>
                  </a:lnTo>
                  <a:lnTo>
                    <a:pt x="35" y="71"/>
                  </a:lnTo>
                  <a:lnTo>
                    <a:pt x="17" y="71"/>
                  </a:lnTo>
                  <a:lnTo>
                    <a:pt x="0" y="54"/>
                  </a:lnTo>
                  <a:lnTo>
                    <a:pt x="17" y="54"/>
                  </a:lnTo>
                  <a:lnTo>
                    <a:pt x="35" y="54"/>
                  </a:lnTo>
                  <a:lnTo>
                    <a:pt x="54" y="54"/>
                  </a:lnTo>
                  <a:lnTo>
                    <a:pt x="71" y="54"/>
                  </a:lnTo>
                  <a:lnTo>
                    <a:pt x="54" y="54"/>
                  </a:lnTo>
                  <a:lnTo>
                    <a:pt x="35" y="54"/>
                  </a:lnTo>
                  <a:lnTo>
                    <a:pt x="35" y="35"/>
                  </a:lnTo>
                  <a:lnTo>
                    <a:pt x="54" y="17"/>
                  </a:lnTo>
                  <a:lnTo>
                    <a:pt x="54" y="35"/>
                  </a:lnTo>
                  <a:lnTo>
                    <a:pt x="71" y="35"/>
                  </a:lnTo>
                  <a:lnTo>
                    <a:pt x="88" y="35"/>
                  </a:lnTo>
                  <a:lnTo>
                    <a:pt x="71" y="17"/>
                  </a:lnTo>
                  <a:lnTo>
                    <a:pt x="54" y="17"/>
                  </a:lnTo>
                  <a:lnTo>
                    <a:pt x="54" y="0"/>
                  </a:lnTo>
                  <a:lnTo>
                    <a:pt x="71" y="0"/>
                  </a:lnTo>
                  <a:lnTo>
                    <a:pt x="106" y="0"/>
                  </a:lnTo>
                  <a:lnTo>
                    <a:pt x="106" y="17"/>
                  </a:lnTo>
                  <a:lnTo>
                    <a:pt x="123" y="35"/>
                  </a:lnTo>
                  <a:lnTo>
                    <a:pt x="123" y="54"/>
                  </a:lnTo>
                  <a:lnTo>
                    <a:pt x="140" y="54"/>
                  </a:lnTo>
                  <a:lnTo>
                    <a:pt x="159" y="54"/>
                  </a:lnTo>
                  <a:lnTo>
                    <a:pt x="177" y="54"/>
                  </a:lnTo>
                  <a:lnTo>
                    <a:pt x="196" y="71"/>
                  </a:lnTo>
                  <a:lnTo>
                    <a:pt x="196" y="88"/>
                  </a:lnTo>
                  <a:close/>
                </a:path>
              </a:pathLst>
            </a:custGeom>
            <a:solidFill>
              <a:srgbClr val="3EAD92"/>
            </a:solidFill>
            <a:ln w="9525" cap="rnd">
              <a:solidFill>
                <a:schemeClr val="bg1"/>
              </a:solidFill>
              <a:round/>
              <a:headEnd/>
              <a:tailEnd/>
            </a:ln>
          </p:spPr>
          <p:txBody>
            <a:bodyPr/>
            <a:lstStyle/>
            <a:p>
              <a:endParaRPr lang="en-US" dirty="0"/>
            </a:p>
          </p:txBody>
        </p:sp>
        <p:sp>
          <p:nvSpPr>
            <p:cNvPr id="271" name="Freeform 21">
              <a:extLst>
                <a:ext uri="{FF2B5EF4-FFF2-40B4-BE49-F238E27FC236}">
                  <a16:creationId xmlns:a16="http://schemas.microsoft.com/office/drawing/2014/main" id="{E143D422-EB77-44B7-A42F-90D0FEB3E681}"/>
                </a:ext>
              </a:extLst>
            </p:cNvPr>
            <p:cNvSpPr>
              <a:spLocks/>
            </p:cNvSpPr>
            <p:nvPr/>
          </p:nvSpPr>
          <p:spPr bwMode="auto">
            <a:xfrm>
              <a:off x="3852863" y="2033588"/>
              <a:ext cx="674688" cy="341313"/>
            </a:xfrm>
            <a:custGeom>
              <a:avLst/>
              <a:gdLst>
                <a:gd name="T0" fmla="*/ 134460 w 848"/>
                <a:gd name="T1" fmla="*/ 7144 h 430"/>
                <a:gd name="T2" fmla="*/ 151964 w 848"/>
                <a:gd name="T3" fmla="*/ 3969 h 430"/>
                <a:gd name="T4" fmla="*/ 165490 w 848"/>
                <a:gd name="T5" fmla="*/ 10319 h 430"/>
                <a:gd name="T6" fmla="*/ 165490 w 848"/>
                <a:gd name="T7" fmla="*/ 14288 h 430"/>
                <a:gd name="T8" fmla="*/ 137643 w 848"/>
                <a:gd name="T9" fmla="*/ 23813 h 430"/>
                <a:gd name="T10" fmla="*/ 151964 w 848"/>
                <a:gd name="T11" fmla="*/ 23813 h 430"/>
                <a:gd name="T12" fmla="*/ 130482 w 848"/>
                <a:gd name="T13" fmla="*/ 34925 h 430"/>
                <a:gd name="T14" fmla="*/ 112978 w 848"/>
                <a:gd name="T15" fmla="*/ 44450 h 430"/>
                <a:gd name="T16" fmla="*/ 102635 w 848"/>
                <a:gd name="T17" fmla="*/ 44450 h 430"/>
                <a:gd name="T18" fmla="*/ 95475 w 848"/>
                <a:gd name="T19" fmla="*/ 51594 h 430"/>
                <a:gd name="T20" fmla="*/ 95475 w 848"/>
                <a:gd name="T21" fmla="*/ 57944 h 430"/>
                <a:gd name="T22" fmla="*/ 85132 w 848"/>
                <a:gd name="T23" fmla="*/ 68263 h 430"/>
                <a:gd name="T24" fmla="*/ 77971 w 848"/>
                <a:gd name="T25" fmla="*/ 72231 h 430"/>
                <a:gd name="T26" fmla="*/ 73993 w 848"/>
                <a:gd name="T27" fmla="*/ 78581 h 430"/>
                <a:gd name="T28" fmla="*/ 70810 w 848"/>
                <a:gd name="T29" fmla="*/ 85725 h 430"/>
                <a:gd name="T30" fmla="*/ 56489 w 848"/>
                <a:gd name="T31" fmla="*/ 82550 h 430"/>
                <a:gd name="T32" fmla="*/ 38986 w 848"/>
                <a:gd name="T33" fmla="*/ 82550 h 430"/>
                <a:gd name="T34" fmla="*/ 32621 w 848"/>
                <a:gd name="T35" fmla="*/ 85725 h 430"/>
                <a:gd name="T36" fmla="*/ 14321 w 848"/>
                <a:gd name="T37" fmla="*/ 82550 h 430"/>
                <a:gd name="T38" fmla="*/ 28642 w 848"/>
                <a:gd name="T39" fmla="*/ 75406 h 430"/>
                <a:gd name="T40" fmla="*/ 24664 w 848"/>
                <a:gd name="T41" fmla="*/ 68263 h 430"/>
                <a:gd name="T42" fmla="*/ 38986 w 848"/>
                <a:gd name="T43" fmla="*/ 72231 h 430"/>
                <a:gd name="T44" fmla="*/ 35803 w 848"/>
                <a:gd name="T45" fmla="*/ 68263 h 430"/>
                <a:gd name="T46" fmla="*/ 28642 w 848"/>
                <a:gd name="T47" fmla="*/ 65088 h 430"/>
                <a:gd name="T48" fmla="*/ 24664 w 848"/>
                <a:gd name="T49" fmla="*/ 57944 h 430"/>
                <a:gd name="T50" fmla="*/ 35803 w 848"/>
                <a:gd name="T51" fmla="*/ 57944 h 430"/>
                <a:gd name="T52" fmla="*/ 38986 w 848"/>
                <a:gd name="T53" fmla="*/ 44450 h 430"/>
                <a:gd name="T54" fmla="*/ 32621 w 848"/>
                <a:gd name="T55" fmla="*/ 41275 h 430"/>
                <a:gd name="T56" fmla="*/ 32621 w 848"/>
                <a:gd name="T57" fmla="*/ 38100 h 430"/>
                <a:gd name="T58" fmla="*/ 42964 w 848"/>
                <a:gd name="T59" fmla="*/ 38100 h 430"/>
                <a:gd name="T60" fmla="*/ 56489 w 848"/>
                <a:gd name="T61" fmla="*/ 44450 h 430"/>
                <a:gd name="T62" fmla="*/ 49329 w 848"/>
                <a:gd name="T63" fmla="*/ 38100 h 430"/>
                <a:gd name="T64" fmla="*/ 60467 w 848"/>
                <a:gd name="T65" fmla="*/ 38100 h 430"/>
                <a:gd name="T66" fmla="*/ 70810 w 848"/>
                <a:gd name="T67" fmla="*/ 34925 h 430"/>
                <a:gd name="T68" fmla="*/ 56489 w 848"/>
                <a:gd name="T69" fmla="*/ 34925 h 430"/>
                <a:gd name="T70" fmla="*/ 42964 w 848"/>
                <a:gd name="T71" fmla="*/ 34925 h 430"/>
                <a:gd name="T72" fmla="*/ 32621 w 848"/>
                <a:gd name="T73" fmla="*/ 34925 h 430"/>
                <a:gd name="T74" fmla="*/ 18299 w 848"/>
                <a:gd name="T75" fmla="*/ 34925 h 430"/>
                <a:gd name="T76" fmla="*/ 21482 w 848"/>
                <a:gd name="T77" fmla="*/ 27781 h 430"/>
                <a:gd name="T78" fmla="*/ 14321 w 848"/>
                <a:gd name="T79" fmla="*/ 23813 h 430"/>
                <a:gd name="T80" fmla="*/ 21482 w 848"/>
                <a:gd name="T81" fmla="*/ 23813 h 430"/>
                <a:gd name="T82" fmla="*/ 11139 w 848"/>
                <a:gd name="T83" fmla="*/ 23813 h 430"/>
                <a:gd name="T84" fmla="*/ 7161 w 848"/>
                <a:gd name="T85" fmla="*/ 23813 h 430"/>
                <a:gd name="T86" fmla="*/ 3978 w 848"/>
                <a:gd name="T87" fmla="*/ 20638 h 430"/>
                <a:gd name="T88" fmla="*/ 24664 w 848"/>
                <a:gd name="T89" fmla="*/ 14288 h 430"/>
                <a:gd name="T90" fmla="*/ 38986 w 848"/>
                <a:gd name="T91" fmla="*/ 10319 h 430"/>
                <a:gd name="T92" fmla="*/ 49329 w 848"/>
                <a:gd name="T93" fmla="*/ 10319 h 430"/>
                <a:gd name="T94" fmla="*/ 60467 w 848"/>
                <a:gd name="T95" fmla="*/ 7144 h 430"/>
                <a:gd name="T96" fmla="*/ 70810 w 848"/>
                <a:gd name="T97" fmla="*/ 3969 h 430"/>
                <a:gd name="T98" fmla="*/ 88314 w 848"/>
                <a:gd name="T99" fmla="*/ 0 h 430"/>
                <a:gd name="T100" fmla="*/ 98657 w 848"/>
                <a:gd name="T101" fmla="*/ 3969 h 430"/>
                <a:gd name="T102" fmla="*/ 105818 w 848"/>
                <a:gd name="T103" fmla="*/ 0 h 430"/>
                <a:gd name="T104" fmla="*/ 120139 w 848"/>
                <a:gd name="T105" fmla="*/ 0 h 43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48"/>
                <a:gd name="T160" fmla="*/ 0 h 430"/>
                <a:gd name="T161" fmla="*/ 848 w 848"/>
                <a:gd name="T162" fmla="*/ 430 h 43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48" h="430">
                  <a:moveTo>
                    <a:pt x="708" y="17"/>
                  </a:moveTo>
                  <a:lnTo>
                    <a:pt x="689" y="35"/>
                  </a:lnTo>
                  <a:lnTo>
                    <a:pt x="672" y="35"/>
                  </a:lnTo>
                  <a:lnTo>
                    <a:pt x="708" y="35"/>
                  </a:lnTo>
                  <a:lnTo>
                    <a:pt x="725" y="17"/>
                  </a:lnTo>
                  <a:lnTo>
                    <a:pt x="760" y="17"/>
                  </a:lnTo>
                  <a:lnTo>
                    <a:pt x="777" y="35"/>
                  </a:lnTo>
                  <a:lnTo>
                    <a:pt x="814" y="52"/>
                  </a:lnTo>
                  <a:lnTo>
                    <a:pt x="831" y="52"/>
                  </a:lnTo>
                  <a:lnTo>
                    <a:pt x="848" y="52"/>
                  </a:lnTo>
                  <a:lnTo>
                    <a:pt x="848" y="69"/>
                  </a:lnTo>
                  <a:lnTo>
                    <a:pt x="831" y="69"/>
                  </a:lnTo>
                  <a:lnTo>
                    <a:pt x="777" y="87"/>
                  </a:lnTo>
                  <a:lnTo>
                    <a:pt x="743" y="104"/>
                  </a:lnTo>
                  <a:lnTo>
                    <a:pt x="689" y="121"/>
                  </a:lnTo>
                  <a:lnTo>
                    <a:pt x="708" y="121"/>
                  </a:lnTo>
                  <a:lnTo>
                    <a:pt x="743" y="121"/>
                  </a:lnTo>
                  <a:lnTo>
                    <a:pt x="760" y="121"/>
                  </a:lnTo>
                  <a:lnTo>
                    <a:pt x="725" y="138"/>
                  </a:lnTo>
                  <a:lnTo>
                    <a:pt x="689" y="156"/>
                  </a:lnTo>
                  <a:lnTo>
                    <a:pt x="654" y="173"/>
                  </a:lnTo>
                  <a:lnTo>
                    <a:pt x="620" y="173"/>
                  </a:lnTo>
                  <a:lnTo>
                    <a:pt x="583" y="207"/>
                  </a:lnTo>
                  <a:lnTo>
                    <a:pt x="566" y="225"/>
                  </a:lnTo>
                  <a:lnTo>
                    <a:pt x="549" y="225"/>
                  </a:lnTo>
                  <a:lnTo>
                    <a:pt x="531" y="225"/>
                  </a:lnTo>
                  <a:lnTo>
                    <a:pt x="514" y="225"/>
                  </a:lnTo>
                  <a:lnTo>
                    <a:pt x="478" y="242"/>
                  </a:lnTo>
                  <a:lnTo>
                    <a:pt x="459" y="257"/>
                  </a:lnTo>
                  <a:lnTo>
                    <a:pt x="478" y="257"/>
                  </a:lnTo>
                  <a:lnTo>
                    <a:pt x="478" y="275"/>
                  </a:lnTo>
                  <a:lnTo>
                    <a:pt x="459" y="275"/>
                  </a:lnTo>
                  <a:lnTo>
                    <a:pt x="478" y="292"/>
                  </a:lnTo>
                  <a:lnTo>
                    <a:pt x="459" y="309"/>
                  </a:lnTo>
                  <a:lnTo>
                    <a:pt x="441" y="326"/>
                  </a:lnTo>
                  <a:lnTo>
                    <a:pt x="424" y="344"/>
                  </a:lnTo>
                  <a:lnTo>
                    <a:pt x="407" y="344"/>
                  </a:lnTo>
                  <a:lnTo>
                    <a:pt x="389" y="344"/>
                  </a:lnTo>
                  <a:lnTo>
                    <a:pt x="389" y="361"/>
                  </a:lnTo>
                  <a:lnTo>
                    <a:pt x="353" y="378"/>
                  </a:lnTo>
                  <a:lnTo>
                    <a:pt x="353" y="396"/>
                  </a:lnTo>
                  <a:lnTo>
                    <a:pt x="372" y="396"/>
                  </a:lnTo>
                  <a:lnTo>
                    <a:pt x="389" y="396"/>
                  </a:lnTo>
                  <a:lnTo>
                    <a:pt x="372" y="413"/>
                  </a:lnTo>
                  <a:lnTo>
                    <a:pt x="353" y="430"/>
                  </a:lnTo>
                  <a:lnTo>
                    <a:pt x="318" y="430"/>
                  </a:lnTo>
                  <a:lnTo>
                    <a:pt x="301" y="430"/>
                  </a:lnTo>
                  <a:lnTo>
                    <a:pt x="284" y="413"/>
                  </a:lnTo>
                  <a:lnTo>
                    <a:pt x="247" y="413"/>
                  </a:lnTo>
                  <a:lnTo>
                    <a:pt x="213" y="413"/>
                  </a:lnTo>
                  <a:lnTo>
                    <a:pt x="196" y="413"/>
                  </a:lnTo>
                  <a:lnTo>
                    <a:pt x="196" y="430"/>
                  </a:lnTo>
                  <a:lnTo>
                    <a:pt x="178" y="430"/>
                  </a:lnTo>
                  <a:lnTo>
                    <a:pt x="161" y="430"/>
                  </a:lnTo>
                  <a:lnTo>
                    <a:pt x="124" y="413"/>
                  </a:lnTo>
                  <a:lnTo>
                    <a:pt x="90" y="413"/>
                  </a:lnTo>
                  <a:lnTo>
                    <a:pt x="71" y="413"/>
                  </a:lnTo>
                  <a:lnTo>
                    <a:pt x="90" y="396"/>
                  </a:lnTo>
                  <a:lnTo>
                    <a:pt x="124" y="378"/>
                  </a:lnTo>
                  <a:lnTo>
                    <a:pt x="142" y="378"/>
                  </a:lnTo>
                  <a:lnTo>
                    <a:pt x="124" y="361"/>
                  </a:lnTo>
                  <a:lnTo>
                    <a:pt x="107" y="344"/>
                  </a:lnTo>
                  <a:lnTo>
                    <a:pt x="124" y="344"/>
                  </a:lnTo>
                  <a:lnTo>
                    <a:pt x="161" y="344"/>
                  </a:lnTo>
                  <a:lnTo>
                    <a:pt x="178" y="344"/>
                  </a:lnTo>
                  <a:lnTo>
                    <a:pt x="196" y="361"/>
                  </a:lnTo>
                  <a:lnTo>
                    <a:pt x="213" y="361"/>
                  </a:lnTo>
                  <a:lnTo>
                    <a:pt x="196" y="344"/>
                  </a:lnTo>
                  <a:lnTo>
                    <a:pt x="178" y="344"/>
                  </a:lnTo>
                  <a:lnTo>
                    <a:pt x="178" y="326"/>
                  </a:lnTo>
                  <a:lnTo>
                    <a:pt x="161" y="326"/>
                  </a:lnTo>
                  <a:lnTo>
                    <a:pt x="142" y="326"/>
                  </a:lnTo>
                  <a:lnTo>
                    <a:pt x="124" y="326"/>
                  </a:lnTo>
                  <a:lnTo>
                    <a:pt x="124" y="309"/>
                  </a:lnTo>
                  <a:lnTo>
                    <a:pt x="124" y="292"/>
                  </a:lnTo>
                  <a:lnTo>
                    <a:pt x="142" y="292"/>
                  </a:lnTo>
                  <a:lnTo>
                    <a:pt x="161" y="292"/>
                  </a:lnTo>
                  <a:lnTo>
                    <a:pt x="178" y="292"/>
                  </a:lnTo>
                  <a:lnTo>
                    <a:pt x="196" y="275"/>
                  </a:lnTo>
                  <a:lnTo>
                    <a:pt x="213" y="257"/>
                  </a:lnTo>
                  <a:lnTo>
                    <a:pt x="196" y="225"/>
                  </a:lnTo>
                  <a:lnTo>
                    <a:pt x="161" y="225"/>
                  </a:lnTo>
                  <a:lnTo>
                    <a:pt x="142" y="207"/>
                  </a:lnTo>
                  <a:lnTo>
                    <a:pt x="161" y="207"/>
                  </a:lnTo>
                  <a:lnTo>
                    <a:pt x="178" y="207"/>
                  </a:lnTo>
                  <a:lnTo>
                    <a:pt x="161" y="207"/>
                  </a:lnTo>
                  <a:lnTo>
                    <a:pt x="161" y="190"/>
                  </a:lnTo>
                  <a:lnTo>
                    <a:pt x="178" y="190"/>
                  </a:lnTo>
                  <a:lnTo>
                    <a:pt x="196" y="190"/>
                  </a:lnTo>
                  <a:lnTo>
                    <a:pt x="213" y="190"/>
                  </a:lnTo>
                  <a:lnTo>
                    <a:pt x="247" y="207"/>
                  </a:lnTo>
                  <a:lnTo>
                    <a:pt x="247" y="225"/>
                  </a:lnTo>
                  <a:lnTo>
                    <a:pt x="284" y="225"/>
                  </a:lnTo>
                  <a:lnTo>
                    <a:pt x="267" y="225"/>
                  </a:lnTo>
                  <a:lnTo>
                    <a:pt x="247" y="207"/>
                  </a:lnTo>
                  <a:lnTo>
                    <a:pt x="247" y="190"/>
                  </a:lnTo>
                  <a:lnTo>
                    <a:pt x="267" y="190"/>
                  </a:lnTo>
                  <a:lnTo>
                    <a:pt x="284" y="190"/>
                  </a:lnTo>
                  <a:lnTo>
                    <a:pt x="301" y="190"/>
                  </a:lnTo>
                  <a:lnTo>
                    <a:pt x="318" y="173"/>
                  </a:lnTo>
                  <a:lnTo>
                    <a:pt x="336" y="173"/>
                  </a:lnTo>
                  <a:lnTo>
                    <a:pt x="353" y="173"/>
                  </a:lnTo>
                  <a:lnTo>
                    <a:pt x="336" y="173"/>
                  </a:lnTo>
                  <a:lnTo>
                    <a:pt x="301" y="173"/>
                  </a:lnTo>
                  <a:lnTo>
                    <a:pt x="284" y="173"/>
                  </a:lnTo>
                  <a:lnTo>
                    <a:pt x="247" y="173"/>
                  </a:lnTo>
                  <a:lnTo>
                    <a:pt x="230" y="173"/>
                  </a:lnTo>
                  <a:lnTo>
                    <a:pt x="213" y="173"/>
                  </a:lnTo>
                  <a:lnTo>
                    <a:pt x="196" y="173"/>
                  </a:lnTo>
                  <a:lnTo>
                    <a:pt x="178" y="173"/>
                  </a:lnTo>
                  <a:lnTo>
                    <a:pt x="161" y="173"/>
                  </a:lnTo>
                  <a:lnTo>
                    <a:pt x="142" y="173"/>
                  </a:lnTo>
                  <a:lnTo>
                    <a:pt x="124" y="173"/>
                  </a:lnTo>
                  <a:lnTo>
                    <a:pt x="90" y="173"/>
                  </a:lnTo>
                  <a:lnTo>
                    <a:pt x="71" y="156"/>
                  </a:lnTo>
                  <a:lnTo>
                    <a:pt x="90" y="156"/>
                  </a:lnTo>
                  <a:lnTo>
                    <a:pt x="107" y="138"/>
                  </a:lnTo>
                  <a:lnTo>
                    <a:pt x="90" y="138"/>
                  </a:lnTo>
                  <a:lnTo>
                    <a:pt x="71" y="138"/>
                  </a:lnTo>
                  <a:lnTo>
                    <a:pt x="71" y="121"/>
                  </a:lnTo>
                  <a:lnTo>
                    <a:pt x="90" y="121"/>
                  </a:lnTo>
                  <a:lnTo>
                    <a:pt x="124" y="121"/>
                  </a:lnTo>
                  <a:lnTo>
                    <a:pt x="107" y="121"/>
                  </a:lnTo>
                  <a:lnTo>
                    <a:pt x="90" y="121"/>
                  </a:lnTo>
                  <a:lnTo>
                    <a:pt x="71" y="121"/>
                  </a:lnTo>
                  <a:lnTo>
                    <a:pt x="53" y="121"/>
                  </a:lnTo>
                  <a:lnTo>
                    <a:pt x="71" y="121"/>
                  </a:lnTo>
                  <a:lnTo>
                    <a:pt x="53" y="121"/>
                  </a:lnTo>
                  <a:lnTo>
                    <a:pt x="36" y="121"/>
                  </a:lnTo>
                  <a:lnTo>
                    <a:pt x="17" y="121"/>
                  </a:lnTo>
                  <a:lnTo>
                    <a:pt x="0" y="121"/>
                  </a:lnTo>
                  <a:lnTo>
                    <a:pt x="17" y="104"/>
                  </a:lnTo>
                  <a:lnTo>
                    <a:pt x="71" y="87"/>
                  </a:lnTo>
                  <a:lnTo>
                    <a:pt x="107" y="69"/>
                  </a:lnTo>
                  <a:lnTo>
                    <a:pt x="124" y="69"/>
                  </a:lnTo>
                  <a:lnTo>
                    <a:pt x="161" y="52"/>
                  </a:lnTo>
                  <a:lnTo>
                    <a:pt x="178" y="52"/>
                  </a:lnTo>
                  <a:lnTo>
                    <a:pt x="196" y="52"/>
                  </a:lnTo>
                  <a:lnTo>
                    <a:pt x="213" y="52"/>
                  </a:lnTo>
                  <a:lnTo>
                    <a:pt x="247" y="69"/>
                  </a:lnTo>
                  <a:lnTo>
                    <a:pt x="247" y="52"/>
                  </a:lnTo>
                  <a:lnTo>
                    <a:pt x="267" y="35"/>
                  </a:lnTo>
                  <a:lnTo>
                    <a:pt x="284" y="35"/>
                  </a:lnTo>
                  <a:lnTo>
                    <a:pt x="301" y="35"/>
                  </a:lnTo>
                  <a:lnTo>
                    <a:pt x="301" y="17"/>
                  </a:lnTo>
                  <a:lnTo>
                    <a:pt x="318" y="17"/>
                  </a:lnTo>
                  <a:lnTo>
                    <a:pt x="353" y="17"/>
                  </a:lnTo>
                  <a:lnTo>
                    <a:pt x="389" y="17"/>
                  </a:lnTo>
                  <a:lnTo>
                    <a:pt x="424" y="17"/>
                  </a:lnTo>
                  <a:lnTo>
                    <a:pt x="441" y="0"/>
                  </a:lnTo>
                  <a:lnTo>
                    <a:pt x="459" y="0"/>
                  </a:lnTo>
                  <a:lnTo>
                    <a:pt x="478" y="17"/>
                  </a:lnTo>
                  <a:lnTo>
                    <a:pt x="495" y="17"/>
                  </a:lnTo>
                  <a:lnTo>
                    <a:pt x="495" y="0"/>
                  </a:lnTo>
                  <a:lnTo>
                    <a:pt x="514" y="0"/>
                  </a:lnTo>
                  <a:lnTo>
                    <a:pt x="531" y="0"/>
                  </a:lnTo>
                  <a:lnTo>
                    <a:pt x="549" y="0"/>
                  </a:lnTo>
                  <a:lnTo>
                    <a:pt x="566" y="0"/>
                  </a:lnTo>
                  <a:lnTo>
                    <a:pt x="602" y="0"/>
                  </a:lnTo>
                  <a:lnTo>
                    <a:pt x="654" y="17"/>
                  </a:lnTo>
                  <a:lnTo>
                    <a:pt x="708" y="17"/>
                  </a:lnTo>
                  <a:close/>
                </a:path>
              </a:pathLst>
            </a:custGeom>
            <a:solidFill>
              <a:srgbClr val="3EAD92"/>
            </a:solidFill>
            <a:ln w="9525" cap="rnd">
              <a:solidFill>
                <a:schemeClr val="bg1"/>
              </a:solidFill>
              <a:round/>
              <a:headEnd/>
              <a:tailEnd/>
            </a:ln>
          </p:spPr>
          <p:txBody>
            <a:bodyPr/>
            <a:lstStyle/>
            <a:p>
              <a:endParaRPr lang="en-US" dirty="0"/>
            </a:p>
          </p:txBody>
        </p:sp>
        <p:sp>
          <p:nvSpPr>
            <p:cNvPr id="272" name="Freeform 22">
              <a:extLst>
                <a:ext uri="{FF2B5EF4-FFF2-40B4-BE49-F238E27FC236}">
                  <a16:creationId xmlns:a16="http://schemas.microsoft.com/office/drawing/2014/main" id="{A72BB6EB-9075-41CF-9D45-71B04D21A23D}"/>
                </a:ext>
              </a:extLst>
            </p:cNvPr>
            <p:cNvSpPr>
              <a:spLocks/>
            </p:cNvSpPr>
            <p:nvPr/>
          </p:nvSpPr>
          <p:spPr bwMode="auto">
            <a:xfrm>
              <a:off x="3630613" y="2486026"/>
              <a:ext cx="139700" cy="95250"/>
            </a:xfrm>
            <a:custGeom>
              <a:avLst/>
              <a:gdLst>
                <a:gd name="T0" fmla="*/ 28738 w 175"/>
                <a:gd name="T1" fmla="*/ 7204 h 119"/>
                <a:gd name="T2" fmla="*/ 28738 w 175"/>
                <a:gd name="T3" fmla="*/ 10405 h 119"/>
                <a:gd name="T4" fmla="*/ 28738 w 175"/>
                <a:gd name="T5" fmla="*/ 13607 h 119"/>
                <a:gd name="T6" fmla="*/ 31931 w 175"/>
                <a:gd name="T7" fmla="*/ 13607 h 119"/>
                <a:gd name="T8" fmla="*/ 35125 w 175"/>
                <a:gd name="T9" fmla="*/ 13607 h 119"/>
                <a:gd name="T10" fmla="*/ 31931 w 175"/>
                <a:gd name="T11" fmla="*/ 17609 h 119"/>
                <a:gd name="T12" fmla="*/ 31931 w 175"/>
                <a:gd name="T13" fmla="*/ 20811 h 119"/>
                <a:gd name="T14" fmla="*/ 24747 w 175"/>
                <a:gd name="T15" fmla="*/ 24013 h 119"/>
                <a:gd name="T16" fmla="*/ 21554 w 175"/>
                <a:gd name="T17" fmla="*/ 24013 h 119"/>
                <a:gd name="T18" fmla="*/ 18361 w 175"/>
                <a:gd name="T19" fmla="*/ 24013 h 119"/>
                <a:gd name="T20" fmla="*/ 18361 w 175"/>
                <a:gd name="T21" fmla="*/ 20811 h 119"/>
                <a:gd name="T22" fmla="*/ 11176 w 175"/>
                <a:gd name="T23" fmla="*/ 17609 h 119"/>
                <a:gd name="T24" fmla="*/ 7185 w 175"/>
                <a:gd name="T25" fmla="*/ 13607 h 119"/>
                <a:gd name="T26" fmla="*/ 0 w 175"/>
                <a:gd name="T27" fmla="*/ 13607 h 119"/>
                <a:gd name="T28" fmla="*/ 0 w 175"/>
                <a:gd name="T29" fmla="*/ 10405 h 119"/>
                <a:gd name="T30" fmla="*/ 0 w 175"/>
                <a:gd name="T31" fmla="*/ 7204 h 119"/>
                <a:gd name="T32" fmla="*/ 3991 w 175"/>
                <a:gd name="T33" fmla="*/ 10405 h 119"/>
                <a:gd name="T34" fmla="*/ 7185 w 175"/>
                <a:gd name="T35" fmla="*/ 10405 h 119"/>
                <a:gd name="T36" fmla="*/ 11176 w 175"/>
                <a:gd name="T37" fmla="*/ 10405 h 119"/>
                <a:gd name="T38" fmla="*/ 11176 w 175"/>
                <a:gd name="T39" fmla="*/ 7204 h 119"/>
                <a:gd name="T40" fmla="*/ 11176 w 175"/>
                <a:gd name="T41" fmla="*/ 3202 h 119"/>
                <a:gd name="T42" fmla="*/ 7185 w 175"/>
                <a:gd name="T43" fmla="*/ 3202 h 119"/>
                <a:gd name="T44" fmla="*/ 7185 w 175"/>
                <a:gd name="T45" fmla="*/ 0 h 119"/>
                <a:gd name="T46" fmla="*/ 11176 w 175"/>
                <a:gd name="T47" fmla="*/ 0 h 119"/>
                <a:gd name="T48" fmla="*/ 14369 w 175"/>
                <a:gd name="T49" fmla="*/ 0 h 119"/>
                <a:gd name="T50" fmla="*/ 21554 w 175"/>
                <a:gd name="T51" fmla="*/ 0 h 119"/>
                <a:gd name="T52" fmla="*/ 24747 w 175"/>
                <a:gd name="T53" fmla="*/ 0 h 119"/>
                <a:gd name="T54" fmla="*/ 28738 w 175"/>
                <a:gd name="T55" fmla="*/ 0 h 119"/>
                <a:gd name="T56" fmla="*/ 28738 w 175"/>
                <a:gd name="T57" fmla="*/ 3202 h 119"/>
                <a:gd name="T58" fmla="*/ 24747 w 175"/>
                <a:gd name="T59" fmla="*/ 7204 h 119"/>
                <a:gd name="T60" fmla="*/ 21554 w 175"/>
                <a:gd name="T61" fmla="*/ 7204 h 119"/>
                <a:gd name="T62" fmla="*/ 24747 w 175"/>
                <a:gd name="T63" fmla="*/ 7204 h 119"/>
                <a:gd name="T64" fmla="*/ 28738 w 175"/>
                <a:gd name="T65" fmla="*/ 7204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5"/>
                <a:gd name="T100" fmla="*/ 0 h 119"/>
                <a:gd name="T101" fmla="*/ 175 w 175"/>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5" h="119">
                  <a:moveTo>
                    <a:pt x="141" y="33"/>
                  </a:moveTo>
                  <a:lnTo>
                    <a:pt x="141" y="50"/>
                  </a:lnTo>
                  <a:lnTo>
                    <a:pt x="141" y="67"/>
                  </a:lnTo>
                  <a:lnTo>
                    <a:pt x="158" y="67"/>
                  </a:lnTo>
                  <a:lnTo>
                    <a:pt x="175" y="67"/>
                  </a:lnTo>
                  <a:lnTo>
                    <a:pt x="158" y="85"/>
                  </a:lnTo>
                  <a:lnTo>
                    <a:pt x="158" y="102"/>
                  </a:lnTo>
                  <a:lnTo>
                    <a:pt x="123" y="119"/>
                  </a:lnTo>
                  <a:lnTo>
                    <a:pt x="106" y="119"/>
                  </a:lnTo>
                  <a:lnTo>
                    <a:pt x="89" y="119"/>
                  </a:lnTo>
                  <a:lnTo>
                    <a:pt x="89" y="102"/>
                  </a:lnTo>
                  <a:lnTo>
                    <a:pt x="54" y="85"/>
                  </a:lnTo>
                  <a:lnTo>
                    <a:pt x="35" y="67"/>
                  </a:lnTo>
                  <a:lnTo>
                    <a:pt x="0" y="67"/>
                  </a:lnTo>
                  <a:lnTo>
                    <a:pt x="0" y="50"/>
                  </a:lnTo>
                  <a:lnTo>
                    <a:pt x="0" y="33"/>
                  </a:lnTo>
                  <a:lnTo>
                    <a:pt x="18" y="50"/>
                  </a:lnTo>
                  <a:lnTo>
                    <a:pt x="35" y="50"/>
                  </a:lnTo>
                  <a:lnTo>
                    <a:pt x="54" y="50"/>
                  </a:lnTo>
                  <a:lnTo>
                    <a:pt x="54" y="33"/>
                  </a:lnTo>
                  <a:lnTo>
                    <a:pt x="54" y="15"/>
                  </a:lnTo>
                  <a:lnTo>
                    <a:pt x="35" y="15"/>
                  </a:lnTo>
                  <a:lnTo>
                    <a:pt x="35" y="0"/>
                  </a:lnTo>
                  <a:lnTo>
                    <a:pt x="54" y="0"/>
                  </a:lnTo>
                  <a:lnTo>
                    <a:pt x="71" y="0"/>
                  </a:lnTo>
                  <a:lnTo>
                    <a:pt x="106" y="0"/>
                  </a:lnTo>
                  <a:lnTo>
                    <a:pt x="123" y="0"/>
                  </a:lnTo>
                  <a:lnTo>
                    <a:pt x="141" y="0"/>
                  </a:lnTo>
                  <a:lnTo>
                    <a:pt x="141" y="15"/>
                  </a:lnTo>
                  <a:lnTo>
                    <a:pt x="123" y="33"/>
                  </a:lnTo>
                  <a:lnTo>
                    <a:pt x="106" y="33"/>
                  </a:lnTo>
                  <a:lnTo>
                    <a:pt x="123" y="33"/>
                  </a:lnTo>
                  <a:lnTo>
                    <a:pt x="141" y="33"/>
                  </a:lnTo>
                  <a:close/>
                </a:path>
              </a:pathLst>
            </a:custGeom>
            <a:solidFill>
              <a:srgbClr val="3EAD92"/>
            </a:solidFill>
            <a:ln w="9525" cap="rnd">
              <a:solidFill>
                <a:schemeClr val="bg1"/>
              </a:solidFill>
              <a:round/>
              <a:headEnd/>
              <a:tailEnd/>
            </a:ln>
          </p:spPr>
          <p:txBody>
            <a:bodyPr/>
            <a:lstStyle/>
            <a:p>
              <a:endParaRPr lang="en-US" dirty="0"/>
            </a:p>
          </p:txBody>
        </p:sp>
        <p:sp>
          <p:nvSpPr>
            <p:cNvPr id="273" name="Freeform 23">
              <a:extLst>
                <a:ext uri="{FF2B5EF4-FFF2-40B4-BE49-F238E27FC236}">
                  <a16:creationId xmlns:a16="http://schemas.microsoft.com/office/drawing/2014/main" id="{C3162A89-EADD-495C-A453-014DACEB7B5D}"/>
                </a:ext>
              </a:extLst>
            </p:cNvPr>
            <p:cNvSpPr>
              <a:spLocks/>
            </p:cNvSpPr>
            <p:nvPr/>
          </p:nvSpPr>
          <p:spPr bwMode="auto">
            <a:xfrm>
              <a:off x="3700463" y="2633663"/>
              <a:ext cx="82550" cy="58738"/>
            </a:xfrm>
            <a:custGeom>
              <a:avLst/>
              <a:gdLst>
                <a:gd name="T0" fmla="*/ 17632 w 103"/>
                <a:gd name="T1" fmla="*/ 15288 h 73"/>
                <a:gd name="T2" fmla="*/ 10419 w 103"/>
                <a:gd name="T3" fmla="*/ 11265 h 73"/>
                <a:gd name="T4" fmla="*/ 4007 w 103"/>
                <a:gd name="T5" fmla="*/ 8046 h 73"/>
                <a:gd name="T6" fmla="*/ 0 w 103"/>
                <a:gd name="T7" fmla="*/ 8046 h 73"/>
                <a:gd name="T8" fmla="*/ 4007 w 103"/>
                <a:gd name="T9" fmla="*/ 8046 h 73"/>
                <a:gd name="T10" fmla="*/ 4007 w 103"/>
                <a:gd name="T11" fmla="*/ 4023 h 73"/>
                <a:gd name="T12" fmla="*/ 7213 w 103"/>
                <a:gd name="T13" fmla="*/ 0 h 73"/>
                <a:gd name="T14" fmla="*/ 14426 w 103"/>
                <a:gd name="T15" fmla="*/ 4023 h 73"/>
                <a:gd name="T16" fmla="*/ 17632 w 103"/>
                <a:gd name="T17" fmla="*/ 8046 h 73"/>
                <a:gd name="T18" fmla="*/ 20838 w 103"/>
                <a:gd name="T19" fmla="*/ 11265 h 73"/>
                <a:gd name="T20" fmla="*/ 17632 w 103"/>
                <a:gd name="T21" fmla="*/ 11265 h 73"/>
                <a:gd name="T22" fmla="*/ 17632 w 103"/>
                <a:gd name="T23" fmla="*/ 15288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3"/>
                <a:gd name="T37" fmla="*/ 0 h 73"/>
                <a:gd name="T38" fmla="*/ 103 w 103"/>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3" h="73">
                  <a:moveTo>
                    <a:pt x="86" y="73"/>
                  </a:moveTo>
                  <a:lnTo>
                    <a:pt x="52" y="56"/>
                  </a:lnTo>
                  <a:lnTo>
                    <a:pt x="17" y="37"/>
                  </a:lnTo>
                  <a:lnTo>
                    <a:pt x="0" y="37"/>
                  </a:lnTo>
                  <a:lnTo>
                    <a:pt x="17" y="37"/>
                  </a:lnTo>
                  <a:lnTo>
                    <a:pt x="17" y="19"/>
                  </a:lnTo>
                  <a:lnTo>
                    <a:pt x="34" y="0"/>
                  </a:lnTo>
                  <a:lnTo>
                    <a:pt x="69" y="19"/>
                  </a:lnTo>
                  <a:lnTo>
                    <a:pt x="86" y="37"/>
                  </a:lnTo>
                  <a:lnTo>
                    <a:pt x="103" y="56"/>
                  </a:lnTo>
                  <a:lnTo>
                    <a:pt x="86" y="56"/>
                  </a:lnTo>
                  <a:lnTo>
                    <a:pt x="86" y="73"/>
                  </a:lnTo>
                  <a:close/>
                </a:path>
              </a:pathLst>
            </a:custGeom>
            <a:solidFill>
              <a:srgbClr val="3EAD92"/>
            </a:solidFill>
            <a:ln w="9525" cap="rnd">
              <a:solidFill>
                <a:schemeClr val="bg1"/>
              </a:solidFill>
              <a:round/>
              <a:headEnd/>
              <a:tailEnd/>
            </a:ln>
          </p:spPr>
          <p:txBody>
            <a:bodyPr/>
            <a:lstStyle/>
            <a:p>
              <a:endParaRPr lang="en-US" dirty="0"/>
            </a:p>
          </p:txBody>
        </p:sp>
        <p:sp>
          <p:nvSpPr>
            <p:cNvPr id="274" name="Freeform 24">
              <a:extLst>
                <a:ext uri="{FF2B5EF4-FFF2-40B4-BE49-F238E27FC236}">
                  <a16:creationId xmlns:a16="http://schemas.microsoft.com/office/drawing/2014/main" id="{A1ECA0B3-DBB7-42A2-A97E-B200319BDE7F}"/>
                </a:ext>
              </a:extLst>
            </p:cNvPr>
            <p:cNvSpPr>
              <a:spLocks/>
            </p:cNvSpPr>
            <p:nvPr/>
          </p:nvSpPr>
          <p:spPr bwMode="auto">
            <a:xfrm>
              <a:off x="3770313" y="2457451"/>
              <a:ext cx="125413" cy="95250"/>
            </a:xfrm>
            <a:custGeom>
              <a:avLst/>
              <a:gdLst>
                <a:gd name="T0" fmla="*/ 30762 w 159"/>
                <a:gd name="T1" fmla="*/ 6298 h 121"/>
                <a:gd name="T2" fmla="*/ 27607 w 159"/>
                <a:gd name="T3" fmla="*/ 6298 h 121"/>
                <a:gd name="T4" fmla="*/ 24452 w 159"/>
                <a:gd name="T5" fmla="*/ 6298 h 121"/>
                <a:gd name="T6" fmla="*/ 21297 w 159"/>
                <a:gd name="T7" fmla="*/ 13382 h 121"/>
                <a:gd name="T8" fmla="*/ 21297 w 159"/>
                <a:gd name="T9" fmla="*/ 16531 h 121"/>
                <a:gd name="T10" fmla="*/ 13409 w 159"/>
                <a:gd name="T11" fmla="*/ 16531 h 121"/>
                <a:gd name="T12" fmla="*/ 10254 w 159"/>
                <a:gd name="T13" fmla="*/ 16531 h 121"/>
                <a:gd name="T14" fmla="*/ 10254 w 159"/>
                <a:gd name="T15" fmla="*/ 19680 h 121"/>
                <a:gd name="T16" fmla="*/ 10254 w 159"/>
                <a:gd name="T17" fmla="*/ 23616 h 121"/>
                <a:gd name="T18" fmla="*/ 6310 w 159"/>
                <a:gd name="T19" fmla="*/ 23616 h 121"/>
                <a:gd name="T20" fmla="*/ 3155 w 159"/>
                <a:gd name="T21" fmla="*/ 23616 h 121"/>
                <a:gd name="T22" fmla="*/ 3155 w 159"/>
                <a:gd name="T23" fmla="*/ 19680 h 121"/>
                <a:gd name="T24" fmla="*/ 3155 w 159"/>
                <a:gd name="T25" fmla="*/ 16531 h 121"/>
                <a:gd name="T26" fmla="*/ 3155 w 159"/>
                <a:gd name="T27" fmla="*/ 13382 h 121"/>
                <a:gd name="T28" fmla="*/ 0 w 159"/>
                <a:gd name="T29" fmla="*/ 6298 h 121"/>
                <a:gd name="T30" fmla="*/ 3155 w 159"/>
                <a:gd name="T31" fmla="*/ 6298 h 121"/>
                <a:gd name="T32" fmla="*/ 6310 w 159"/>
                <a:gd name="T33" fmla="*/ 6298 h 121"/>
                <a:gd name="T34" fmla="*/ 6310 w 159"/>
                <a:gd name="T35" fmla="*/ 3149 h 121"/>
                <a:gd name="T36" fmla="*/ 10254 w 159"/>
                <a:gd name="T37" fmla="*/ 3149 h 121"/>
                <a:gd name="T38" fmla="*/ 10254 w 159"/>
                <a:gd name="T39" fmla="*/ 0 h 121"/>
                <a:gd name="T40" fmla="*/ 17353 w 159"/>
                <a:gd name="T41" fmla="*/ 3149 h 121"/>
                <a:gd name="T42" fmla="*/ 21297 w 159"/>
                <a:gd name="T43" fmla="*/ 3149 h 121"/>
                <a:gd name="T44" fmla="*/ 30762 w 159"/>
                <a:gd name="T45" fmla="*/ 3149 h 121"/>
                <a:gd name="T46" fmla="*/ 30762 w 159"/>
                <a:gd name="T47" fmla="*/ 6298 h 1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9"/>
                <a:gd name="T73" fmla="*/ 0 h 121"/>
                <a:gd name="T74" fmla="*/ 159 w 159"/>
                <a:gd name="T75" fmla="*/ 121 h 1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9" h="121">
                  <a:moveTo>
                    <a:pt x="159" y="34"/>
                  </a:moveTo>
                  <a:lnTo>
                    <a:pt x="142" y="34"/>
                  </a:lnTo>
                  <a:lnTo>
                    <a:pt x="125" y="34"/>
                  </a:lnTo>
                  <a:lnTo>
                    <a:pt x="108" y="69"/>
                  </a:lnTo>
                  <a:lnTo>
                    <a:pt x="108" y="86"/>
                  </a:lnTo>
                  <a:lnTo>
                    <a:pt x="71" y="86"/>
                  </a:lnTo>
                  <a:lnTo>
                    <a:pt x="54" y="86"/>
                  </a:lnTo>
                  <a:lnTo>
                    <a:pt x="54" y="103"/>
                  </a:lnTo>
                  <a:lnTo>
                    <a:pt x="54" y="121"/>
                  </a:lnTo>
                  <a:lnTo>
                    <a:pt x="35" y="121"/>
                  </a:lnTo>
                  <a:lnTo>
                    <a:pt x="17" y="121"/>
                  </a:lnTo>
                  <a:lnTo>
                    <a:pt x="17" y="103"/>
                  </a:lnTo>
                  <a:lnTo>
                    <a:pt x="17" y="86"/>
                  </a:lnTo>
                  <a:lnTo>
                    <a:pt x="17" y="69"/>
                  </a:lnTo>
                  <a:lnTo>
                    <a:pt x="0" y="34"/>
                  </a:lnTo>
                  <a:lnTo>
                    <a:pt x="17" y="34"/>
                  </a:lnTo>
                  <a:lnTo>
                    <a:pt x="35" y="34"/>
                  </a:lnTo>
                  <a:lnTo>
                    <a:pt x="35" y="17"/>
                  </a:lnTo>
                  <a:lnTo>
                    <a:pt x="54" y="17"/>
                  </a:lnTo>
                  <a:lnTo>
                    <a:pt x="54" y="0"/>
                  </a:lnTo>
                  <a:lnTo>
                    <a:pt x="88" y="17"/>
                  </a:lnTo>
                  <a:lnTo>
                    <a:pt x="108" y="17"/>
                  </a:lnTo>
                  <a:lnTo>
                    <a:pt x="159" y="17"/>
                  </a:lnTo>
                  <a:lnTo>
                    <a:pt x="159" y="34"/>
                  </a:lnTo>
                  <a:close/>
                </a:path>
              </a:pathLst>
            </a:custGeom>
            <a:solidFill>
              <a:srgbClr val="3EAD92"/>
            </a:solidFill>
            <a:ln w="9525" cap="rnd">
              <a:solidFill>
                <a:schemeClr val="bg1"/>
              </a:solidFill>
              <a:round/>
              <a:headEnd/>
              <a:tailEnd/>
            </a:ln>
          </p:spPr>
          <p:txBody>
            <a:bodyPr/>
            <a:lstStyle/>
            <a:p>
              <a:endParaRPr lang="en-US" dirty="0"/>
            </a:p>
          </p:txBody>
        </p:sp>
        <p:sp>
          <p:nvSpPr>
            <p:cNvPr id="275" name="Freeform 25">
              <a:extLst>
                <a:ext uri="{FF2B5EF4-FFF2-40B4-BE49-F238E27FC236}">
                  <a16:creationId xmlns:a16="http://schemas.microsoft.com/office/drawing/2014/main" id="{3F3BDEAC-DCFB-4A4D-8221-B7DC05400B91}"/>
                </a:ext>
              </a:extLst>
            </p:cNvPr>
            <p:cNvSpPr>
              <a:spLocks/>
            </p:cNvSpPr>
            <p:nvPr/>
          </p:nvSpPr>
          <p:spPr bwMode="auto">
            <a:xfrm>
              <a:off x="4189413" y="2703513"/>
              <a:ext cx="41275" cy="28575"/>
            </a:xfrm>
            <a:custGeom>
              <a:avLst/>
              <a:gdLst>
                <a:gd name="T0" fmla="*/ 10319 w 52"/>
                <a:gd name="T1" fmla="*/ 3969 h 36"/>
                <a:gd name="T2" fmla="*/ 3969 w 52"/>
                <a:gd name="T3" fmla="*/ 7144 h 36"/>
                <a:gd name="T4" fmla="*/ 0 w 52"/>
                <a:gd name="T5" fmla="*/ 7144 h 36"/>
                <a:gd name="T6" fmla="*/ 0 w 52"/>
                <a:gd name="T7" fmla="*/ 3969 h 36"/>
                <a:gd name="T8" fmla="*/ 0 w 52"/>
                <a:gd name="T9" fmla="*/ 0 h 36"/>
                <a:gd name="T10" fmla="*/ 7144 w 52"/>
                <a:gd name="T11" fmla="*/ 0 h 36"/>
                <a:gd name="T12" fmla="*/ 10319 w 52"/>
                <a:gd name="T13" fmla="*/ 3969 h 36"/>
                <a:gd name="T14" fmla="*/ 0 60000 65536"/>
                <a:gd name="T15" fmla="*/ 0 60000 65536"/>
                <a:gd name="T16" fmla="*/ 0 60000 65536"/>
                <a:gd name="T17" fmla="*/ 0 60000 65536"/>
                <a:gd name="T18" fmla="*/ 0 60000 65536"/>
                <a:gd name="T19" fmla="*/ 0 60000 65536"/>
                <a:gd name="T20" fmla="*/ 0 60000 65536"/>
                <a:gd name="T21" fmla="*/ 0 w 52"/>
                <a:gd name="T22" fmla="*/ 0 h 36"/>
                <a:gd name="T23" fmla="*/ 52 w 52"/>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36">
                  <a:moveTo>
                    <a:pt x="52" y="19"/>
                  </a:moveTo>
                  <a:lnTo>
                    <a:pt x="17" y="36"/>
                  </a:lnTo>
                  <a:lnTo>
                    <a:pt x="0" y="36"/>
                  </a:lnTo>
                  <a:lnTo>
                    <a:pt x="0" y="19"/>
                  </a:lnTo>
                  <a:lnTo>
                    <a:pt x="0" y="0"/>
                  </a:lnTo>
                  <a:lnTo>
                    <a:pt x="35" y="0"/>
                  </a:lnTo>
                  <a:lnTo>
                    <a:pt x="52" y="19"/>
                  </a:lnTo>
                  <a:close/>
                </a:path>
              </a:pathLst>
            </a:custGeom>
            <a:solidFill>
              <a:srgbClr val="3EAD92"/>
            </a:solidFill>
            <a:ln w="9525" cap="rnd">
              <a:solidFill>
                <a:schemeClr val="bg1"/>
              </a:solidFill>
              <a:round/>
              <a:headEnd/>
              <a:tailEnd/>
            </a:ln>
          </p:spPr>
          <p:txBody>
            <a:bodyPr/>
            <a:lstStyle/>
            <a:p>
              <a:endParaRPr lang="en-US" dirty="0"/>
            </a:p>
          </p:txBody>
        </p:sp>
        <p:sp>
          <p:nvSpPr>
            <p:cNvPr id="276" name="Freeform 26">
              <a:extLst>
                <a:ext uri="{FF2B5EF4-FFF2-40B4-BE49-F238E27FC236}">
                  <a16:creationId xmlns:a16="http://schemas.microsoft.com/office/drawing/2014/main" id="{E0FCB1B3-5DD9-4C52-AAB0-B2D3C1C2A499}"/>
                </a:ext>
              </a:extLst>
            </p:cNvPr>
            <p:cNvSpPr>
              <a:spLocks/>
            </p:cNvSpPr>
            <p:nvPr/>
          </p:nvSpPr>
          <p:spPr bwMode="auto">
            <a:xfrm>
              <a:off x="4090988" y="2486026"/>
              <a:ext cx="112713" cy="39688"/>
            </a:xfrm>
            <a:custGeom>
              <a:avLst/>
              <a:gdLst>
                <a:gd name="T0" fmla="*/ 10319 w 142"/>
                <a:gd name="T1" fmla="*/ 10319 h 50"/>
                <a:gd name="T2" fmla="*/ 7144 w 142"/>
                <a:gd name="T3" fmla="*/ 10319 h 50"/>
                <a:gd name="T4" fmla="*/ 7144 w 142"/>
                <a:gd name="T5" fmla="*/ 7144 h 50"/>
                <a:gd name="T6" fmla="*/ 3175 w 142"/>
                <a:gd name="T7" fmla="*/ 2381 h 50"/>
                <a:gd name="T8" fmla="*/ 0 w 142"/>
                <a:gd name="T9" fmla="*/ 2381 h 50"/>
                <a:gd name="T10" fmla="*/ 0 w 142"/>
                <a:gd name="T11" fmla="*/ 0 h 50"/>
                <a:gd name="T12" fmla="*/ 3175 w 142"/>
                <a:gd name="T13" fmla="*/ 0 h 50"/>
                <a:gd name="T14" fmla="*/ 10319 w 142"/>
                <a:gd name="T15" fmla="*/ 0 h 50"/>
                <a:gd name="T16" fmla="*/ 14288 w 142"/>
                <a:gd name="T17" fmla="*/ 0 h 50"/>
                <a:gd name="T18" fmla="*/ 21431 w 142"/>
                <a:gd name="T19" fmla="*/ 0 h 50"/>
                <a:gd name="T20" fmla="*/ 24606 w 142"/>
                <a:gd name="T21" fmla="*/ 2381 h 50"/>
                <a:gd name="T22" fmla="*/ 28575 w 142"/>
                <a:gd name="T23" fmla="*/ 7144 h 50"/>
                <a:gd name="T24" fmla="*/ 24606 w 142"/>
                <a:gd name="T25" fmla="*/ 7144 h 50"/>
                <a:gd name="T26" fmla="*/ 24606 w 142"/>
                <a:gd name="T27" fmla="*/ 10319 h 50"/>
                <a:gd name="T28" fmla="*/ 21431 w 142"/>
                <a:gd name="T29" fmla="*/ 10319 h 50"/>
                <a:gd name="T30" fmla="*/ 17463 w 142"/>
                <a:gd name="T31" fmla="*/ 7144 h 50"/>
                <a:gd name="T32" fmla="*/ 17463 w 142"/>
                <a:gd name="T33" fmla="*/ 10319 h 50"/>
                <a:gd name="T34" fmla="*/ 14288 w 142"/>
                <a:gd name="T35" fmla="*/ 10319 h 50"/>
                <a:gd name="T36" fmla="*/ 10319 w 142"/>
                <a:gd name="T37" fmla="*/ 10319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2"/>
                <a:gd name="T58" fmla="*/ 0 h 50"/>
                <a:gd name="T59" fmla="*/ 142 w 142"/>
                <a:gd name="T60" fmla="*/ 50 h 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2" h="50">
                  <a:moveTo>
                    <a:pt x="54" y="50"/>
                  </a:moveTo>
                  <a:lnTo>
                    <a:pt x="37" y="50"/>
                  </a:lnTo>
                  <a:lnTo>
                    <a:pt x="37" y="33"/>
                  </a:lnTo>
                  <a:lnTo>
                    <a:pt x="19" y="15"/>
                  </a:lnTo>
                  <a:lnTo>
                    <a:pt x="0" y="15"/>
                  </a:lnTo>
                  <a:lnTo>
                    <a:pt x="0" y="0"/>
                  </a:lnTo>
                  <a:lnTo>
                    <a:pt x="19" y="0"/>
                  </a:lnTo>
                  <a:lnTo>
                    <a:pt x="54" y="0"/>
                  </a:lnTo>
                  <a:lnTo>
                    <a:pt x="71" y="0"/>
                  </a:lnTo>
                  <a:lnTo>
                    <a:pt x="108" y="0"/>
                  </a:lnTo>
                  <a:lnTo>
                    <a:pt x="125" y="15"/>
                  </a:lnTo>
                  <a:lnTo>
                    <a:pt x="142" y="33"/>
                  </a:lnTo>
                  <a:lnTo>
                    <a:pt x="125" y="33"/>
                  </a:lnTo>
                  <a:lnTo>
                    <a:pt x="125" y="50"/>
                  </a:lnTo>
                  <a:lnTo>
                    <a:pt x="108" y="50"/>
                  </a:lnTo>
                  <a:lnTo>
                    <a:pt x="90" y="33"/>
                  </a:lnTo>
                  <a:lnTo>
                    <a:pt x="90" y="50"/>
                  </a:lnTo>
                  <a:lnTo>
                    <a:pt x="71" y="50"/>
                  </a:lnTo>
                  <a:lnTo>
                    <a:pt x="54" y="50"/>
                  </a:lnTo>
                  <a:close/>
                </a:path>
              </a:pathLst>
            </a:custGeom>
            <a:solidFill>
              <a:srgbClr val="3EAD92"/>
            </a:solidFill>
            <a:ln w="9525" cap="rnd">
              <a:solidFill>
                <a:schemeClr val="bg1"/>
              </a:solidFill>
              <a:round/>
              <a:headEnd/>
              <a:tailEnd/>
            </a:ln>
          </p:spPr>
          <p:txBody>
            <a:bodyPr/>
            <a:lstStyle/>
            <a:p>
              <a:endParaRPr lang="en-US" dirty="0"/>
            </a:p>
          </p:txBody>
        </p:sp>
        <p:sp>
          <p:nvSpPr>
            <p:cNvPr id="277" name="Freeform 27">
              <a:extLst>
                <a:ext uri="{FF2B5EF4-FFF2-40B4-BE49-F238E27FC236}">
                  <a16:creationId xmlns:a16="http://schemas.microsoft.com/office/drawing/2014/main" id="{5FDD8E5D-6AF9-4B23-9323-6A6A721344BE}"/>
                </a:ext>
              </a:extLst>
            </p:cNvPr>
            <p:cNvSpPr>
              <a:spLocks/>
            </p:cNvSpPr>
            <p:nvPr/>
          </p:nvSpPr>
          <p:spPr bwMode="auto">
            <a:xfrm>
              <a:off x="4135438" y="2662238"/>
              <a:ext cx="11113" cy="0"/>
            </a:xfrm>
            <a:custGeom>
              <a:avLst/>
              <a:gdLst>
                <a:gd name="T0" fmla="*/ 0 w 13"/>
                <a:gd name="T1" fmla="*/ 3419 w 13"/>
                <a:gd name="T2" fmla="*/ 0 w 13"/>
                <a:gd name="T3" fmla="*/ 0 60000 65536"/>
                <a:gd name="T4" fmla="*/ 0 60000 65536"/>
                <a:gd name="T5" fmla="*/ 0 60000 65536"/>
                <a:gd name="T6" fmla="*/ 0 w 13"/>
                <a:gd name="T7" fmla="*/ 13 w 13"/>
              </a:gdLst>
              <a:ahLst/>
              <a:cxnLst>
                <a:cxn ang="T3">
                  <a:pos x="T0" y="0"/>
                </a:cxn>
                <a:cxn ang="T4">
                  <a:pos x="T1" y="0"/>
                </a:cxn>
                <a:cxn ang="T5">
                  <a:pos x="T2" y="0"/>
                </a:cxn>
              </a:cxnLst>
              <a:rect l="T6" t="0" r="T7" b="0"/>
              <a:pathLst>
                <a:path w="13">
                  <a:moveTo>
                    <a:pt x="0" y="0"/>
                  </a:moveTo>
                  <a:lnTo>
                    <a:pt x="13" y="0"/>
                  </a:lnTo>
                  <a:lnTo>
                    <a:pt x="0" y="0"/>
                  </a:lnTo>
                  <a:close/>
                </a:path>
              </a:pathLst>
            </a:custGeom>
            <a:solidFill>
              <a:srgbClr val="C8C8C8"/>
            </a:solidFill>
            <a:ln w="9525" cap="rnd">
              <a:solidFill>
                <a:schemeClr val="bg1"/>
              </a:solidFill>
              <a:round/>
              <a:headEnd/>
              <a:tailEnd/>
            </a:ln>
          </p:spPr>
          <p:txBody>
            <a:bodyPr/>
            <a:lstStyle/>
            <a:p>
              <a:endParaRPr lang="en-US" dirty="0"/>
            </a:p>
          </p:txBody>
        </p:sp>
        <p:sp>
          <p:nvSpPr>
            <p:cNvPr id="278" name="Freeform 28">
              <a:extLst>
                <a:ext uri="{FF2B5EF4-FFF2-40B4-BE49-F238E27FC236}">
                  <a16:creationId xmlns:a16="http://schemas.microsoft.com/office/drawing/2014/main" id="{0E4075FB-96CC-42EC-8F98-48CCC47E2CC3}"/>
                </a:ext>
              </a:extLst>
            </p:cNvPr>
            <p:cNvSpPr>
              <a:spLocks/>
            </p:cNvSpPr>
            <p:nvPr/>
          </p:nvSpPr>
          <p:spPr bwMode="auto">
            <a:xfrm>
              <a:off x="3895725" y="2486026"/>
              <a:ext cx="631825" cy="425450"/>
            </a:xfrm>
            <a:custGeom>
              <a:avLst/>
              <a:gdLst>
                <a:gd name="T0" fmla="*/ 143849 w 795"/>
                <a:gd name="T1" fmla="*/ 78728 h 535"/>
                <a:gd name="T2" fmla="*/ 127160 w 795"/>
                <a:gd name="T3" fmla="*/ 69185 h 535"/>
                <a:gd name="T4" fmla="*/ 127160 w 795"/>
                <a:gd name="T5" fmla="*/ 72366 h 535"/>
                <a:gd name="T6" fmla="*/ 127160 w 795"/>
                <a:gd name="T7" fmla="*/ 75547 h 535"/>
                <a:gd name="T8" fmla="*/ 133518 w 795"/>
                <a:gd name="T9" fmla="*/ 78728 h 535"/>
                <a:gd name="T10" fmla="*/ 140670 w 795"/>
                <a:gd name="T11" fmla="*/ 82704 h 535"/>
                <a:gd name="T12" fmla="*/ 140670 w 795"/>
                <a:gd name="T13" fmla="*/ 93042 h 535"/>
                <a:gd name="T14" fmla="*/ 133518 w 795"/>
                <a:gd name="T15" fmla="*/ 96223 h 535"/>
                <a:gd name="T16" fmla="*/ 123186 w 795"/>
                <a:gd name="T17" fmla="*/ 96223 h 535"/>
                <a:gd name="T18" fmla="*/ 130339 w 795"/>
                <a:gd name="T19" fmla="*/ 106561 h 535"/>
                <a:gd name="T20" fmla="*/ 120007 w 795"/>
                <a:gd name="T21" fmla="*/ 100199 h 535"/>
                <a:gd name="T22" fmla="*/ 102523 w 795"/>
                <a:gd name="T23" fmla="*/ 96223 h 535"/>
                <a:gd name="T24" fmla="*/ 92191 w 795"/>
                <a:gd name="T25" fmla="*/ 85885 h 535"/>
                <a:gd name="T26" fmla="*/ 81064 w 795"/>
                <a:gd name="T27" fmla="*/ 82704 h 535"/>
                <a:gd name="T28" fmla="*/ 66759 w 795"/>
                <a:gd name="T29" fmla="*/ 82704 h 535"/>
                <a:gd name="T30" fmla="*/ 73912 w 795"/>
                <a:gd name="T31" fmla="*/ 78728 h 535"/>
                <a:gd name="T32" fmla="*/ 85038 w 795"/>
                <a:gd name="T33" fmla="*/ 78728 h 535"/>
                <a:gd name="T34" fmla="*/ 88217 w 795"/>
                <a:gd name="T35" fmla="*/ 75547 h 535"/>
                <a:gd name="T36" fmla="*/ 88217 w 795"/>
                <a:gd name="T37" fmla="*/ 69185 h 535"/>
                <a:gd name="T38" fmla="*/ 95370 w 795"/>
                <a:gd name="T39" fmla="*/ 65209 h 535"/>
                <a:gd name="T40" fmla="*/ 88217 w 795"/>
                <a:gd name="T41" fmla="*/ 48509 h 535"/>
                <a:gd name="T42" fmla="*/ 77885 w 795"/>
                <a:gd name="T43" fmla="*/ 48509 h 535"/>
                <a:gd name="T44" fmla="*/ 77885 w 795"/>
                <a:gd name="T45" fmla="*/ 45328 h 535"/>
                <a:gd name="T46" fmla="*/ 63580 w 795"/>
                <a:gd name="T47" fmla="*/ 34195 h 535"/>
                <a:gd name="T48" fmla="*/ 57222 w 795"/>
                <a:gd name="T49" fmla="*/ 41352 h 535"/>
                <a:gd name="T50" fmla="*/ 46095 w 795"/>
                <a:gd name="T51" fmla="*/ 34195 h 535"/>
                <a:gd name="T52" fmla="*/ 25432 w 795"/>
                <a:gd name="T53" fmla="*/ 34195 h 535"/>
                <a:gd name="T54" fmla="*/ 15100 w 795"/>
                <a:gd name="T55" fmla="*/ 34195 h 535"/>
                <a:gd name="T56" fmla="*/ 3974 w 795"/>
                <a:gd name="T57" fmla="*/ 27038 h 535"/>
                <a:gd name="T58" fmla="*/ 15100 w 795"/>
                <a:gd name="T59" fmla="*/ 27038 h 535"/>
                <a:gd name="T60" fmla="*/ 3974 w 795"/>
                <a:gd name="T61" fmla="*/ 23857 h 535"/>
                <a:gd name="T62" fmla="*/ 3974 w 795"/>
                <a:gd name="T63" fmla="*/ 13519 h 535"/>
                <a:gd name="T64" fmla="*/ 11126 w 795"/>
                <a:gd name="T65" fmla="*/ 0 h 535"/>
                <a:gd name="T66" fmla="*/ 25432 w 795"/>
                <a:gd name="T67" fmla="*/ 0 h 535"/>
                <a:gd name="T68" fmla="*/ 18279 w 795"/>
                <a:gd name="T69" fmla="*/ 10338 h 535"/>
                <a:gd name="T70" fmla="*/ 21458 w 795"/>
                <a:gd name="T71" fmla="*/ 17495 h 535"/>
                <a:gd name="T72" fmla="*/ 25432 w 795"/>
                <a:gd name="T73" fmla="*/ 10338 h 535"/>
                <a:gd name="T74" fmla="*/ 46095 w 795"/>
                <a:gd name="T75" fmla="*/ 0 h 535"/>
                <a:gd name="T76" fmla="*/ 53248 w 795"/>
                <a:gd name="T77" fmla="*/ 13519 h 535"/>
                <a:gd name="T78" fmla="*/ 63580 w 795"/>
                <a:gd name="T79" fmla="*/ 13519 h 535"/>
                <a:gd name="T80" fmla="*/ 73912 w 795"/>
                <a:gd name="T81" fmla="*/ 10338 h 535"/>
                <a:gd name="T82" fmla="*/ 85038 w 795"/>
                <a:gd name="T83" fmla="*/ 17495 h 535"/>
                <a:gd name="T84" fmla="*/ 98549 w 795"/>
                <a:gd name="T85" fmla="*/ 23857 h 535"/>
                <a:gd name="T86" fmla="*/ 109675 w 795"/>
                <a:gd name="T87" fmla="*/ 27038 h 535"/>
                <a:gd name="T88" fmla="*/ 120007 w 795"/>
                <a:gd name="T89" fmla="*/ 34195 h 535"/>
                <a:gd name="T90" fmla="*/ 130339 w 795"/>
                <a:gd name="T91" fmla="*/ 37376 h 535"/>
                <a:gd name="T92" fmla="*/ 120007 w 795"/>
                <a:gd name="T93" fmla="*/ 41352 h 535"/>
                <a:gd name="T94" fmla="*/ 130339 w 795"/>
                <a:gd name="T95" fmla="*/ 41352 h 535"/>
                <a:gd name="T96" fmla="*/ 123186 w 795"/>
                <a:gd name="T97" fmla="*/ 48509 h 535"/>
                <a:gd name="T98" fmla="*/ 130339 w 795"/>
                <a:gd name="T99" fmla="*/ 51690 h 535"/>
                <a:gd name="T100" fmla="*/ 140670 w 795"/>
                <a:gd name="T101" fmla="*/ 58847 h 535"/>
                <a:gd name="T102" fmla="*/ 147823 w 795"/>
                <a:gd name="T103" fmla="*/ 62028 h 535"/>
                <a:gd name="T104" fmla="*/ 154976 w 795"/>
                <a:gd name="T105" fmla="*/ 69185 h 535"/>
                <a:gd name="T106" fmla="*/ 154976 w 795"/>
                <a:gd name="T107" fmla="*/ 72366 h 535"/>
                <a:gd name="T108" fmla="*/ 147823 w 795"/>
                <a:gd name="T109" fmla="*/ 75547 h 5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95"/>
                <a:gd name="T166" fmla="*/ 0 h 535"/>
                <a:gd name="T167" fmla="*/ 795 w 795"/>
                <a:gd name="T168" fmla="*/ 535 h 53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95" h="535">
                  <a:moveTo>
                    <a:pt x="741" y="378"/>
                  </a:moveTo>
                  <a:lnTo>
                    <a:pt x="741" y="395"/>
                  </a:lnTo>
                  <a:lnTo>
                    <a:pt x="724" y="395"/>
                  </a:lnTo>
                  <a:lnTo>
                    <a:pt x="690" y="395"/>
                  </a:lnTo>
                  <a:lnTo>
                    <a:pt x="672" y="361"/>
                  </a:lnTo>
                  <a:lnTo>
                    <a:pt x="638" y="346"/>
                  </a:lnTo>
                  <a:lnTo>
                    <a:pt x="619" y="346"/>
                  </a:lnTo>
                  <a:lnTo>
                    <a:pt x="619" y="361"/>
                  </a:lnTo>
                  <a:lnTo>
                    <a:pt x="638" y="361"/>
                  </a:lnTo>
                  <a:lnTo>
                    <a:pt x="619" y="361"/>
                  </a:lnTo>
                  <a:lnTo>
                    <a:pt x="619" y="378"/>
                  </a:lnTo>
                  <a:lnTo>
                    <a:pt x="638" y="378"/>
                  </a:lnTo>
                  <a:lnTo>
                    <a:pt x="638" y="395"/>
                  </a:lnTo>
                  <a:lnTo>
                    <a:pt x="655" y="395"/>
                  </a:lnTo>
                  <a:lnTo>
                    <a:pt x="672" y="395"/>
                  </a:lnTo>
                  <a:lnTo>
                    <a:pt x="672" y="413"/>
                  </a:lnTo>
                  <a:lnTo>
                    <a:pt x="690" y="413"/>
                  </a:lnTo>
                  <a:lnTo>
                    <a:pt x="707" y="413"/>
                  </a:lnTo>
                  <a:lnTo>
                    <a:pt x="707" y="430"/>
                  </a:lnTo>
                  <a:lnTo>
                    <a:pt x="707" y="447"/>
                  </a:lnTo>
                  <a:lnTo>
                    <a:pt x="707" y="466"/>
                  </a:lnTo>
                  <a:lnTo>
                    <a:pt x="707" y="484"/>
                  </a:lnTo>
                  <a:lnTo>
                    <a:pt x="707" y="501"/>
                  </a:lnTo>
                  <a:lnTo>
                    <a:pt x="672" y="484"/>
                  </a:lnTo>
                  <a:lnTo>
                    <a:pt x="638" y="466"/>
                  </a:lnTo>
                  <a:lnTo>
                    <a:pt x="601" y="447"/>
                  </a:lnTo>
                  <a:lnTo>
                    <a:pt x="619" y="484"/>
                  </a:lnTo>
                  <a:lnTo>
                    <a:pt x="655" y="501"/>
                  </a:lnTo>
                  <a:lnTo>
                    <a:pt x="655" y="518"/>
                  </a:lnTo>
                  <a:lnTo>
                    <a:pt x="655" y="535"/>
                  </a:lnTo>
                  <a:lnTo>
                    <a:pt x="655" y="518"/>
                  </a:lnTo>
                  <a:lnTo>
                    <a:pt x="619" y="501"/>
                  </a:lnTo>
                  <a:lnTo>
                    <a:pt x="601" y="501"/>
                  </a:lnTo>
                  <a:lnTo>
                    <a:pt x="584" y="501"/>
                  </a:lnTo>
                  <a:lnTo>
                    <a:pt x="532" y="501"/>
                  </a:lnTo>
                  <a:lnTo>
                    <a:pt x="515" y="484"/>
                  </a:lnTo>
                  <a:lnTo>
                    <a:pt x="515" y="447"/>
                  </a:lnTo>
                  <a:lnTo>
                    <a:pt x="478" y="447"/>
                  </a:lnTo>
                  <a:lnTo>
                    <a:pt x="461" y="430"/>
                  </a:lnTo>
                  <a:lnTo>
                    <a:pt x="425" y="413"/>
                  </a:lnTo>
                  <a:lnTo>
                    <a:pt x="425" y="430"/>
                  </a:lnTo>
                  <a:lnTo>
                    <a:pt x="407" y="413"/>
                  </a:lnTo>
                  <a:lnTo>
                    <a:pt x="390" y="413"/>
                  </a:lnTo>
                  <a:lnTo>
                    <a:pt x="371" y="430"/>
                  </a:lnTo>
                  <a:lnTo>
                    <a:pt x="336" y="413"/>
                  </a:lnTo>
                  <a:lnTo>
                    <a:pt x="336" y="395"/>
                  </a:lnTo>
                  <a:lnTo>
                    <a:pt x="354" y="395"/>
                  </a:lnTo>
                  <a:lnTo>
                    <a:pt x="371" y="395"/>
                  </a:lnTo>
                  <a:lnTo>
                    <a:pt x="390" y="395"/>
                  </a:lnTo>
                  <a:lnTo>
                    <a:pt x="407" y="395"/>
                  </a:lnTo>
                  <a:lnTo>
                    <a:pt x="425" y="395"/>
                  </a:lnTo>
                  <a:lnTo>
                    <a:pt x="442" y="395"/>
                  </a:lnTo>
                  <a:lnTo>
                    <a:pt x="461" y="378"/>
                  </a:lnTo>
                  <a:lnTo>
                    <a:pt x="442" y="378"/>
                  </a:lnTo>
                  <a:lnTo>
                    <a:pt x="442" y="361"/>
                  </a:lnTo>
                  <a:lnTo>
                    <a:pt x="425" y="361"/>
                  </a:lnTo>
                  <a:lnTo>
                    <a:pt x="442" y="346"/>
                  </a:lnTo>
                  <a:lnTo>
                    <a:pt x="461" y="346"/>
                  </a:lnTo>
                  <a:lnTo>
                    <a:pt x="478" y="346"/>
                  </a:lnTo>
                  <a:lnTo>
                    <a:pt x="478" y="328"/>
                  </a:lnTo>
                  <a:lnTo>
                    <a:pt x="478" y="311"/>
                  </a:lnTo>
                  <a:lnTo>
                    <a:pt x="478" y="276"/>
                  </a:lnTo>
                  <a:lnTo>
                    <a:pt x="442" y="242"/>
                  </a:lnTo>
                  <a:lnTo>
                    <a:pt x="407" y="225"/>
                  </a:lnTo>
                  <a:lnTo>
                    <a:pt x="407" y="242"/>
                  </a:lnTo>
                  <a:lnTo>
                    <a:pt x="390" y="242"/>
                  </a:lnTo>
                  <a:lnTo>
                    <a:pt x="371" y="242"/>
                  </a:lnTo>
                  <a:lnTo>
                    <a:pt x="371" y="225"/>
                  </a:lnTo>
                  <a:lnTo>
                    <a:pt x="390" y="225"/>
                  </a:lnTo>
                  <a:lnTo>
                    <a:pt x="371" y="205"/>
                  </a:lnTo>
                  <a:lnTo>
                    <a:pt x="354" y="171"/>
                  </a:lnTo>
                  <a:lnTo>
                    <a:pt x="319" y="171"/>
                  </a:lnTo>
                  <a:lnTo>
                    <a:pt x="302" y="171"/>
                  </a:lnTo>
                  <a:lnTo>
                    <a:pt x="302" y="188"/>
                  </a:lnTo>
                  <a:lnTo>
                    <a:pt x="285" y="205"/>
                  </a:lnTo>
                  <a:lnTo>
                    <a:pt x="267" y="205"/>
                  </a:lnTo>
                  <a:lnTo>
                    <a:pt x="267" y="188"/>
                  </a:lnTo>
                  <a:lnTo>
                    <a:pt x="231" y="171"/>
                  </a:lnTo>
                  <a:lnTo>
                    <a:pt x="179" y="188"/>
                  </a:lnTo>
                  <a:lnTo>
                    <a:pt x="125" y="188"/>
                  </a:lnTo>
                  <a:lnTo>
                    <a:pt x="125" y="171"/>
                  </a:lnTo>
                  <a:lnTo>
                    <a:pt x="108" y="171"/>
                  </a:lnTo>
                  <a:lnTo>
                    <a:pt x="91" y="171"/>
                  </a:lnTo>
                  <a:lnTo>
                    <a:pt x="73" y="171"/>
                  </a:lnTo>
                  <a:lnTo>
                    <a:pt x="56" y="171"/>
                  </a:lnTo>
                  <a:lnTo>
                    <a:pt x="39" y="154"/>
                  </a:lnTo>
                  <a:lnTo>
                    <a:pt x="20" y="136"/>
                  </a:lnTo>
                  <a:lnTo>
                    <a:pt x="39" y="136"/>
                  </a:lnTo>
                  <a:lnTo>
                    <a:pt x="56" y="136"/>
                  </a:lnTo>
                  <a:lnTo>
                    <a:pt x="73" y="136"/>
                  </a:lnTo>
                  <a:lnTo>
                    <a:pt x="73" y="119"/>
                  </a:lnTo>
                  <a:lnTo>
                    <a:pt x="56" y="119"/>
                  </a:lnTo>
                  <a:lnTo>
                    <a:pt x="20" y="119"/>
                  </a:lnTo>
                  <a:lnTo>
                    <a:pt x="20" y="102"/>
                  </a:lnTo>
                  <a:lnTo>
                    <a:pt x="0" y="102"/>
                  </a:lnTo>
                  <a:lnTo>
                    <a:pt x="20" y="67"/>
                  </a:lnTo>
                  <a:lnTo>
                    <a:pt x="20" y="50"/>
                  </a:lnTo>
                  <a:lnTo>
                    <a:pt x="20" y="33"/>
                  </a:lnTo>
                  <a:lnTo>
                    <a:pt x="56" y="0"/>
                  </a:lnTo>
                  <a:lnTo>
                    <a:pt x="73" y="0"/>
                  </a:lnTo>
                  <a:lnTo>
                    <a:pt x="108" y="0"/>
                  </a:lnTo>
                  <a:lnTo>
                    <a:pt x="125" y="0"/>
                  </a:lnTo>
                  <a:lnTo>
                    <a:pt x="125" y="15"/>
                  </a:lnTo>
                  <a:lnTo>
                    <a:pt x="108" y="33"/>
                  </a:lnTo>
                  <a:lnTo>
                    <a:pt x="91" y="50"/>
                  </a:lnTo>
                  <a:lnTo>
                    <a:pt x="91" y="67"/>
                  </a:lnTo>
                  <a:lnTo>
                    <a:pt x="108" y="67"/>
                  </a:lnTo>
                  <a:lnTo>
                    <a:pt x="108" y="85"/>
                  </a:lnTo>
                  <a:lnTo>
                    <a:pt x="125" y="85"/>
                  </a:lnTo>
                  <a:lnTo>
                    <a:pt x="125" y="67"/>
                  </a:lnTo>
                  <a:lnTo>
                    <a:pt x="125" y="50"/>
                  </a:lnTo>
                  <a:lnTo>
                    <a:pt x="143" y="15"/>
                  </a:lnTo>
                  <a:lnTo>
                    <a:pt x="196" y="0"/>
                  </a:lnTo>
                  <a:lnTo>
                    <a:pt x="231" y="0"/>
                  </a:lnTo>
                  <a:lnTo>
                    <a:pt x="248" y="0"/>
                  </a:lnTo>
                  <a:lnTo>
                    <a:pt x="248" y="33"/>
                  </a:lnTo>
                  <a:lnTo>
                    <a:pt x="267" y="67"/>
                  </a:lnTo>
                  <a:lnTo>
                    <a:pt x="285" y="67"/>
                  </a:lnTo>
                  <a:lnTo>
                    <a:pt x="302" y="67"/>
                  </a:lnTo>
                  <a:lnTo>
                    <a:pt x="319" y="67"/>
                  </a:lnTo>
                  <a:lnTo>
                    <a:pt x="336" y="67"/>
                  </a:lnTo>
                  <a:lnTo>
                    <a:pt x="354" y="50"/>
                  </a:lnTo>
                  <a:lnTo>
                    <a:pt x="371" y="50"/>
                  </a:lnTo>
                  <a:lnTo>
                    <a:pt x="390" y="67"/>
                  </a:lnTo>
                  <a:lnTo>
                    <a:pt x="425" y="67"/>
                  </a:lnTo>
                  <a:lnTo>
                    <a:pt x="425" y="85"/>
                  </a:lnTo>
                  <a:lnTo>
                    <a:pt x="442" y="102"/>
                  </a:lnTo>
                  <a:lnTo>
                    <a:pt x="478" y="119"/>
                  </a:lnTo>
                  <a:lnTo>
                    <a:pt x="496" y="119"/>
                  </a:lnTo>
                  <a:lnTo>
                    <a:pt x="515" y="119"/>
                  </a:lnTo>
                  <a:lnTo>
                    <a:pt x="532" y="119"/>
                  </a:lnTo>
                  <a:lnTo>
                    <a:pt x="549" y="136"/>
                  </a:lnTo>
                  <a:lnTo>
                    <a:pt x="584" y="154"/>
                  </a:lnTo>
                  <a:lnTo>
                    <a:pt x="601" y="154"/>
                  </a:lnTo>
                  <a:lnTo>
                    <a:pt x="601" y="171"/>
                  </a:lnTo>
                  <a:lnTo>
                    <a:pt x="619" y="171"/>
                  </a:lnTo>
                  <a:lnTo>
                    <a:pt x="638" y="171"/>
                  </a:lnTo>
                  <a:lnTo>
                    <a:pt x="655" y="188"/>
                  </a:lnTo>
                  <a:lnTo>
                    <a:pt x="638" y="188"/>
                  </a:lnTo>
                  <a:lnTo>
                    <a:pt x="619" y="205"/>
                  </a:lnTo>
                  <a:lnTo>
                    <a:pt x="601" y="205"/>
                  </a:lnTo>
                  <a:lnTo>
                    <a:pt x="619" y="205"/>
                  </a:lnTo>
                  <a:lnTo>
                    <a:pt x="638" y="205"/>
                  </a:lnTo>
                  <a:lnTo>
                    <a:pt x="655" y="205"/>
                  </a:lnTo>
                  <a:lnTo>
                    <a:pt x="655" y="225"/>
                  </a:lnTo>
                  <a:lnTo>
                    <a:pt x="638" y="225"/>
                  </a:lnTo>
                  <a:lnTo>
                    <a:pt x="619" y="242"/>
                  </a:lnTo>
                  <a:lnTo>
                    <a:pt x="638" y="242"/>
                  </a:lnTo>
                  <a:lnTo>
                    <a:pt x="655" y="242"/>
                  </a:lnTo>
                  <a:lnTo>
                    <a:pt x="655" y="259"/>
                  </a:lnTo>
                  <a:lnTo>
                    <a:pt x="672" y="276"/>
                  </a:lnTo>
                  <a:lnTo>
                    <a:pt x="690" y="294"/>
                  </a:lnTo>
                  <a:lnTo>
                    <a:pt x="707" y="294"/>
                  </a:lnTo>
                  <a:lnTo>
                    <a:pt x="707" y="311"/>
                  </a:lnTo>
                  <a:lnTo>
                    <a:pt x="724" y="311"/>
                  </a:lnTo>
                  <a:lnTo>
                    <a:pt x="741" y="311"/>
                  </a:lnTo>
                  <a:lnTo>
                    <a:pt x="761" y="328"/>
                  </a:lnTo>
                  <a:lnTo>
                    <a:pt x="778" y="328"/>
                  </a:lnTo>
                  <a:lnTo>
                    <a:pt x="778" y="346"/>
                  </a:lnTo>
                  <a:lnTo>
                    <a:pt x="795" y="346"/>
                  </a:lnTo>
                  <a:lnTo>
                    <a:pt x="778" y="346"/>
                  </a:lnTo>
                  <a:lnTo>
                    <a:pt x="778" y="361"/>
                  </a:lnTo>
                  <a:lnTo>
                    <a:pt x="778" y="378"/>
                  </a:lnTo>
                  <a:lnTo>
                    <a:pt x="761" y="378"/>
                  </a:lnTo>
                  <a:lnTo>
                    <a:pt x="741" y="378"/>
                  </a:lnTo>
                  <a:close/>
                </a:path>
              </a:pathLst>
            </a:custGeom>
            <a:solidFill>
              <a:srgbClr val="3EAD92"/>
            </a:solidFill>
            <a:ln w="9525" cap="rnd">
              <a:solidFill>
                <a:schemeClr val="bg1"/>
              </a:solidFill>
              <a:round/>
              <a:headEnd/>
              <a:tailEnd/>
            </a:ln>
          </p:spPr>
          <p:txBody>
            <a:bodyPr/>
            <a:lstStyle/>
            <a:p>
              <a:endParaRPr lang="en-US" dirty="0"/>
            </a:p>
          </p:txBody>
        </p:sp>
        <p:sp>
          <p:nvSpPr>
            <p:cNvPr id="279" name="Freeform 29">
              <a:extLst>
                <a:ext uri="{FF2B5EF4-FFF2-40B4-BE49-F238E27FC236}">
                  <a16:creationId xmlns:a16="http://schemas.microsoft.com/office/drawing/2014/main" id="{02632EE8-2058-4F4F-9F27-CFB0AFB17E5F}"/>
                </a:ext>
              </a:extLst>
            </p:cNvPr>
            <p:cNvSpPr>
              <a:spLocks/>
            </p:cNvSpPr>
            <p:nvPr/>
          </p:nvSpPr>
          <p:spPr bwMode="auto">
            <a:xfrm>
              <a:off x="4273550" y="2005013"/>
              <a:ext cx="1284288" cy="958850"/>
            </a:xfrm>
            <a:custGeom>
              <a:avLst/>
              <a:gdLst>
                <a:gd name="T0" fmla="*/ 119063 w 1618"/>
                <a:gd name="T1" fmla="*/ 153860 h 1209"/>
                <a:gd name="T2" fmla="*/ 104775 w 1618"/>
                <a:gd name="T3" fmla="*/ 150688 h 1209"/>
                <a:gd name="T4" fmla="*/ 104775 w 1618"/>
                <a:gd name="T5" fmla="*/ 140378 h 1209"/>
                <a:gd name="T6" fmla="*/ 90488 w 1618"/>
                <a:gd name="T7" fmla="*/ 140378 h 1209"/>
                <a:gd name="T8" fmla="*/ 90488 w 1618"/>
                <a:gd name="T9" fmla="*/ 126102 h 1209"/>
                <a:gd name="T10" fmla="*/ 69850 w 1618"/>
                <a:gd name="T11" fmla="*/ 99137 h 1209"/>
                <a:gd name="T12" fmla="*/ 41275 w 1618"/>
                <a:gd name="T13" fmla="*/ 95171 h 1209"/>
                <a:gd name="T14" fmla="*/ 31750 w 1618"/>
                <a:gd name="T15" fmla="*/ 95171 h 1209"/>
                <a:gd name="T16" fmla="*/ 23813 w 1618"/>
                <a:gd name="T17" fmla="*/ 88826 h 1209"/>
                <a:gd name="T18" fmla="*/ 10319 w 1618"/>
                <a:gd name="T19" fmla="*/ 85654 h 1209"/>
                <a:gd name="T20" fmla="*/ 23813 w 1618"/>
                <a:gd name="T21" fmla="*/ 81689 h 1209"/>
                <a:gd name="T22" fmla="*/ 31750 w 1618"/>
                <a:gd name="T23" fmla="*/ 75344 h 1209"/>
                <a:gd name="T24" fmla="*/ 7144 w 1618"/>
                <a:gd name="T25" fmla="*/ 75344 h 1209"/>
                <a:gd name="T26" fmla="*/ 14288 w 1618"/>
                <a:gd name="T27" fmla="*/ 65034 h 1209"/>
                <a:gd name="T28" fmla="*/ 34925 w 1618"/>
                <a:gd name="T29" fmla="*/ 57896 h 1209"/>
                <a:gd name="T30" fmla="*/ 27781 w 1618"/>
                <a:gd name="T31" fmla="*/ 44413 h 1209"/>
                <a:gd name="T32" fmla="*/ 52388 w 1618"/>
                <a:gd name="T33" fmla="*/ 30138 h 1209"/>
                <a:gd name="T34" fmla="*/ 69850 w 1618"/>
                <a:gd name="T35" fmla="*/ 23793 h 1209"/>
                <a:gd name="T36" fmla="*/ 94456 w 1618"/>
                <a:gd name="T37" fmla="*/ 16655 h 1209"/>
                <a:gd name="T38" fmla="*/ 104775 w 1618"/>
                <a:gd name="T39" fmla="*/ 19827 h 1209"/>
                <a:gd name="T40" fmla="*/ 129381 w 1618"/>
                <a:gd name="T41" fmla="*/ 16655 h 1209"/>
                <a:gd name="T42" fmla="*/ 132556 w 1618"/>
                <a:gd name="T43" fmla="*/ 16655 h 1209"/>
                <a:gd name="T44" fmla="*/ 139700 w 1618"/>
                <a:gd name="T45" fmla="*/ 6345 h 1209"/>
                <a:gd name="T46" fmla="*/ 163513 w 1618"/>
                <a:gd name="T47" fmla="*/ 6345 h 1209"/>
                <a:gd name="T48" fmla="*/ 191294 w 1618"/>
                <a:gd name="T49" fmla="*/ 0 h 1209"/>
                <a:gd name="T50" fmla="*/ 237331 w 1618"/>
                <a:gd name="T51" fmla="*/ 3172 h 1209"/>
                <a:gd name="T52" fmla="*/ 272256 w 1618"/>
                <a:gd name="T53" fmla="*/ 13483 h 1209"/>
                <a:gd name="T54" fmla="*/ 234156 w 1618"/>
                <a:gd name="T55" fmla="*/ 19827 h 1209"/>
                <a:gd name="T56" fmla="*/ 241300 w 1618"/>
                <a:gd name="T57" fmla="*/ 19827 h 1209"/>
                <a:gd name="T58" fmla="*/ 251619 w 1618"/>
                <a:gd name="T59" fmla="*/ 30138 h 1209"/>
                <a:gd name="T60" fmla="*/ 272256 w 1618"/>
                <a:gd name="T61" fmla="*/ 26965 h 1209"/>
                <a:gd name="T62" fmla="*/ 272256 w 1618"/>
                <a:gd name="T63" fmla="*/ 30138 h 1209"/>
                <a:gd name="T64" fmla="*/ 293688 w 1618"/>
                <a:gd name="T65" fmla="*/ 26965 h 1209"/>
                <a:gd name="T66" fmla="*/ 311150 w 1618"/>
                <a:gd name="T67" fmla="*/ 23793 h 1209"/>
                <a:gd name="T68" fmla="*/ 321469 w 1618"/>
                <a:gd name="T69" fmla="*/ 30138 h 1209"/>
                <a:gd name="T70" fmla="*/ 300038 w 1618"/>
                <a:gd name="T71" fmla="*/ 44413 h 1209"/>
                <a:gd name="T72" fmla="*/ 286544 w 1618"/>
                <a:gd name="T73" fmla="*/ 51551 h 1209"/>
                <a:gd name="T74" fmla="*/ 276225 w 1618"/>
                <a:gd name="T75" fmla="*/ 65034 h 1209"/>
                <a:gd name="T76" fmla="*/ 286544 w 1618"/>
                <a:gd name="T77" fmla="*/ 71378 h 1209"/>
                <a:gd name="T78" fmla="*/ 293688 w 1618"/>
                <a:gd name="T79" fmla="*/ 81689 h 1209"/>
                <a:gd name="T80" fmla="*/ 276225 w 1618"/>
                <a:gd name="T81" fmla="*/ 88826 h 1209"/>
                <a:gd name="T82" fmla="*/ 286544 w 1618"/>
                <a:gd name="T83" fmla="*/ 102309 h 1209"/>
                <a:gd name="T84" fmla="*/ 286544 w 1618"/>
                <a:gd name="T85" fmla="*/ 109447 h 1209"/>
                <a:gd name="T86" fmla="*/ 272256 w 1618"/>
                <a:gd name="T87" fmla="*/ 122929 h 1209"/>
                <a:gd name="T88" fmla="*/ 269081 w 1618"/>
                <a:gd name="T89" fmla="*/ 122929 h 1209"/>
                <a:gd name="T90" fmla="*/ 261938 w 1618"/>
                <a:gd name="T91" fmla="*/ 130067 h 1209"/>
                <a:gd name="T92" fmla="*/ 272256 w 1618"/>
                <a:gd name="T93" fmla="*/ 140378 h 1209"/>
                <a:gd name="T94" fmla="*/ 261938 w 1618"/>
                <a:gd name="T95" fmla="*/ 143550 h 1209"/>
                <a:gd name="T96" fmla="*/ 255588 w 1618"/>
                <a:gd name="T97" fmla="*/ 153860 h 1209"/>
                <a:gd name="T98" fmla="*/ 258763 w 1618"/>
                <a:gd name="T99" fmla="*/ 160205 h 1209"/>
                <a:gd name="T100" fmla="*/ 223838 w 1618"/>
                <a:gd name="T101" fmla="*/ 170515 h 1209"/>
                <a:gd name="T102" fmla="*/ 213519 w 1618"/>
                <a:gd name="T103" fmla="*/ 177653 h 1209"/>
                <a:gd name="T104" fmla="*/ 195263 w 1618"/>
                <a:gd name="T105" fmla="*/ 191135 h 1209"/>
                <a:gd name="T106" fmla="*/ 184944 w 1618"/>
                <a:gd name="T107" fmla="*/ 191135 h 1209"/>
                <a:gd name="T108" fmla="*/ 170656 w 1618"/>
                <a:gd name="T109" fmla="*/ 205411 h 1209"/>
                <a:gd name="T110" fmla="*/ 160338 w 1618"/>
                <a:gd name="T111" fmla="*/ 218894 h 1209"/>
                <a:gd name="T112" fmla="*/ 157163 w 1618"/>
                <a:gd name="T113" fmla="*/ 239514 h 1209"/>
                <a:gd name="T114" fmla="*/ 146844 w 1618"/>
                <a:gd name="T115" fmla="*/ 235549 h 1209"/>
                <a:gd name="T116" fmla="*/ 129381 w 1618"/>
                <a:gd name="T117" fmla="*/ 229204 h 1209"/>
                <a:gd name="T118" fmla="*/ 115094 w 1618"/>
                <a:gd name="T119" fmla="*/ 211756 h 1209"/>
                <a:gd name="T120" fmla="*/ 111919 w 1618"/>
                <a:gd name="T121" fmla="*/ 201446 h 1209"/>
                <a:gd name="T122" fmla="*/ 100806 w 1618"/>
                <a:gd name="T123" fmla="*/ 188756 h 1209"/>
                <a:gd name="T124" fmla="*/ 108744 w 1618"/>
                <a:gd name="T125" fmla="*/ 170515 h 12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18"/>
                <a:gd name="T190" fmla="*/ 0 h 1209"/>
                <a:gd name="T191" fmla="*/ 1618 w 1618"/>
                <a:gd name="T192" fmla="*/ 1209 h 120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18" h="1209">
                  <a:moveTo>
                    <a:pt x="545" y="846"/>
                  </a:moveTo>
                  <a:lnTo>
                    <a:pt x="562" y="846"/>
                  </a:lnTo>
                  <a:lnTo>
                    <a:pt x="562" y="829"/>
                  </a:lnTo>
                  <a:lnTo>
                    <a:pt x="579" y="811"/>
                  </a:lnTo>
                  <a:lnTo>
                    <a:pt x="599" y="777"/>
                  </a:lnTo>
                  <a:lnTo>
                    <a:pt x="562" y="777"/>
                  </a:lnTo>
                  <a:lnTo>
                    <a:pt x="510" y="777"/>
                  </a:lnTo>
                  <a:lnTo>
                    <a:pt x="493" y="742"/>
                  </a:lnTo>
                  <a:lnTo>
                    <a:pt x="510" y="742"/>
                  </a:lnTo>
                  <a:lnTo>
                    <a:pt x="527" y="760"/>
                  </a:lnTo>
                  <a:lnTo>
                    <a:pt x="545" y="760"/>
                  </a:lnTo>
                  <a:lnTo>
                    <a:pt x="562" y="760"/>
                  </a:lnTo>
                  <a:lnTo>
                    <a:pt x="562" y="742"/>
                  </a:lnTo>
                  <a:lnTo>
                    <a:pt x="562" y="725"/>
                  </a:lnTo>
                  <a:lnTo>
                    <a:pt x="527" y="708"/>
                  </a:lnTo>
                  <a:lnTo>
                    <a:pt x="510" y="691"/>
                  </a:lnTo>
                  <a:lnTo>
                    <a:pt x="510" y="708"/>
                  </a:lnTo>
                  <a:lnTo>
                    <a:pt x="493" y="708"/>
                  </a:lnTo>
                  <a:lnTo>
                    <a:pt x="476" y="725"/>
                  </a:lnTo>
                  <a:lnTo>
                    <a:pt x="458" y="708"/>
                  </a:lnTo>
                  <a:lnTo>
                    <a:pt x="458" y="691"/>
                  </a:lnTo>
                  <a:lnTo>
                    <a:pt x="458" y="673"/>
                  </a:lnTo>
                  <a:lnTo>
                    <a:pt x="476" y="673"/>
                  </a:lnTo>
                  <a:lnTo>
                    <a:pt x="476" y="656"/>
                  </a:lnTo>
                  <a:lnTo>
                    <a:pt x="458" y="639"/>
                  </a:lnTo>
                  <a:lnTo>
                    <a:pt x="458" y="621"/>
                  </a:lnTo>
                  <a:lnTo>
                    <a:pt x="458" y="589"/>
                  </a:lnTo>
                  <a:lnTo>
                    <a:pt x="422" y="552"/>
                  </a:lnTo>
                  <a:lnTo>
                    <a:pt x="405" y="518"/>
                  </a:lnTo>
                  <a:lnTo>
                    <a:pt x="351" y="501"/>
                  </a:lnTo>
                  <a:lnTo>
                    <a:pt x="316" y="466"/>
                  </a:lnTo>
                  <a:lnTo>
                    <a:pt x="263" y="466"/>
                  </a:lnTo>
                  <a:lnTo>
                    <a:pt x="245" y="466"/>
                  </a:lnTo>
                  <a:lnTo>
                    <a:pt x="228" y="466"/>
                  </a:lnTo>
                  <a:lnTo>
                    <a:pt x="211" y="483"/>
                  </a:lnTo>
                  <a:lnTo>
                    <a:pt x="193" y="483"/>
                  </a:lnTo>
                  <a:lnTo>
                    <a:pt x="193" y="466"/>
                  </a:lnTo>
                  <a:lnTo>
                    <a:pt x="176" y="466"/>
                  </a:lnTo>
                  <a:lnTo>
                    <a:pt x="176" y="483"/>
                  </a:lnTo>
                  <a:lnTo>
                    <a:pt x="157" y="483"/>
                  </a:lnTo>
                  <a:lnTo>
                    <a:pt x="140" y="483"/>
                  </a:lnTo>
                  <a:lnTo>
                    <a:pt x="122" y="466"/>
                  </a:lnTo>
                  <a:lnTo>
                    <a:pt x="105" y="466"/>
                  </a:lnTo>
                  <a:lnTo>
                    <a:pt x="105" y="449"/>
                  </a:lnTo>
                  <a:lnTo>
                    <a:pt x="122" y="449"/>
                  </a:lnTo>
                  <a:lnTo>
                    <a:pt x="122" y="432"/>
                  </a:lnTo>
                  <a:lnTo>
                    <a:pt x="105" y="432"/>
                  </a:lnTo>
                  <a:lnTo>
                    <a:pt x="88" y="432"/>
                  </a:lnTo>
                  <a:lnTo>
                    <a:pt x="71" y="432"/>
                  </a:lnTo>
                  <a:lnTo>
                    <a:pt x="53" y="432"/>
                  </a:lnTo>
                  <a:lnTo>
                    <a:pt x="53" y="414"/>
                  </a:lnTo>
                  <a:lnTo>
                    <a:pt x="71" y="414"/>
                  </a:lnTo>
                  <a:lnTo>
                    <a:pt x="88" y="414"/>
                  </a:lnTo>
                  <a:lnTo>
                    <a:pt x="105" y="414"/>
                  </a:lnTo>
                  <a:lnTo>
                    <a:pt x="122" y="414"/>
                  </a:lnTo>
                  <a:lnTo>
                    <a:pt x="122" y="397"/>
                  </a:lnTo>
                  <a:lnTo>
                    <a:pt x="157" y="397"/>
                  </a:lnTo>
                  <a:lnTo>
                    <a:pt x="176" y="397"/>
                  </a:lnTo>
                  <a:lnTo>
                    <a:pt x="176" y="380"/>
                  </a:lnTo>
                  <a:lnTo>
                    <a:pt x="157" y="380"/>
                  </a:lnTo>
                  <a:lnTo>
                    <a:pt x="140" y="380"/>
                  </a:lnTo>
                  <a:lnTo>
                    <a:pt x="122" y="380"/>
                  </a:lnTo>
                  <a:lnTo>
                    <a:pt x="105" y="380"/>
                  </a:lnTo>
                  <a:lnTo>
                    <a:pt x="71" y="380"/>
                  </a:lnTo>
                  <a:lnTo>
                    <a:pt x="36" y="380"/>
                  </a:lnTo>
                  <a:lnTo>
                    <a:pt x="0" y="345"/>
                  </a:lnTo>
                  <a:lnTo>
                    <a:pt x="17" y="328"/>
                  </a:lnTo>
                  <a:lnTo>
                    <a:pt x="36" y="328"/>
                  </a:lnTo>
                  <a:lnTo>
                    <a:pt x="53" y="328"/>
                  </a:lnTo>
                  <a:lnTo>
                    <a:pt x="71" y="328"/>
                  </a:lnTo>
                  <a:lnTo>
                    <a:pt x="88" y="311"/>
                  </a:lnTo>
                  <a:lnTo>
                    <a:pt x="105" y="311"/>
                  </a:lnTo>
                  <a:lnTo>
                    <a:pt x="122" y="311"/>
                  </a:lnTo>
                  <a:lnTo>
                    <a:pt x="157" y="311"/>
                  </a:lnTo>
                  <a:lnTo>
                    <a:pt x="176" y="293"/>
                  </a:lnTo>
                  <a:lnTo>
                    <a:pt x="193" y="278"/>
                  </a:lnTo>
                  <a:lnTo>
                    <a:pt x="211" y="261"/>
                  </a:lnTo>
                  <a:lnTo>
                    <a:pt x="176" y="243"/>
                  </a:lnTo>
                  <a:lnTo>
                    <a:pt x="157" y="243"/>
                  </a:lnTo>
                  <a:lnTo>
                    <a:pt x="140" y="226"/>
                  </a:lnTo>
                  <a:lnTo>
                    <a:pt x="157" y="209"/>
                  </a:lnTo>
                  <a:lnTo>
                    <a:pt x="193" y="209"/>
                  </a:lnTo>
                  <a:lnTo>
                    <a:pt x="228" y="192"/>
                  </a:lnTo>
                  <a:lnTo>
                    <a:pt x="245" y="155"/>
                  </a:lnTo>
                  <a:lnTo>
                    <a:pt x="263" y="155"/>
                  </a:lnTo>
                  <a:lnTo>
                    <a:pt x="280" y="172"/>
                  </a:lnTo>
                  <a:lnTo>
                    <a:pt x="297" y="155"/>
                  </a:lnTo>
                  <a:lnTo>
                    <a:pt x="297" y="138"/>
                  </a:lnTo>
                  <a:lnTo>
                    <a:pt x="316" y="121"/>
                  </a:lnTo>
                  <a:lnTo>
                    <a:pt x="351" y="121"/>
                  </a:lnTo>
                  <a:lnTo>
                    <a:pt x="368" y="103"/>
                  </a:lnTo>
                  <a:lnTo>
                    <a:pt x="405" y="103"/>
                  </a:lnTo>
                  <a:lnTo>
                    <a:pt x="422" y="86"/>
                  </a:lnTo>
                  <a:lnTo>
                    <a:pt x="458" y="86"/>
                  </a:lnTo>
                  <a:lnTo>
                    <a:pt x="476" y="86"/>
                  </a:lnTo>
                  <a:lnTo>
                    <a:pt x="493" y="103"/>
                  </a:lnTo>
                  <a:lnTo>
                    <a:pt x="510" y="121"/>
                  </a:lnTo>
                  <a:lnTo>
                    <a:pt x="510" y="103"/>
                  </a:lnTo>
                  <a:lnTo>
                    <a:pt x="510" y="86"/>
                  </a:lnTo>
                  <a:lnTo>
                    <a:pt x="527" y="103"/>
                  </a:lnTo>
                  <a:lnTo>
                    <a:pt x="562" y="103"/>
                  </a:lnTo>
                  <a:lnTo>
                    <a:pt x="562" y="86"/>
                  </a:lnTo>
                  <a:lnTo>
                    <a:pt x="579" y="86"/>
                  </a:lnTo>
                  <a:lnTo>
                    <a:pt x="616" y="86"/>
                  </a:lnTo>
                  <a:lnTo>
                    <a:pt x="650" y="86"/>
                  </a:lnTo>
                  <a:lnTo>
                    <a:pt x="668" y="103"/>
                  </a:lnTo>
                  <a:lnTo>
                    <a:pt x="685" y="103"/>
                  </a:lnTo>
                  <a:lnTo>
                    <a:pt x="702" y="103"/>
                  </a:lnTo>
                  <a:lnTo>
                    <a:pt x="685" y="103"/>
                  </a:lnTo>
                  <a:lnTo>
                    <a:pt x="668" y="86"/>
                  </a:lnTo>
                  <a:lnTo>
                    <a:pt x="650" y="69"/>
                  </a:lnTo>
                  <a:lnTo>
                    <a:pt x="668" y="69"/>
                  </a:lnTo>
                  <a:lnTo>
                    <a:pt x="685" y="69"/>
                  </a:lnTo>
                  <a:lnTo>
                    <a:pt x="685" y="52"/>
                  </a:lnTo>
                  <a:lnTo>
                    <a:pt x="702" y="34"/>
                  </a:lnTo>
                  <a:lnTo>
                    <a:pt x="739" y="34"/>
                  </a:lnTo>
                  <a:lnTo>
                    <a:pt x="756" y="34"/>
                  </a:lnTo>
                  <a:lnTo>
                    <a:pt x="773" y="34"/>
                  </a:lnTo>
                  <a:lnTo>
                    <a:pt x="808" y="34"/>
                  </a:lnTo>
                  <a:lnTo>
                    <a:pt x="827" y="34"/>
                  </a:lnTo>
                  <a:lnTo>
                    <a:pt x="844" y="34"/>
                  </a:lnTo>
                  <a:lnTo>
                    <a:pt x="862" y="34"/>
                  </a:lnTo>
                  <a:lnTo>
                    <a:pt x="881" y="34"/>
                  </a:lnTo>
                  <a:lnTo>
                    <a:pt x="915" y="17"/>
                  </a:lnTo>
                  <a:lnTo>
                    <a:pt x="967" y="0"/>
                  </a:lnTo>
                  <a:lnTo>
                    <a:pt x="1004" y="0"/>
                  </a:lnTo>
                  <a:lnTo>
                    <a:pt x="1055" y="0"/>
                  </a:lnTo>
                  <a:lnTo>
                    <a:pt x="1090" y="0"/>
                  </a:lnTo>
                  <a:lnTo>
                    <a:pt x="1161" y="0"/>
                  </a:lnTo>
                  <a:lnTo>
                    <a:pt x="1196" y="17"/>
                  </a:lnTo>
                  <a:lnTo>
                    <a:pt x="1249" y="34"/>
                  </a:lnTo>
                  <a:lnTo>
                    <a:pt x="1286" y="52"/>
                  </a:lnTo>
                  <a:lnTo>
                    <a:pt x="1320" y="52"/>
                  </a:lnTo>
                  <a:lnTo>
                    <a:pt x="1338" y="52"/>
                  </a:lnTo>
                  <a:lnTo>
                    <a:pt x="1372" y="69"/>
                  </a:lnTo>
                  <a:lnTo>
                    <a:pt x="1355" y="86"/>
                  </a:lnTo>
                  <a:lnTo>
                    <a:pt x="1320" y="86"/>
                  </a:lnTo>
                  <a:lnTo>
                    <a:pt x="1267" y="86"/>
                  </a:lnTo>
                  <a:lnTo>
                    <a:pt x="1249" y="103"/>
                  </a:lnTo>
                  <a:lnTo>
                    <a:pt x="1178" y="103"/>
                  </a:lnTo>
                  <a:lnTo>
                    <a:pt x="1090" y="103"/>
                  </a:lnTo>
                  <a:lnTo>
                    <a:pt x="1073" y="103"/>
                  </a:lnTo>
                  <a:lnTo>
                    <a:pt x="1090" y="121"/>
                  </a:lnTo>
                  <a:lnTo>
                    <a:pt x="1161" y="103"/>
                  </a:lnTo>
                  <a:lnTo>
                    <a:pt x="1213" y="103"/>
                  </a:lnTo>
                  <a:lnTo>
                    <a:pt x="1267" y="103"/>
                  </a:lnTo>
                  <a:lnTo>
                    <a:pt x="1249" y="121"/>
                  </a:lnTo>
                  <a:lnTo>
                    <a:pt x="1230" y="155"/>
                  </a:lnTo>
                  <a:lnTo>
                    <a:pt x="1213" y="155"/>
                  </a:lnTo>
                  <a:lnTo>
                    <a:pt x="1267" y="155"/>
                  </a:lnTo>
                  <a:lnTo>
                    <a:pt x="1303" y="121"/>
                  </a:lnTo>
                  <a:lnTo>
                    <a:pt x="1338" y="103"/>
                  </a:lnTo>
                  <a:lnTo>
                    <a:pt x="1355" y="103"/>
                  </a:lnTo>
                  <a:lnTo>
                    <a:pt x="1355" y="121"/>
                  </a:lnTo>
                  <a:lnTo>
                    <a:pt x="1372" y="138"/>
                  </a:lnTo>
                  <a:lnTo>
                    <a:pt x="1338" y="155"/>
                  </a:lnTo>
                  <a:lnTo>
                    <a:pt x="1320" y="192"/>
                  </a:lnTo>
                  <a:lnTo>
                    <a:pt x="1303" y="209"/>
                  </a:lnTo>
                  <a:lnTo>
                    <a:pt x="1338" y="192"/>
                  </a:lnTo>
                  <a:lnTo>
                    <a:pt x="1372" y="155"/>
                  </a:lnTo>
                  <a:lnTo>
                    <a:pt x="1389" y="138"/>
                  </a:lnTo>
                  <a:lnTo>
                    <a:pt x="1407" y="138"/>
                  </a:lnTo>
                  <a:lnTo>
                    <a:pt x="1443" y="138"/>
                  </a:lnTo>
                  <a:lnTo>
                    <a:pt x="1460" y="138"/>
                  </a:lnTo>
                  <a:lnTo>
                    <a:pt x="1478" y="138"/>
                  </a:lnTo>
                  <a:lnTo>
                    <a:pt x="1495" y="138"/>
                  </a:lnTo>
                  <a:lnTo>
                    <a:pt x="1495" y="121"/>
                  </a:lnTo>
                  <a:lnTo>
                    <a:pt x="1512" y="121"/>
                  </a:lnTo>
                  <a:lnTo>
                    <a:pt x="1547" y="121"/>
                  </a:lnTo>
                  <a:lnTo>
                    <a:pt x="1566" y="121"/>
                  </a:lnTo>
                  <a:lnTo>
                    <a:pt x="1566" y="103"/>
                  </a:lnTo>
                  <a:lnTo>
                    <a:pt x="1601" y="103"/>
                  </a:lnTo>
                  <a:lnTo>
                    <a:pt x="1618" y="121"/>
                  </a:lnTo>
                  <a:lnTo>
                    <a:pt x="1618" y="138"/>
                  </a:lnTo>
                  <a:lnTo>
                    <a:pt x="1618" y="155"/>
                  </a:lnTo>
                  <a:lnTo>
                    <a:pt x="1566" y="172"/>
                  </a:lnTo>
                  <a:lnTo>
                    <a:pt x="1547" y="192"/>
                  </a:lnTo>
                  <a:lnTo>
                    <a:pt x="1512" y="209"/>
                  </a:lnTo>
                  <a:lnTo>
                    <a:pt x="1530" y="209"/>
                  </a:lnTo>
                  <a:lnTo>
                    <a:pt x="1512" y="226"/>
                  </a:lnTo>
                  <a:lnTo>
                    <a:pt x="1495" y="226"/>
                  </a:lnTo>
                  <a:lnTo>
                    <a:pt x="1495" y="243"/>
                  </a:lnTo>
                  <a:lnTo>
                    <a:pt x="1478" y="261"/>
                  </a:lnTo>
                  <a:lnTo>
                    <a:pt x="1460" y="261"/>
                  </a:lnTo>
                  <a:lnTo>
                    <a:pt x="1443" y="261"/>
                  </a:lnTo>
                  <a:lnTo>
                    <a:pt x="1443" y="278"/>
                  </a:lnTo>
                  <a:lnTo>
                    <a:pt x="1443" y="293"/>
                  </a:lnTo>
                  <a:lnTo>
                    <a:pt x="1426" y="311"/>
                  </a:lnTo>
                  <a:lnTo>
                    <a:pt x="1407" y="328"/>
                  </a:lnTo>
                  <a:lnTo>
                    <a:pt x="1389" y="328"/>
                  </a:lnTo>
                  <a:lnTo>
                    <a:pt x="1389" y="345"/>
                  </a:lnTo>
                  <a:lnTo>
                    <a:pt x="1389" y="362"/>
                  </a:lnTo>
                  <a:lnTo>
                    <a:pt x="1407" y="362"/>
                  </a:lnTo>
                  <a:lnTo>
                    <a:pt x="1426" y="362"/>
                  </a:lnTo>
                  <a:lnTo>
                    <a:pt x="1443" y="362"/>
                  </a:lnTo>
                  <a:lnTo>
                    <a:pt x="1443" y="380"/>
                  </a:lnTo>
                  <a:lnTo>
                    <a:pt x="1460" y="380"/>
                  </a:lnTo>
                  <a:lnTo>
                    <a:pt x="1443" y="380"/>
                  </a:lnTo>
                  <a:lnTo>
                    <a:pt x="1478" y="397"/>
                  </a:lnTo>
                  <a:lnTo>
                    <a:pt x="1478" y="414"/>
                  </a:lnTo>
                  <a:lnTo>
                    <a:pt x="1460" y="432"/>
                  </a:lnTo>
                  <a:lnTo>
                    <a:pt x="1443" y="432"/>
                  </a:lnTo>
                  <a:lnTo>
                    <a:pt x="1407" y="432"/>
                  </a:lnTo>
                  <a:lnTo>
                    <a:pt x="1389" y="432"/>
                  </a:lnTo>
                  <a:lnTo>
                    <a:pt x="1389" y="449"/>
                  </a:lnTo>
                  <a:lnTo>
                    <a:pt x="1407" y="449"/>
                  </a:lnTo>
                  <a:lnTo>
                    <a:pt x="1426" y="449"/>
                  </a:lnTo>
                  <a:lnTo>
                    <a:pt x="1443" y="483"/>
                  </a:lnTo>
                  <a:lnTo>
                    <a:pt x="1443" y="501"/>
                  </a:lnTo>
                  <a:lnTo>
                    <a:pt x="1443" y="518"/>
                  </a:lnTo>
                  <a:lnTo>
                    <a:pt x="1426" y="518"/>
                  </a:lnTo>
                  <a:lnTo>
                    <a:pt x="1407" y="518"/>
                  </a:lnTo>
                  <a:lnTo>
                    <a:pt x="1407" y="535"/>
                  </a:lnTo>
                  <a:lnTo>
                    <a:pt x="1426" y="552"/>
                  </a:lnTo>
                  <a:lnTo>
                    <a:pt x="1443" y="552"/>
                  </a:lnTo>
                  <a:lnTo>
                    <a:pt x="1426" y="572"/>
                  </a:lnTo>
                  <a:lnTo>
                    <a:pt x="1407" y="572"/>
                  </a:lnTo>
                  <a:lnTo>
                    <a:pt x="1407" y="589"/>
                  </a:lnTo>
                  <a:lnTo>
                    <a:pt x="1389" y="606"/>
                  </a:lnTo>
                  <a:lnTo>
                    <a:pt x="1372" y="621"/>
                  </a:lnTo>
                  <a:lnTo>
                    <a:pt x="1355" y="621"/>
                  </a:lnTo>
                  <a:lnTo>
                    <a:pt x="1338" y="606"/>
                  </a:lnTo>
                  <a:lnTo>
                    <a:pt x="1320" y="606"/>
                  </a:lnTo>
                  <a:lnTo>
                    <a:pt x="1338" y="621"/>
                  </a:lnTo>
                  <a:lnTo>
                    <a:pt x="1355" y="621"/>
                  </a:lnTo>
                  <a:lnTo>
                    <a:pt x="1372" y="656"/>
                  </a:lnTo>
                  <a:lnTo>
                    <a:pt x="1372" y="673"/>
                  </a:lnTo>
                  <a:lnTo>
                    <a:pt x="1355" y="673"/>
                  </a:lnTo>
                  <a:lnTo>
                    <a:pt x="1338" y="673"/>
                  </a:lnTo>
                  <a:lnTo>
                    <a:pt x="1320" y="656"/>
                  </a:lnTo>
                  <a:lnTo>
                    <a:pt x="1303" y="621"/>
                  </a:lnTo>
                  <a:lnTo>
                    <a:pt x="1286" y="621"/>
                  </a:lnTo>
                  <a:lnTo>
                    <a:pt x="1286" y="639"/>
                  </a:lnTo>
                  <a:lnTo>
                    <a:pt x="1338" y="673"/>
                  </a:lnTo>
                  <a:lnTo>
                    <a:pt x="1372" y="708"/>
                  </a:lnTo>
                  <a:lnTo>
                    <a:pt x="1389" y="742"/>
                  </a:lnTo>
                  <a:lnTo>
                    <a:pt x="1389" y="760"/>
                  </a:lnTo>
                  <a:lnTo>
                    <a:pt x="1372" y="760"/>
                  </a:lnTo>
                  <a:lnTo>
                    <a:pt x="1338" y="742"/>
                  </a:lnTo>
                  <a:lnTo>
                    <a:pt x="1320" y="725"/>
                  </a:lnTo>
                  <a:lnTo>
                    <a:pt x="1286" y="725"/>
                  </a:lnTo>
                  <a:lnTo>
                    <a:pt x="1267" y="725"/>
                  </a:lnTo>
                  <a:lnTo>
                    <a:pt x="1286" y="725"/>
                  </a:lnTo>
                  <a:lnTo>
                    <a:pt x="1267" y="742"/>
                  </a:lnTo>
                  <a:lnTo>
                    <a:pt x="1286" y="777"/>
                  </a:lnTo>
                  <a:lnTo>
                    <a:pt x="1338" y="777"/>
                  </a:lnTo>
                  <a:lnTo>
                    <a:pt x="1372" y="777"/>
                  </a:lnTo>
                  <a:lnTo>
                    <a:pt x="1355" y="777"/>
                  </a:lnTo>
                  <a:lnTo>
                    <a:pt x="1338" y="794"/>
                  </a:lnTo>
                  <a:lnTo>
                    <a:pt x="1303" y="811"/>
                  </a:lnTo>
                  <a:lnTo>
                    <a:pt x="1267" y="829"/>
                  </a:lnTo>
                  <a:lnTo>
                    <a:pt x="1213" y="846"/>
                  </a:lnTo>
                  <a:lnTo>
                    <a:pt x="1196" y="846"/>
                  </a:lnTo>
                  <a:lnTo>
                    <a:pt x="1161" y="863"/>
                  </a:lnTo>
                  <a:lnTo>
                    <a:pt x="1125" y="863"/>
                  </a:lnTo>
                  <a:lnTo>
                    <a:pt x="1107" y="863"/>
                  </a:lnTo>
                  <a:lnTo>
                    <a:pt x="1090" y="863"/>
                  </a:lnTo>
                  <a:lnTo>
                    <a:pt x="1090" y="881"/>
                  </a:lnTo>
                  <a:lnTo>
                    <a:pt x="1090" y="898"/>
                  </a:lnTo>
                  <a:lnTo>
                    <a:pt x="1073" y="898"/>
                  </a:lnTo>
                  <a:lnTo>
                    <a:pt x="1055" y="915"/>
                  </a:lnTo>
                  <a:lnTo>
                    <a:pt x="1038" y="932"/>
                  </a:lnTo>
                  <a:lnTo>
                    <a:pt x="1038" y="952"/>
                  </a:lnTo>
                  <a:lnTo>
                    <a:pt x="1021" y="952"/>
                  </a:lnTo>
                  <a:lnTo>
                    <a:pt x="984" y="967"/>
                  </a:lnTo>
                  <a:lnTo>
                    <a:pt x="967" y="967"/>
                  </a:lnTo>
                  <a:lnTo>
                    <a:pt x="950" y="967"/>
                  </a:lnTo>
                  <a:lnTo>
                    <a:pt x="950" y="952"/>
                  </a:lnTo>
                  <a:lnTo>
                    <a:pt x="933" y="952"/>
                  </a:lnTo>
                  <a:lnTo>
                    <a:pt x="933" y="967"/>
                  </a:lnTo>
                  <a:lnTo>
                    <a:pt x="933" y="984"/>
                  </a:lnTo>
                  <a:lnTo>
                    <a:pt x="915" y="1001"/>
                  </a:lnTo>
                  <a:lnTo>
                    <a:pt x="862" y="1001"/>
                  </a:lnTo>
                  <a:lnTo>
                    <a:pt x="862" y="1019"/>
                  </a:lnTo>
                  <a:lnTo>
                    <a:pt x="862" y="1036"/>
                  </a:lnTo>
                  <a:lnTo>
                    <a:pt x="862" y="1053"/>
                  </a:lnTo>
                  <a:lnTo>
                    <a:pt x="862" y="1070"/>
                  </a:lnTo>
                  <a:lnTo>
                    <a:pt x="827" y="1070"/>
                  </a:lnTo>
                  <a:lnTo>
                    <a:pt x="827" y="1105"/>
                  </a:lnTo>
                  <a:lnTo>
                    <a:pt x="808" y="1105"/>
                  </a:lnTo>
                  <a:lnTo>
                    <a:pt x="808" y="1122"/>
                  </a:lnTo>
                  <a:lnTo>
                    <a:pt x="827" y="1157"/>
                  </a:lnTo>
                  <a:lnTo>
                    <a:pt x="808" y="1157"/>
                  </a:lnTo>
                  <a:lnTo>
                    <a:pt x="808" y="1191"/>
                  </a:lnTo>
                  <a:lnTo>
                    <a:pt x="790" y="1209"/>
                  </a:lnTo>
                  <a:lnTo>
                    <a:pt x="773" y="1209"/>
                  </a:lnTo>
                  <a:lnTo>
                    <a:pt x="773" y="1191"/>
                  </a:lnTo>
                  <a:lnTo>
                    <a:pt x="756" y="1191"/>
                  </a:lnTo>
                  <a:lnTo>
                    <a:pt x="756" y="1209"/>
                  </a:lnTo>
                  <a:lnTo>
                    <a:pt x="739" y="1191"/>
                  </a:lnTo>
                  <a:lnTo>
                    <a:pt x="721" y="1157"/>
                  </a:lnTo>
                  <a:lnTo>
                    <a:pt x="702" y="1157"/>
                  </a:lnTo>
                  <a:lnTo>
                    <a:pt x="685" y="1157"/>
                  </a:lnTo>
                  <a:lnTo>
                    <a:pt x="668" y="1157"/>
                  </a:lnTo>
                  <a:lnTo>
                    <a:pt x="650" y="1157"/>
                  </a:lnTo>
                  <a:lnTo>
                    <a:pt x="633" y="1157"/>
                  </a:lnTo>
                  <a:lnTo>
                    <a:pt x="633" y="1140"/>
                  </a:lnTo>
                  <a:lnTo>
                    <a:pt x="633" y="1122"/>
                  </a:lnTo>
                  <a:lnTo>
                    <a:pt x="616" y="1105"/>
                  </a:lnTo>
                  <a:lnTo>
                    <a:pt x="579" y="1070"/>
                  </a:lnTo>
                  <a:lnTo>
                    <a:pt x="562" y="1053"/>
                  </a:lnTo>
                  <a:lnTo>
                    <a:pt x="562" y="1036"/>
                  </a:lnTo>
                  <a:lnTo>
                    <a:pt x="579" y="1036"/>
                  </a:lnTo>
                  <a:lnTo>
                    <a:pt x="579" y="1019"/>
                  </a:lnTo>
                  <a:lnTo>
                    <a:pt x="562" y="1019"/>
                  </a:lnTo>
                  <a:lnTo>
                    <a:pt x="545" y="1019"/>
                  </a:lnTo>
                  <a:lnTo>
                    <a:pt x="545" y="1001"/>
                  </a:lnTo>
                  <a:lnTo>
                    <a:pt x="527" y="1001"/>
                  </a:lnTo>
                  <a:lnTo>
                    <a:pt x="510" y="967"/>
                  </a:lnTo>
                  <a:lnTo>
                    <a:pt x="510" y="952"/>
                  </a:lnTo>
                  <a:lnTo>
                    <a:pt x="510" y="932"/>
                  </a:lnTo>
                  <a:lnTo>
                    <a:pt x="510" y="915"/>
                  </a:lnTo>
                  <a:lnTo>
                    <a:pt x="510" y="898"/>
                  </a:lnTo>
                  <a:lnTo>
                    <a:pt x="527" y="881"/>
                  </a:lnTo>
                  <a:lnTo>
                    <a:pt x="545" y="863"/>
                  </a:lnTo>
                  <a:lnTo>
                    <a:pt x="545" y="846"/>
                  </a:lnTo>
                  <a:close/>
                </a:path>
              </a:pathLst>
            </a:custGeom>
            <a:solidFill>
              <a:srgbClr val="145D3A"/>
            </a:solidFill>
            <a:ln w="9525" cap="rnd">
              <a:solidFill>
                <a:schemeClr val="bg1"/>
              </a:solidFill>
              <a:round/>
              <a:headEnd/>
              <a:tailEnd/>
            </a:ln>
          </p:spPr>
          <p:txBody>
            <a:bodyPr/>
            <a:lstStyle/>
            <a:p>
              <a:endParaRPr lang="en-US" dirty="0"/>
            </a:p>
          </p:txBody>
        </p:sp>
        <p:sp>
          <p:nvSpPr>
            <p:cNvPr id="280" name="Freeform 30">
              <a:extLst>
                <a:ext uri="{FF2B5EF4-FFF2-40B4-BE49-F238E27FC236}">
                  <a16:creationId xmlns:a16="http://schemas.microsoft.com/office/drawing/2014/main" id="{BDC68EF4-2C2F-4E6E-80F7-EA5058737CE0}"/>
                </a:ext>
              </a:extLst>
            </p:cNvPr>
            <p:cNvSpPr>
              <a:spLocks/>
            </p:cNvSpPr>
            <p:nvPr/>
          </p:nvSpPr>
          <p:spPr bwMode="auto">
            <a:xfrm>
              <a:off x="4651375" y="2620963"/>
              <a:ext cx="69850" cy="41275"/>
            </a:xfrm>
            <a:custGeom>
              <a:avLst/>
              <a:gdLst>
                <a:gd name="T0" fmla="*/ 4061 w 86"/>
                <a:gd name="T1" fmla="*/ 10319 h 52"/>
                <a:gd name="T2" fmla="*/ 4061 w 86"/>
                <a:gd name="T3" fmla="*/ 7144 h 52"/>
                <a:gd name="T4" fmla="*/ 0 w 86"/>
                <a:gd name="T5" fmla="*/ 3969 h 52"/>
                <a:gd name="T6" fmla="*/ 0 w 86"/>
                <a:gd name="T7" fmla="*/ 0 h 52"/>
                <a:gd name="T8" fmla="*/ 4061 w 86"/>
                <a:gd name="T9" fmla="*/ 0 h 52"/>
                <a:gd name="T10" fmla="*/ 7310 w 86"/>
                <a:gd name="T11" fmla="*/ 0 h 52"/>
                <a:gd name="T12" fmla="*/ 10559 w 86"/>
                <a:gd name="T13" fmla="*/ 0 h 52"/>
                <a:gd name="T14" fmla="*/ 18681 w 86"/>
                <a:gd name="T15" fmla="*/ 3969 h 52"/>
                <a:gd name="T16" fmla="*/ 14620 w 86"/>
                <a:gd name="T17" fmla="*/ 7144 h 52"/>
                <a:gd name="T18" fmla="*/ 10559 w 86"/>
                <a:gd name="T19" fmla="*/ 10319 h 52"/>
                <a:gd name="T20" fmla="*/ 7310 w 86"/>
                <a:gd name="T21" fmla="*/ 10319 h 52"/>
                <a:gd name="T22" fmla="*/ 4061 w 86"/>
                <a:gd name="T23" fmla="*/ 10319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6"/>
                <a:gd name="T37" fmla="*/ 0 h 52"/>
                <a:gd name="T38" fmla="*/ 86 w 86"/>
                <a:gd name="T39" fmla="*/ 52 h 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6" h="52">
                  <a:moveTo>
                    <a:pt x="17" y="52"/>
                  </a:moveTo>
                  <a:lnTo>
                    <a:pt x="17" y="34"/>
                  </a:lnTo>
                  <a:lnTo>
                    <a:pt x="0" y="17"/>
                  </a:lnTo>
                  <a:lnTo>
                    <a:pt x="0" y="0"/>
                  </a:lnTo>
                  <a:lnTo>
                    <a:pt x="17" y="0"/>
                  </a:lnTo>
                  <a:lnTo>
                    <a:pt x="34" y="0"/>
                  </a:lnTo>
                  <a:lnTo>
                    <a:pt x="51" y="0"/>
                  </a:lnTo>
                  <a:lnTo>
                    <a:pt x="86" y="17"/>
                  </a:lnTo>
                  <a:lnTo>
                    <a:pt x="69" y="34"/>
                  </a:lnTo>
                  <a:lnTo>
                    <a:pt x="51" y="52"/>
                  </a:lnTo>
                  <a:lnTo>
                    <a:pt x="34" y="52"/>
                  </a:lnTo>
                  <a:lnTo>
                    <a:pt x="17" y="52"/>
                  </a:lnTo>
                  <a:close/>
                </a:path>
              </a:pathLst>
            </a:custGeom>
            <a:solidFill>
              <a:srgbClr val="145D3A"/>
            </a:solidFill>
            <a:ln w="9525" cap="rnd">
              <a:solidFill>
                <a:schemeClr val="bg1"/>
              </a:solidFill>
              <a:round/>
              <a:headEnd/>
              <a:tailEnd/>
            </a:ln>
          </p:spPr>
          <p:txBody>
            <a:bodyPr/>
            <a:lstStyle/>
            <a:p>
              <a:endParaRPr lang="en-US" dirty="0"/>
            </a:p>
          </p:txBody>
        </p:sp>
        <p:sp>
          <p:nvSpPr>
            <p:cNvPr id="281" name="Freeform 31">
              <a:extLst>
                <a:ext uri="{FF2B5EF4-FFF2-40B4-BE49-F238E27FC236}">
                  <a16:creationId xmlns:a16="http://schemas.microsoft.com/office/drawing/2014/main" id="{50524747-92B8-4381-8F12-28D8944483B4}"/>
                </a:ext>
              </a:extLst>
            </p:cNvPr>
            <p:cNvSpPr>
              <a:spLocks/>
            </p:cNvSpPr>
            <p:nvPr/>
          </p:nvSpPr>
          <p:spPr bwMode="auto">
            <a:xfrm>
              <a:off x="4135438" y="2662238"/>
              <a:ext cx="11113" cy="0"/>
            </a:xfrm>
            <a:custGeom>
              <a:avLst/>
              <a:gdLst>
                <a:gd name="T0" fmla="*/ 0 w 13"/>
                <a:gd name="T1" fmla="*/ 3419 w 13"/>
                <a:gd name="T2" fmla="*/ 0 w 13"/>
                <a:gd name="T3" fmla="*/ 0 60000 65536"/>
                <a:gd name="T4" fmla="*/ 0 60000 65536"/>
                <a:gd name="T5" fmla="*/ 0 60000 65536"/>
                <a:gd name="T6" fmla="*/ 0 w 13"/>
                <a:gd name="T7" fmla="*/ 13 w 13"/>
              </a:gdLst>
              <a:ahLst/>
              <a:cxnLst>
                <a:cxn ang="T3">
                  <a:pos x="T0" y="0"/>
                </a:cxn>
                <a:cxn ang="T4">
                  <a:pos x="T1" y="0"/>
                </a:cxn>
                <a:cxn ang="T5">
                  <a:pos x="T2" y="0"/>
                </a:cxn>
              </a:cxnLst>
              <a:rect l="T6" t="0" r="T7" b="0"/>
              <a:pathLst>
                <a:path w="13">
                  <a:moveTo>
                    <a:pt x="0" y="0"/>
                  </a:moveTo>
                  <a:lnTo>
                    <a:pt x="13" y="0"/>
                  </a:lnTo>
                  <a:lnTo>
                    <a:pt x="0" y="0"/>
                  </a:lnTo>
                  <a:close/>
                </a:path>
              </a:pathLst>
            </a:custGeom>
            <a:solidFill>
              <a:srgbClr val="C8C8C8"/>
            </a:solidFill>
            <a:ln w="9525" cap="rnd">
              <a:solidFill>
                <a:schemeClr val="bg1"/>
              </a:solidFill>
              <a:round/>
              <a:headEnd/>
              <a:tailEnd/>
            </a:ln>
          </p:spPr>
          <p:txBody>
            <a:bodyPr/>
            <a:lstStyle/>
            <a:p>
              <a:endParaRPr lang="en-US" dirty="0"/>
            </a:p>
          </p:txBody>
        </p:sp>
        <p:sp>
          <p:nvSpPr>
            <p:cNvPr id="282" name="Freeform 32">
              <a:extLst>
                <a:ext uri="{FF2B5EF4-FFF2-40B4-BE49-F238E27FC236}">
                  <a16:creationId xmlns:a16="http://schemas.microsoft.com/office/drawing/2014/main" id="{76540355-A933-43FD-9909-8CD58BA6E411}"/>
                </a:ext>
              </a:extLst>
            </p:cNvPr>
            <p:cNvSpPr>
              <a:spLocks/>
            </p:cNvSpPr>
            <p:nvPr/>
          </p:nvSpPr>
          <p:spPr bwMode="auto">
            <a:xfrm>
              <a:off x="5334000" y="2759076"/>
              <a:ext cx="211138" cy="82550"/>
            </a:xfrm>
            <a:custGeom>
              <a:avLst/>
              <a:gdLst>
                <a:gd name="T0" fmla="*/ 53382 w 265"/>
                <a:gd name="T1" fmla="*/ 10419 h 103"/>
                <a:gd name="T2" fmla="*/ 49398 w 265"/>
                <a:gd name="T3" fmla="*/ 10419 h 103"/>
                <a:gd name="T4" fmla="*/ 45415 w 265"/>
                <a:gd name="T5" fmla="*/ 14426 h 103"/>
                <a:gd name="T6" fmla="*/ 45415 w 265"/>
                <a:gd name="T7" fmla="*/ 17632 h 103"/>
                <a:gd name="T8" fmla="*/ 39041 w 265"/>
                <a:gd name="T9" fmla="*/ 17632 h 103"/>
                <a:gd name="T10" fmla="*/ 35057 w 265"/>
                <a:gd name="T11" fmla="*/ 20838 h 103"/>
                <a:gd name="T12" fmla="*/ 27886 w 265"/>
                <a:gd name="T13" fmla="*/ 20838 h 103"/>
                <a:gd name="T14" fmla="*/ 21512 w 265"/>
                <a:gd name="T15" fmla="*/ 20838 h 103"/>
                <a:gd name="T16" fmla="*/ 17528 w 265"/>
                <a:gd name="T17" fmla="*/ 20838 h 103"/>
                <a:gd name="T18" fmla="*/ 11154 w 265"/>
                <a:gd name="T19" fmla="*/ 17632 h 103"/>
                <a:gd name="T20" fmla="*/ 7171 w 265"/>
                <a:gd name="T21" fmla="*/ 14426 h 103"/>
                <a:gd name="T22" fmla="*/ 3984 w 265"/>
                <a:gd name="T23" fmla="*/ 14426 h 103"/>
                <a:gd name="T24" fmla="*/ 7171 w 265"/>
                <a:gd name="T25" fmla="*/ 14426 h 103"/>
                <a:gd name="T26" fmla="*/ 7171 w 265"/>
                <a:gd name="T27" fmla="*/ 10419 h 103"/>
                <a:gd name="T28" fmla="*/ 3984 w 265"/>
                <a:gd name="T29" fmla="*/ 10419 h 103"/>
                <a:gd name="T30" fmla="*/ 0 w 265"/>
                <a:gd name="T31" fmla="*/ 10419 h 103"/>
                <a:gd name="T32" fmla="*/ 7171 w 265"/>
                <a:gd name="T33" fmla="*/ 10419 h 103"/>
                <a:gd name="T34" fmla="*/ 11154 w 265"/>
                <a:gd name="T35" fmla="*/ 6412 h 103"/>
                <a:gd name="T36" fmla="*/ 7171 w 265"/>
                <a:gd name="T37" fmla="*/ 6412 h 103"/>
                <a:gd name="T38" fmla="*/ 3984 w 265"/>
                <a:gd name="T39" fmla="*/ 6412 h 103"/>
                <a:gd name="T40" fmla="*/ 0 w 265"/>
                <a:gd name="T41" fmla="*/ 3206 h 103"/>
                <a:gd name="T42" fmla="*/ 0 w 265"/>
                <a:gd name="T43" fmla="*/ 0 h 103"/>
                <a:gd name="T44" fmla="*/ 0 w 265"/>
                <a:gd name="T45" fmla="*/ 3206 h 103"/>
                <a:gd name="T46" fmla="*/ 0 w 265"/>
                <a:gd name="T47" fmla="*/ 0 h 103"/>
                <a:gd name="T48" fmla="*/ 3984 w 265"/>
                <a:gd name="T49" fmla="*/ 0 h 103"/>
                <a:gd name="T50" fmla="*/ 7171 w 265"/>
                <a:gd name="T51" fmla="*/ 0 h 103"/>
                <a:gd name="T52" fmla="*/ 11154 w 265"/>
                <a:gd name="T53" fmla="*/ 3206 h 103"/>
                <a:gd name="T54" fmla="*/ 11154 w 265"/>
                <a:gd name="T55" fmla="*/ 6412 h 103"/>
                <a:gd name="T56" fmla="*/ 11154 w 265"/>
                <a:gd name="T57" fmla="*/ 3206 h 103"/>
                <a:gd name="T58" fmla="*/ 14341 w 265"/>
                <a:gd name="T59" fmla="*/ 3206 h 103"/>
                <a:gd name="T60" fmla="*/ 14341 w 265"/>
                <a:gd name="T61" fmla="*/ 0 h 103"/>
                <a:gd name="T62" fmla="*/ 14341 w 265"/>
                <a:gd name="T63" fmla="*/ 3206 h 103"/>
                <a:gd name="T64" fmla="*/ 17528 w 265"/>
                <a:gd name="T65" fmla="*/ 3206 h 103"/>
                <a:gd name="T66" fmla="*/ 21512 w 265"/>
                <a:gd name="T67" fmla="*/ 3206 h 103"/>
                <a:gd name="T68" fmla="*/ 21512 w 265"/>
                <a:gd name="T69" fmla="*/ 0 h 103"/>
                <a:gd name="T70" fmla="*/ 24699 w 265"/>
                <a:gd name="T71" fmla="*/ 0 h 103"/>
                <a:gd name="T72" fmla="*/ 27886 w 265"/>
                <a:gd name="T73" fmla="*/ 0 h 103"/>
                <a:gd name="T74" fmla="*/ 31870 w 265"/>
                <a:gd name="T75" fmla="*/ 3206 h 103"/>
                <a:gd name="T76" fmla="*/ 31870 w 265"/>
                <a:gd name="T77" fmla="*/ 0 h 103"/>
                <a:gd name="T78" fmla="*/ 35057 w 265"/>
                <a:gd name="T79" fmla="*/ 0 h 103"/>
                <a:gd name="T80" fmla="*/ 39041 w 265"/>
                <a:gd name="T81" fmla="*/ 0 h 103"/>
                <a:gd name="T82" fmla="*/ 42228 w 265"/>
                <a:gd name="T83" fmla="*/ 0 h 103"/>
                <a:gd name="T84" fmla="*/ 45415 w 265"/>
                <a:gd name="T85" fmla="*/ 0 h 103"/>
                <a:gd name="T86" fmla="*/ 45415 w 265"/>
                <a:gd name="T87" fmla="*/ 6412 h 103"/>
                <a:gd name="T88" fmla="*/ 53382 w 265"/>
                <a:gd name="T89" fmla="*/ 10419 h 1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5"/>
                <a:gd name="T136" fmla="*/ 0 h 103"/>
                <a:gd name="T137" fmla="*/ 265 w 265"/>
                <a:gd name="T138" fmla="*/ 103 h 1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5" h="103">
                  <a:moveTo>
                    <a:pt x="265" y="49"/>
                  </a:moveTo>
                  <a:lnTo>
                    <a:pt x="245" y="49"/>
                  </a:lnTo>
                  <a:lnTo>
                    <a:pt x="228" y="69"/>
                  </a:lnTo>
                  <a:lnTo>
                    <a:pt x="228" y="86"/>
                  </a:lnTo>
                  <a:lnTo>
                    <a:pt x="194" y="86"/>
                  </a:lnTo>
                  <a:lnTo>
                    <a:pt x="176" y="103"/>
                  </a:lnTo>
                  <a:lnTo>
                    <a:pt x="140" y="103"/>
                  </a:lnTo>
                  <a:lnTo>
                    <a:pt x="105" y="103"/>
                  </a:lnTo>
                  <a:lnTo>
                    <a:pt x="88" y="103"/>
                  </a:lnTo>
                  <a:lnTo>
                    <a:pt x="53" y="86"/>
                  </a:lnTo>
                  <a:lnTo>
                    <a:pt x="34" y="69"/>
                  </a:lnTo>
                  <a:lnTo>
                    <a:pt x="17" y="69"/>
                  </a:lnTo>
                  <a:lnTo>
                    <a:pt x="34" y="69"/>
                  </a:lnTo>
                  <a:lnTo>
                    <a:pt x="34" y="49"/>
                  </a:lnTo>
                  <a:lnTo>
                    <a:pt x="17" y="49"/>
                  </a:lnTo>
                  <a:lnTo>
                    <a:pt x="0" y="49"/>
                  </a:lnTo>
                  <a:lnTo>
                    <a:pt x="34" y="49"/>
                  </a:lnTo>
                  <a:lnTo>
                    <a:pt x="53" y="32"/>
                  </a:lnTo>
                  <a:lnTo>
                    <a:pt x="34" y="32"/>
                  </a:lnTo>
                  <a:lnTo>
                    <a:pt x="17" y="32"/>
                  </a:lnTo>
                  <a:lnTo>
                    <a:pt x="0" y="15"/>
                  </a:lnTo>
                  <a:lnTo>
                    <a:pt x="0" y="0"/>
                  </a:lnTo>
                  <a:lnTo>
                    <a:pt x="0" y="15"/>
                  </a:lnTo>
                  <a:lnTo>
                    <a:pt x="0" y="0"/>
                  </a:lnTo>
                  <a:lnTo>
                    <a:pt x="17" y="0"/>
                  </a:lnTo>
                  <a:lnTo>
                    <a:pt x="34" y="0"/>
                  </a:lnTo>
                  <a:lnTo>
                    <a:pt x="53" y="15"/>
                  </a:lnTo>
                  <a:lnTo>
                    <a:pt x="53" y="32"/>
                  </a:lnTo>
                  <a:lnTo>
                    <a:pt x="53" y="15"/>
                  </a:lnTo>
                  <a:lnTo>
                    <a:pt x="71" y="15"/>
                  </a:lnTo>
                  <a:lnTo>
                    <a:pt x="71" y="0"/>
                  </a:lnTo>
                  <a:lnTo>
                    <a:pt x="71" y="15"/>
                  </a:lnTo>
                  <a:lnTo>
                    <a:pt x="88" y="15"/>
                  </a:lnTo>
                  <a:lnTo>
                    <a:pt x="105" y="15"/>
                  </a:lnTo>
                  <a:lnTo>
                    <a:pt x="105" y="0"/>
                  </a:lnTo>
                  <a:lnTo>
                    <a:pt x="123" y="0"/>
                  </a:lnTo>
                  <a:lnTo>
                    <a:pt x="140" y="0"/>
                  </a:lnTo>
                  <a:lnTo>
                    <a:pt x="159" y="15"/>
                  </a:lnTo>
                  <a:lnTo>
                    <a:pt x="159" y="0"/>
                  </a:lnTo>
                  <a:lnTo>
                    <a:pt x="176" y="0"/>
                  </a:lnTo>
                  <a:lnTo>
                    <a:pt x="194" y="0"/>
                  </a:lnTo>
                  <a:lnTo>
                    <a:pt x="211" y="0"/>
                  </a:lnTo>
                  <a:lnTo>
                    <a:pt x="228" y="0"/>
                  </a:lnTo>
                  <a:lnTo>
                    <a:pt x="228" y="32"/>
                  </a:lnTo>
                  <a:lnTo>
                    <a:pt x="265" y="49"/>
                  </a:lnTo>
                  <a:close/>
                </a:path>
              </a:pathLst>
            </a:custGeom>
            <a:solidFill>
              <a:srgbClr val="145D3A"/>
            </a:solidFill>
            <a:ln w="9525" cap="rnd">
              <a:solidFill>
                <a:schemeClr val="bg1"/>
              </a:solidFill>
              <a:round/>
              <a:headEnd/>
              <a:tailEnd/>
            </a:ln>
          </p:spPr>
          <p:txBody>
            <a:bodyPr/>
            <a:lstStyle/>
            <a:p>
              <a:endParaRPr lang="en-US" dirty="0"/>
            </a:p>
          </p:txBody>
        </p:sp>
        <p:sp>
          <p:nvSpPr>
            <p:cNvPr id="283" name="Freeform 33">
              <a:extLst>
                <a:ext uri="{FF2B5EF4-FFF2-40B4-BE49-F238E27FC236}">
                  <a16:creationId xmlns:a16="http://schemas.microsoft.com/office/drawing/2014/main" id="{24A464A8-3F08-4306-931F-2D0C3BC59964}"/>
                </a:ext>
              </a:extLst>
            </p:cNvPr>
            <p:cNvSpPr>
              <a:spLocks/>
            </p:cNvSpPr>
            <p:nvPr/>
          </p:nvSpPr>
          <p:spPr bwMode="auto">
            <a:xfrm>
              <a:off x="4230688" y="2703513"/>
              <a:ext cx="30163" cy="14288"/>
            </a:xfrm>
            <a:custGeom>
              <a:avLst/>
              <a:gdLst>
                <a:gd name="T0" fmla="*/ 4189 w 36"/>
                <a:gd name="T1" fmla="*/ 4202 h 17"/>
                <a:gd name="T2" fmla="*/ 0 w 36"/>
                <a:gd name="T3" fmla="*/ 4202 h 17"/>
                <a:gd name="T4" fmla="*/ 0 w 36"/>
                <a:gd name="T5" fmla="*/ 0 h 17"/>
                <a:gd name="T6" fmla="*/ 4189 w 36"/>
                <a:gd name="T7" fmla="*/ 0 h 17"/>
                <a:gd name="T8" fmla="*/ 8379 w 36"/>
                <a:gd name="T9" fmla="*/ 4202 h 17"/>
                <a:gd name="T10" fmla="*/ 4189 w 36"/>
                <a:gd name="T11" fmla="*/ 4202 h 17"/>
                <a:gd name="T12" fmla="*/ 0 60000 65536"/>
                <a:gd name="T13" fmla="*/ 0 60000 65536"/>
                <a:gd name="T14" fmla="*/ 0 60000 65536"/>
                <a:gd name="T15" fmla="*/ 0 60000 65536"/>
                <a:gd name="T16" fmla="*/ 0 60000 65536"/>
                <a:gd name="T17" fmla="*/ 0 60000 65536"/>
                <a:gd name="T18" fmla="*/ 0 w 36"/>
                <a:gd name="T19" fmla="*/ 0 h 17"/>
                <a:gd name="T20" fmla="*/ 36 w 3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6" h="17">
                  <a:moveTo>
                    <a:pt x="17" y="17"/>
                  </a:moveTo>
                  <a:lnTo>
                    <a:pt x="0" y="17"/>
                  </a:lnTo>
                  <a:lnTo>
                    <a:pt x="0" y="0"/>
                  </a:lnTo>
                  <a:lnTo>
                    <a:pt x="17" y="0"/>
                  </a:lnTo>
                  <a:lnTo>
                    <a:pt x="36" y="17"/>
                  </a:lnTo>
                  <a:lnTo>
                    <a:pt x="17" y="17"/>
                  </a:lnTo>
                  <a:close/>
                </a:path>
              </a:pathLst>
            </a:custGeom>
            <a:solidFill>
              <a:srgbClr val="C8C8C8"/>
            </a:solidFill>
            <a:ln w="9525" cap="rnd">
              <a:solidFill>
                <a:schemeClr val="bg1"/>
              </a:solidFill>
              <a:round/>
              <a:headEnd/>
              <a:tailEnd/>
            </a:ln>
          </p:spPr>
          <p:txBody>
            <a:bodyPr/>
            <a:lstStyle/>
            <a:p>
              <a:endParaRPr lang="en-US" dirty="0"/>
            </a:p>
          </p:txBody>
        </p:sp>
        <p:sp>
          <p:nvSpPr>
            <p:cNvPr id="284" name="Freeform 34">
              <a:extLst>
                <a:ext uri="{FF2B5EF4-FFF2-40B4-BE49-F238E27FC236}">
                  <a16:creationId xmlns:a16="http://schemas.microsoft.com/office/drawing/2014/main" id="{869E3045-3B0F-468B-A2F4-F2D33CDB95F0}"/>
                </a:ext>
              </a:extLst>
            </p:cNvPr>
            <p:cNvSpPr>
              <a:spLocks/>
            </p:cNvSpPr>
            <p:nvPr/>
          </p:nvSpPr>
          <p:spPr bwMode="auto">
            <a:xfrm>
              <a:off x="5419725" y="2401888"/>
              <a:ext cx="55563" cy="30163"/>
            </a:xfrm>
            <a:custGeom>
              <a:avLst/>
              <a:gdLst>
                <a:gd name="T0" fmla="*/ 4026 w 69"/>
                <a:gd name="T1" fmla="*/ 8379 h 36"/>
                <a:gd name="T2" fmla="*/ 4026 w 69"/>
                <a:gd name="T3" fmla="*/ 4189 h 36"/>
                <a:gd name="T4" fmla="*/ 0 w 69"/>
                <a:gd name="T5" fmla="*/ 4189 h 36"/>
                <a:gd name="T6" fmla="*/ 4026 w 69"/>
                <a:gd name="T7" fmla="*/ 4189 h 36"/>
                <a:gd name="T8" fmla="*/ 4026 w 69"/>
                <a:gd name="T9" fmla="*/ 0 h 36"/>
                <a:gd name="T10" fmla="*/ 7247 w 69"/>
                <a:gd name="T11" fmla="*/ 0 h 36"/>
                <a:gd name="T12" fmla="*/ 7247 w 69"/>
                <a:gd name="T13" fmla="*/ 4189 h 36"/>
                <a:gd name="T14" fmla="*/ 10468 w 69"/>
                <a:gd name="T15" fmla="*/ 4189 h 36"/>
                <a:gd name="T16" fmla="*/ 14495 w 69"/>
                <a:gd name="T17" fmla="*/ 4189 h 36"/>
                <a:gd name="T18" fmla="*/ 10468 w 69"/>
                <a:gd name="T19" fmla="*/ 4189 h 36"/>
                <a:gd name="T20" fmla="*/ 7247 w 69"/>
                <a:gd name="T21" fmla="*/ 8379 h 36"/>
                <a:gd name="T22" fmla="*/ 4026 w 69"/>
                <a:gd name="T23" fmla="*/ 8379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
                <a:gd name="T37" fmla="*/ 0 h 36"/>
                <a:gd name="T38" fmla="*/ 69 w 69"/>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 h="36">
                  <a:moveTo>
                    <a:pt x="17" y="36"/>
                  </a:moveTo>
                  <a:lnTo>
                    <a:pt x="17" y="19"/>
                  </a:lnTo>
                  <a:lnTo>
                    <a:pt x="0" y="19"/>
                  </a:lnTo>
                  <a:lnTo>
                    <a:pt x="17" y="19"/>
                  </a:lnTo>
                  <a:lnTo>
                    <a:pt x="17" y="0"/>
                  </a:lnTo>
                  <a:lnTo>
                    <a:pt x="35" y="0"/>
                  </a:lnTo>
                  <a:lnTo>
                    <a:pt x="35" y="19"/>
                  </a:lnTo>
                  <a:lnTo>
                    <a:pt x="52" y="19"/>
                  </a:lnTo>
                  <a:lnTo>
                    <a:pt x="69" y="19"/>
                  </a:lnTo>
                  <a:lnTo>
                    <a:pt x="52" y="19"/>
                  </a:lnTo>
                  <a:lnTo>
                    <a:pt x="35" y="36"/>
                  </a:lnTo>
                  <a:lnTo>
                    <a:pt x="17" y="36"/>
                  </a:lnTo>
                </a:path>
              </a:pathLst>
            </a:custGeom>
            <a:solidFill>
              <a:srgbClr val="C8C8C8"/>
            </a:solidFill>
            <a:ln w="9525" cap="rnd">
              <a:solidFill>
                <a:schemeClr val="bg1"/>
              </a:solidFill>
              <a:round/>
              <a:headEnd/>
              <a:tailEnd/>
            </a:ln>
          </p:spPr>
          <p:txBody>
            <a:bodyPr/>
            <a:lstStyle/>
            <a:p>
              <a:endParaRPr lang="en-US" dirty="0"/>
            </a:p>
          </p:txBody>
        </p:sp>
        <p:sp>
          <p:nvSpPr>
            <p:cNvPr id="285" name="Freeform 35">
              <a:extLst>
                <a:ext uri="{FF2B5EF4-FFF2-40B4-BE49-F238E27FC236}">
                  <a16:creationId xmlns:a16="http://schemas.microsoft.com/office/drawing/2014/main" id="{E423C707-90F7-45DE-897B-5838D9013854}"/>
                </a:ext>
              </a:extLst>
            </p:cNvPr>
            <p:cNvSpPr>
              <a:spLocks/>
            </p:cNvSpPr>
            <p:nvPr/>
          </p:nvSpPr>
          <p:spPr bwMode="auto">
            <a:xfrm>
              <a:off x="2219325" y="2574926"/>
              <a:ext cx="812800" cy="773113"/>
            </a:xfrm>
            <a:custGeom>
              <a:avLst/>
              <a:gdLst>
                <a:gd name="T0" fmla="*/ 203399 w 1023"/>
                <a:gd name="T1" fmla="*/ 187133 h 975"/>
                <a:gd name="T2" fmla="*/ 193070 w 1023"/>
                <a:gd name="T3" fmla="*/ 171274 h 975"/>
                <a:gd name="T4" fmla="*/ 178768 w 1023"/>
                <a:gd name="T5" fmla="*/ 152244 h 975"/>
                <a:gd name="T6" fmla="*/ 168439 w 1023"/>
                <a:gd name="T7" fmla="*/ 145107 h 975"/>
                <a:gd name="T8" fmla="*/ 154933 w 1023"/>
                <a:gd name="T9" fmla="*/ 139557 h 975"/>
                <a:gd name="T10" fmla="*/ 144604 w 1023"/>
                <a:gd name="T11" fmla="*/ 139557 h 975"/>
                <a:gd name="T12" fmla="*/ 144604 w 1023"/>
                <a:gd name="T13" fmla="*/ 25374 h 975"/>
                <a:gd name="T14" fmla="*/ 123946 w 1023"/>
                <a:gd name="T15" fmla="*/ 22202 h 975"/>
                <a:gd name="T16" fmla="*/ 110439 w 1023"/>
                <a:gd name="T17" fmla="*/ 19030 h 975"/>
                <a:gd name="T18" fmla="*/ 86603 w 1023"/>
                <a:gd name="T19" fmla="*/ 12687 h 975"/>
                <a:gd name="T20" fmla="*/ 72302 w 1023"/>
                <a:gd name="T21" fmla="*/ 6343 h 975"/>
                <a:gd name="T22" fmla="*/ 62768 w 1023"/>
                <a:gd name="T23" fmla="*/ 0 h 975"/>
                <a:gd name="T24" fmla="*/ 48466 w 1023"/>
                <a:gd name="T25" fmla="*/ 9515 h 975"/>
                <a:gd name="T26" fmla="*/ 34959 w 1023"/>
                <a:gd name="T27" fmla="*/ 15859 h 975"/>
                <a:gd name="T28" fmla="*/ 24630 w 1023"/>
                <a:gd name="T29" fmla="*/ 34889 h 975"/>
                <a:gd name="T30" fmla="*/ 7151 w 1023"/>
                <a:gd name="T31" fmla="*/ 44404 h 975"/>
                <a:gd name="T32" fmla="*/ 24630 w 1023"/>
                <a:gd name="T33" fmla="*/ 60263 h 975"/>
                <a:gd name="T34" fmla="*/ 31781 w 1023"/>
                <a:gd name="T35" fmla="*/ 72950 h 975"/>
                <a:gd name="T36" fmla="*/ 20658 w 1023"/>
                <a:gd name="T37" fmla="*/ 66607 h 975"/>
                <a:gd name="T38" fmla="*/ 3973 w 1023"/>
                <a:gd name="T39" fmla="*/ 72950 h 975"/>
                <a:gd name="T40" fmla="*/ 7151 w 1023"/>
                <a:gd name="T41" fmla="*/ 82465 h 975"/>
                <a:gd name="T42" fmla="*/ 7151 w 1023"/>
                <a:gd name="T43" fmla="*/ 88809 h 975"/>
                <a:gd name="T44" fmla="*/ 20658 w 1023"/>
                <a:gd name="T45" fmla="*/ 91981 h 975"/>
                <a:gd name="T46" fmla="*/ 34959 w 1023"/>
                <a:gd name="T47" fmla="*/ 88809 h 975"/>
                <a:gd name="T48" fmla="*/ 38137 w 1023"/>
                <a:gd name="T49" fmla="*/ 97531 h 975"/>
                <a:gd name="T50" fmla="*/ 27808 w 1023"/>
                <a:gd name="T51" fmla="*/ 104668 h 975"/>
                <a:gd name="T52" fmla="*/ 20658 w 1023"/>
                <a:gd name="T53" fmla="*/ 107046 h 975"/>
                <a:gd name="T54" fmla="*/ 10329 w 1023"/>
                <a:gd name="T55" fmla="*/ 123698 h 975"/>
                <a:gd name="T56" fmla="*/ 24630 w 1023"/>
                <a:gd name="T57" fmla="*/ 142729 h 975"/>
                <a:gd name="T58" fmla="*/ 31781 w 1023"/>
                <a:gd name="T59" fmla="*/ 145107 h 975"/>
                <a:gd name="T60" fmla="*/ 34959 w 1023"/>
                <a:gd name="T61" fmla="*/ 152244 h 975"/>
                <a:gd name="T62" fmla="*/ 48466 w 1023"/>
                <a:gd name="T63" fmla="*/ 154623 h 975"/>
                <a:gd name="T64" fmla="*/ 55617 w 1023"/>
                <a:gd name="T65" fmla="*/ 152244 h 975"/>
                <a:gd name="T66" fmla="*/ 55617 w 1023"/>
                <a:gd name="T67" fmla="*/ 164138 h 975"/>
                <a:gd name="T68" fmla="*/ 27808 w 1023"/>
                <a:gd name="T69" fmla="*/ 180790 h 975"/>
                <a:gd name="T70" fmla="*/ 14301 w 1023"/>
                <a:gd name="T71" fmla="*/ 190305 h 975"/>
                <a:gd name="T72" fmla="*/ 34959 w 1023"/>
                <a:gd name="T73" fmla="*/ 183168 h 975"/>
                <a:gd name="T74" fmla="*/ 52439 w 1023"/>
                <a:gd name="T75" fmla="*/ 173653 h 975"/>
                <a:gd name="T76" fmla="*/ 76274 w 1023"/>
                <a:gd name="T77" fmla="*/ 154623 h 975"/>
                <a:gd name="T78" fmla="*/ 72302 w 1023"/>
                <a:gd name="T79" fmla="*/ 149072 h 975"/>
                <a:gd name="T80" fmla="*/ 82631 w 1023"/>
                <a:gd name="T81" fmla="*/ 139557 h 975"/>
                <a:gd name="T82" fmla="*/ 92960 w 1023"/>
                <a:gd name="T83" fmla="*/ 126077 h 975"/>
                <a:gd name="T84" fmla="*/ 92960 w 1023"/>
                <a:gd name="T85" fmla="*/ 130042 h 975"/>
                <a:gd name="T86" fmla="*/ 86603 w 1023"/>
                <a:gd name="T87" fmla="*/ 142729 h 975"/>
                <a:gd name="T88" fmla="*/ 86603 w 1023"/>
                <a:gd name="T89" fmla="*/ 149072 h 975"/>
                <a:gd name="T90" fmla="*/ 100110 w 1023"/>
                <a:gd name="T91" fmla="*/ 142729 h 975"/>
                <a:gd name="T92" fmla="*/ 107261 w 1023"/>
                <a:gd name="T93" fmla="*/ 135592 h 975"/>
                <a:gd name="T94" fmla="*/ 113617 w 1023"/>
                <a:gd name="T95" fmla="*/ 133213 h 975"/>
                <a:gd name="T96" fmla="*/ 138248 w 1023"/>
                <a:gd name="T97" fmla="*/ 139557 h 975"/>
                <a:gd name="T98" fmla="*/ 151754 w 1023"/>
                <a:gd name="T99" fmla="*/ 142729 h 975"/>
                <a:gd name="T100" fmla="*/ 168439 w 1023"/>
                <a:gd name="T101" fmla="*/ 158587 h 975"/>
                <a:gd name="T102" fmla="*/ 175590 w 1023"/>
                <a:gd name="T103" fmla="*/ 161759 h 975"/>
                <a:gd name="T104" fmla="*/ 175590 w 1023"/>
                <a:gd name="T105" fmla="*/ 158587 h 975"/>
                <a:gd name="T106" fmla="*/ 178768 w 1023"/>
                <a:gd name="T107" fmla="*/ 168103 h 975"/>
                <a:gd name="T108" fmla="*/ 189097 w 1023"/>
                <a:gd name="T109" fmla="*/ 171274 h 975"/>
                <a:gd name="T110" fmla="*/ 182741 w 1023"/>
                <a:gd name="T111" fmla="*/ 171274 h 975"/>
                <a:gd name="T112" fmla="*/ 185919 w 1023"/>
                <a:gd name="T113" fmla="*/ 173653 h 975"/>
                <a:gd name="T114" fmla="*/ 193070 w 1023"/>
                <a:gd name="T115" fmla="*/ 190305 h 975"/>
                <a:gd name="T116" fmla="*/ 189097 w 1023"/>
                <a:gd name="T117" fmla="*/ 177618 h 975"/>
                <a:gd name="T118" fmla="*/ 193070 w 1023"/>
                <a:gd name="T119" fmla="*/ 180790 h 975"/>
                <a:gd name="T120" fmla="*/ 200221 w 1023"/>
                <a:gd name="T121" fmla="*/ 190305 h 9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23"/>
                <a:gd name="T184" fmla="*/ 0 h 975"/>
                <a:gd name="T185" fmla="*/ 1023 w 1023"/>
                <a:gd name="T186" fmla="*/ 975 h 9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23" h="975">
                  <a:moveTo>
                    <a:pt x="1023" y="945"/>
                  </a:moveTo>
                  <a:lnTo>
                    <a:pt x="1023" y="945"/>
                  </a:lnTo>
                  <a:lnTo>
                    <a:pt x="1023" y="897"/>
                  </a:lnTo>
                  <a:lnTo>
                    <a:pt x="971" y="864"/>
                  </a:lnTo>
                  <a:lnTo>
                    <a:pt x="917" y="768"/>
                  </a:lnTo>
                  <a:lnTo>
                    <a:pt x="900" y="768"/>
                  </a:lnTo>
                  <a:lnTo>
                    <a:pt x="883" y="720"/>
                  </a:lnTo>
                  <a:lnTo>
                    <a:pt x="848" y="735"/>
                  </a:lnTo>
                  <a:lnTo>
                    <a:pt x="831" y="753"/>
                  </a:lnTo>
                  <a:lnTo>
                    <a:pt x="779" y="705"/>
                  </a:lnTo>
                  <a:lnTo>
                    <a:pt x="779" y="687"/>
                  </a:lnTo>
                  <a:lnTo>
                    <a:pt x="727" y="705"/>
                  </a:lnTo>
                  <a:lnTo>
                    <a:pt x="727" y="687"/>
                  </a:lnTo>
                  <a:lnTo>
                    <a:pt x="727" y="129"/>
                  </a:lnTo>
                  <a:lnTo>
                    <a:pt x="675" y="96"/>
                  </a:lnTo>
                  <a:lnTo>
                    <a:pt x="624" y="112"/>
                  </a:lnTo>
                  <a:lnTo>
                    <a:pt x="589" y="96"/>
                  </a:lnTo>
                  <a:lnTo>
                    <a:pt x="555" y="96"/>
                  </a:lnTo>
                  <a:lnTo>
                    <a:pt x="503" y="64"/>
                  </a:lnTo>
                  <a:lnTo>
                    <a:pt x="434" y="64"/>
                  </a:lnTo>
                  <a:lnTo>
                    <a:pt x="416" y="33"/>
                  </a:lnTo>
                  <a:lnTo>
                    <a:pt x="364" y="33"/>
                  </a:lnTo>
                  <a:lnTo>
                    <a:pt x="347" y="16"/>
                  </a:lnTo>
                  <a:lnTo>
                    <a:pt x="313" y="0"/>
                  </a:lnTo>
                  <a:lnTo>
                    <a:pt x="278" y="33"/>
                  </a:lnTo>
                  <a:lnTo>
                    <a:pt x="244" y="48"/>
                  </a:lnTo>
                  <a:lnTo>
                    <a:pt x="192" y="81"/>
                  </a:lnTo>
                  <a:lnTo>
                    <a:pt x="174" y="81"/>
                  </a:lnTo>
                  <a:lnTo>
                    <a:pt x="140" y="112"/>
                  </a:lnTo>
                  <a:lnTo>
                    <a:pt x="123" y="177"/>
                  </a:lnTo>
                  <a:lnTo>
                    <a:pt x="52" y="192"/>
                  </a:lnTo>
                  <a:lnTo>
                    <a:pt x="34" y="225"/>
                  </a:lnTo>
                  <a:lnTo>
                    <a:pt x="103" y="273"/>
                  </a:lnTo>
                  <a:lnTo>
                    <a:pt x="123" y="304"/>
                  </a:lnTo>
                  <a:lnTo>
                    <a:pt x="157" y="352"/>
                  </a:lnTo>
                  <a:lnTo>
                    <a:pt x="157" y="369"/>
                  </a:lnTo>
                  <a:lnTo>
                    <a:pt x="103" y="369"/>
                  </a:lnTo>
                  <a:lnTo>
                    <a:pt x="103" y="336"/>
                  </a:lnTo>
                  <a:lnTo>
                    <a:pt x="86" y="336"/>
                  </a:lnTo>
                  <a:lnTo>
                    <a:pt x="17" y="369"/>
                  </a:lnTo>
                  <a:lnTo>
                    <a:pt x="0" y="400"/>
                  </a:lnTo>
                  <a:lnTo>
                    <a:pt x="34" y="417"/>
                  </a:lnTo>
                  <a:lnTo>
                    <a:pt x="34" y="432"/>
                  </a:lnTo>
                  <a:lnTo>
                    <a:pt x="34" y="448"/>
                  </a:lnTo>
                  <a:lnTo>
                    <a:pt x="69" y="465"/>
                  </a:lnTo>
                  <a:lnTo>
                    <a:pt x="103" y="465"/>
                  </a:lnTo>
                  <a:lnTo>
                    <a:pt x="140" y="465"/>
                  </a:lnTo>
                  <a:lnTo>
                    <a:pt x="174" y="448"/>
                  </a:lnTo>
                  <a:lnTo>
                    <a:pt x="174" y="465"/>
                  </a:lnTo>
                  <a:lnTo>
                    <a:pt x="192" y="495"/>
                  </a:lnTo>
                  <a:lnTo>
                    <a:pt x="174" y="528"/>
                  </a:lnTo>
                  <a:lnTo>
                    <a:pt x="140" y="528"/>
                  </a:lnTo>
                  <a:lnTo>
                    <a:pt x="123" y="543"/>
                  </a:lnTo>
                  <a:lnTo>
                    <a:pt x="103" y="543"/>
                  </a:lnTo>
                  <a:lnTo>
                    <a:pt x="86" y="543"/>
                  </a:lnTo>
                  <a:lnTo>
                    <a:pt x="52" y="624"/>
                  </a:lnTo>
                  <a:lnTo>
                    <a:pt x="103" y="720"/>
                  </a:lnTo>
                  <a:lnTo>
                    <a:pt x="123" y="720"/>
                  </a:lnTo>
                  <a:lnTo>
                    <a:pt x="157" y="705"/>
                  </a:lnTo>
                  <a:lnTo>
                    <a:pt x="157" y="735"/>
                  </a:lnTo>
                  <a:lnTo>
                    <a:pt x="157" y="753"/>
                  </a:lnTo>
                  <a:lnTo>
                    <a:pt x="174" y="768"/>
                  </a:lnTo>
                  <a:lnTo>
                    <a:pt x="226" y="768"/>
                  </a:lnTo>
                  <a:lnTo>
                    <a:pt x="244" y="783"/>
                  </a:lnTo>
                  <a:lnTo>
                    <a:pt x="244" y="768"/>
                  </a:lnTo>
                  <a:lnTo>
                    <a:pt x="278" y="768"/>
                  </a:lnTo>
                  <a:lnTo>
                    <a:pt x="278" y="801"/>
                  </a:lnTo>
                  <a:lnTo>
                    <a:pt x="278" y="831"/>
                  </a:lnTo>
                  <a:lnTo>
                    <a:pt x="192" y="897"/>
                  </a:lnTo>
                  <a:lnTo>
                    <a:pt x="140" y="912"/>
                  </a:lnTo>
                  <a:lnTo>
                    <a:pt x="123" y="927"/>
                  </a:lnTo>
                  <a:lnTo>
                    <a:pt x="69" y="960"/>
                  </a:lnTo>
                  <a:lnTo>
                    <a:pt x="86" y="975"/>
                  </a:lnTo>
                  <a:lnTo>
                    <a:pt x="174" y="927"/>
                  </a:lnTo>
                  <a:lnTo>
                    <a:pt x="244" y="897"/>
                  </a:lnTo>
                  <a:lnTo>
                    <a:pt x="261" y="879"/>
                  </a:lnTo>
                  <a:lnTo>
                    <a:pt x="295" y="849"/>
                  </a:lnTo>
                  <a:lnTo>
                    <a:pt x="382" y="783"/>
                  </a:lnTo>
                  <a:lnTo>
                    <a:pt x="399" y="768"/>
                  </a:lnTo>
                  <a:lnTo>
                    <a:pt x="364" y="753"/>
                  </a:lnTo>
                  <a:lnTo>
                    <a:pt x="382" y="735"/>
                  </a:lnTo>
                  <a:lnTo>
                    <a:pt x="416" y="705"/>
                  </a:lnTo>
                  <a:lnTo>
                    <a:pt x="416" y="672"/>
                  </a:lnTo>
                  <a:lnTo>
                    <a:pt x="468" y="639"/>
                  </a:lnTo>
                  <a:lnTo>
                    <a:pt x="485" y="639"/>
                  </a:lnTo>
                  <a:lnTo>
                    <a:pt x="468" y="657"/>
                  </a:lnTo>
                  <a:lnTo>
                    <a:pt x="451" y="672"/>
                  </a:lnTo>
                  <a:lnTo>
                    <a:pt x="434" y="720"/>
                  </a:lnTo>
                  <a:lnTo>
                    <a:pt x="451" y="735"/>
                  </a:lnTo>
                  <a:lnTo>
                    <a:pt x="434" y="753"/>
                  </a:lnTo>
                  <a:lnTo>
                    <a:pt x="451" y="753"/>
                  </a:lnTo>
                  <a:lnTo>
                    <a:pt x="503" y="720"/>
                  </a:lnTo>
                  <a:lnTo>
                    <a:pt x="520" y="720"/>
                  </a:lnTo>
                  <a:lnTo>
                    <a:pt x="537" y="687"/>
                  </a:lnTo>
                  <a:lnTo>
                    <a:pt x="520" y="657"/>
                  </a:lnTo>
                  <a:lnTo>
                    <a:pt x="572" y="672"/>
                  </a:lnTo>
                  <a:lnTo>
                    <a:pt x="641" y="705"/>
                  </a:lnTo>
                  <a:lnTo>
                    <a:pt x="693" y="705"/>
                  </a:lnTo>
                  <a:lnTo>
                    <a:pt x="745" y="720"/>
                  </a:lnTo>
                  <a:lnTo>
                    <a:pt x="762" y="720"/>
                  </a:lnTo>
                  <a:lnTo>
                    <a:pt x="762" y="735"/>
                  </a:lnTo>
                  <a:lnTo>
                    <a:pt x="848" y="801"/>
                  </a:lnTo>
                  <a:lnTo>
                    <a:pt x="900" y="897"/>
                  </a:lnTo>
                  <a:lnTo>
                    <a:pt x="883" y="816"/>
                  </a:lnTo>
                  <a:lnTo>
                    <a:pt x="866" y="801"/>
                  </a:lnTo>
                  <a:lnTo>
                    <a:pt x="883" y="801"/>
                  </a:lnTo>
                  <a:lnTo>
                    <a:pt x="883" y="768"/>
                  </a:lnTo>
                  <a:lnTo>
                    <a:pt x="900" y="849"/>
                  </a:lnTo>
                  <a:lnTo>
                    <a:pt x="917" y="831"/>
                  </a:lnTo>
                  <a:lnTo>
                    <a:pt x="952" y="864"/>
                  </a:lnTo>
                  <a:lnTo>
                    <a:pt x="917" y="849"/>
                  </a:lnTo>
                  <a:lnTo>
                    <a:pt x="917" y="864"/>
                  </a:lnTo>
                  <a:lnTo>
                    <a:pt x="917" y="897"/>
                  </a:lnTo>
                  <a:lnTo>
                    <a:pt x="935" y="879"/>
                  </a:lnTo>
                  <a:lnTo>
                    <a:pt x="935" y="912"/>
                  </a:lnTo>
                  <a:lnTo>
                    <a:pt x="971" y="960"/>
                  </a:lnTo>
                  <a:lnTo>
                    <a:pt x="971" y="927"/>
                  </a:lnTo>
                  <a:lnTo>
                    <a:pt x="952" y="897"/>
                  </a:lnTo>
                  <a:lnTo>
                    <a:pt x="971" y="897"/>
                  </a:lnTo>
                  <a:lnTo>
                    <a:pt x="971" y="912"/>
                  </a:lnTo>
                  <a:lnTo>
                    <a:pt x="988" y="945"/>
                  </a:lnTo>
                  <a:lnTo>
                    <a:pt x="1006" y="960"/>
                  </a:lnTo>
                  <a:lnTo>
                    <a:pt x="1023" y="945"/>
                  </a:lnTo>
                </a:path>
              </a:pathLst>
            </a:custGeom>
            <a:solidFill>
              <a:srgbClr val="3EAD92"/>
            </a:solidFill>
            <a:ln w="9525" cap="rnd">
              <a:solidFill>
                <a:schemeClr val="bg1"/>
              </a:solidFill>
              <a:round/>
              <a:headEnd/>
              <a:tailEnd/>
            </a:ln>
          </p:spPr>
          <p:txBody>
            <a:bodyPr/>
            <a:lstStyle/>
            <a:p>
              <a:endParaRPr lang="en-US" dirty="0"/>
            </a:p>
          </p:txBody>
        </p:sp>
        <p:sp>
          <p:nvSpPr>
            <p:cNvPr id="286" name="Freeform 36">
              <a:extLst>
                <a:ext uri="{FF2B5EF4-FFF2-40B4-BE49-F238E27FC236}">
                  <a16:creationId xmlns:a16="http://schemas.microsoft.com/office/drawing/2014/main" id="{555791DA-9232-4CE8-A4F2-E62B077E6D64}"/>
                </a:ext>
              </a:extLst>
            </p:cNvPr>
            <p:cNvSpPr>
              <a:spLocks/>
            </p:cNvSpPr>
            <p:nvPr/>
          </p:nvSpPr>
          <p:spPr bwMode="auto">
            <a:xfrm>
              <a:off x="4117975" y="3271838"/>
              <a:ext cx="28575" cy="25400"/>
            </a:xfrm>
            <a:custGeom>
              <a:avLst/>
              <a:gdLst>
                <a:gd name="T0" fmla="*/ 0 w 34"/>
                <a:gd name="T1" fmla="*/ 3079 h 33"/>
                <a:gd name="T2" fmla="*/ 0 w 34"/>
                <a:gd name="T3" fmla="*/ 3079 h 33"/>
                <a:gd name="T4" fmla="*/ 8404 w 34"/>
                <a:gd name="T5" fmla="*/ 6158 h 33"/>
                <a:gd name="T6" fmla="*/ 8404 w 34"/>
                <a:gd name="T7" fmla="*/ 0 h 33"/>
                <a:gd name="T8" fmla="*/ 0 w 34"/>
                <a:gd name="T9" fmla="*/ 3079 h 33"/>
                <a:gd name="T10" fmla="*/ 0 60000 65536"/>
                <a:gd name="T11" fmla="*/ 0 60000 65536"/>
                <a:gd name="T12" fmla="*/ 0 60000 65536"/>
                <a:gd name="T13" fmla="*/ 0 60000 65536"/>
                <a:gd name="T14" fmla="*/ 0 60000 65536"/>
                <a:gd name="T15" fmla="*/ 0 w 34"/>
                <a:gd name="T16" fmla="*/ 0 h 33"/>
                <a:gd name="T17" fmla="*/ 34 w 34"/>
                <a:gd name="T18" fmla="*/ 33 h 33"/>
              </a:gdLst>
              <a:ahLst/>
              <a:cxnLst>
                <a:cxn ang="T10">
                  <a:pos x="T0" y="T1"/>
                </a:cxn>
                <a:cxn ang="T11">
                  <a:pos x="T2" y="T3"/>
                </a:cxn>
                <a:cxn ang="T12">
                  <a:pos x="T4" y="T5"/>
                </a:cxn>
                <a:cxn ang="T13">
                  <a:pos x="T6" y="T7"/>
                </a:cxn>
                <a:cxn ang="T14">
                  <a:pos x="T8" y="T9"/>
                </a:cxn>
              </a:cxnLst>
              <a:rect l="T15" t="T16" r="T17" b="T18"/>
              <a:pathLst>
                <a:path w="34" h="33">
                  <a:moveTo>
                    <a:pt x="0" y="18"/>
                  </a:moveTo>
                  <a:lnTo>
                    <a:pt x="0" y="18"/>
                  </a:lnTo>
                  <a:lnTo>
                    <a:pt x="34" y="33"/>
                  </a:lnTo>
                  <a:lnTo>
                    <a:pt x="34" y="0"/>
                  </a:lnTo>
                  <a:lnTo>
                    <a:pt x="0" y="18"/>
                  </a:lnTo>
                </a:path>
              </a:pathLst>
            </a:custGeom>
            <a:solidFill>
              <a:srgbClr val="C8C8C8"/>
            </a:solidFill>
            <a:ln w="9525" cap="rnd">
              <a:solidFill>
                <a:schemeClr val="bg1"/>
              </a:solidFill>
              <a:round/>
              <a:headEnd/>
              <a:tailEnd/>
            </a:ln>
          </p:spPr>
          <p:txBody>
            <a:bodyPr/>
            <a:lstStyle/>
            <a:p>
              <a:endParaRPr lang="en-US" dirty="0"/>
            </a:p>
          </p:txBody>
        </p:sp>
        <p:sp>
          <p:nvSpPr>
            <p:cNvPr id="287" name="Freeform 37">
              <a:extLst>
                <a:ext uri="{FF2B5EF4-FFF2-40B4-BE49-F238E27FC236}">
                  <a16:creationId xmlns:a16="http://schemas.microsoft.com/office/drawing/2014/main" id="{7DD843C1-F344-4A6D-9620-3A003AB9C84B}"/>
                </a:ext>
              </a:extLst>
            </p:cNvPr>
            <p:cNvSpPr>
              <a:spLocks/>
            </p:cNvSpPr>
            <p:nvPr/>
          </p:nvSpPr>
          <p:spPr bwMode="auto">
            <a:xfrm>
              <a:off x="4076700" y="3386138"/>
              <a:ext cx="28575" cy="14288"/>
            </a:xfrm>
            <a:custGeom>
              <a:avLst/>
              <a:gdLst>
                <a:gd name="T0" fmla="*/ 0 w 34"/>
                <a:gd name="T1" fmla="*/ 0 h 17"/>
                <a:gd name="T2" fmla="*/ 0 w 34"/>
                <a:gd name="T3" fmla="*/ 0 h 17"/>
                <a:gd name="T4" fmla="*/ 8404 w 34"/>
                <a:gd name="T5" fmla="*/ 4202 h 17"/>
                <a:gd name="T6" fmla="*/ 8404 w 34"/>
                <a:gd name="T7" fmla="*/ 0 h 17"/>
                <a:gd name="T8" fmla="*/ 0 w 34"/>
                <a:gd name="T9" fmla="*/ 0 h 17"/>
                <a:gd name="T10" fmla="*/ 0 60000 65536"/>
                <a:gd name="T11" fmla="*/ 0 60000 65536"/>
                <a:gd name="T12" fmla="*/ 0 60000 65536"/>
                <a:gd name="T13" fmla="*/ 0 60000 65536"/>
                <a:gd name="T14" fmla="*/ 0 60000 65536"/>
                <a:gd name="T15" fmla="*/ 0 w 34"/>
                <a:gd name="T16" fmla="*/ 0 h 17"/>
                <a:gd name="T17" fmla="*/ 34 w 34"/>
                <a:gd name="T18" fmla="*/ 17 h 17"/>
              </a:gdLst>
              <a:ahLst/>
              <a:cxnLst>
                <a:cxn ang="T10">
                  <a:pos x="T0" y="T1"/>
                </a:cxn>
                <a:cxn ang="T11">
                  <a:pos x="T2" y="T3"/>
                </a:cxn>
                <a:cxn ang="T12">
                  <a:pos x="T4" y="T5"/>
                </a:cxn>
                <a:cxn ang="T13">
                  <a:pos x="T6" y="T7"/>
                </a:cxn>
                <a:cxn ang="T14">
                  <a:pos x="T8" y="T9"/>
                </a:cxn>
              </a:cxnLst>
              <a:rect l="T15" t="T16" r="T17" b="T18"/>
              <a:pathLst>
                <a:path w="34" h="17">
                  <a:moveTo>
                    <a:pt x="0" y="0"/>
                  </a:moveTo>
                  <a:lnTo>
                    <a:pt x="0" y="0"/>
                  </a:lnTo>
                  <a:lnTo>
                    <a:pt x="34" y="17"/>
                  </a:lnTo>
                  <a:lnTo>
                    <a:pt x="34" y="0"/>
                  </a:lnTo>
                  <a:lnTo>
                    <a:pt x="0" y="0"/>
                  </a:lnTo>
                </a:path>
              </a:pathLst>
            </a:custGeom>
            <a:solidFill>
              <a:srgbClr val="C8C8C8"/>
            </a:solidFill>
            <a:ln w="9525" cap="rnd">
              <a:solidFill>
                <a:schemeClr val="bg1"/>
              </a:solidFill>
              <a:round/>
              <a:headEnd/>
              <a:tailEnd/>
            </a:ln>
          </p:spPr>
          <p:txBody>
            <a:bodyPr/>
            <a:lstStyle/>
            <a:p>
              <a:endParaRPr lang="en-US" dirty="0"/>
            </a:p>
          </p:txBody>
        </p:sp>
        <p:sp>
          <p:nvSpPr>
            <p:cNvPr id="288" name="Freeform 38">
              <a:extLst>
                <a:ext uri="{FF2B5EF4-FFF2-40B4-BE49-F238E27FC236}">
                  <a16:creationId xmlns:a16="http://schemas.microsoft.com/office/drawing/2014/main" id="{34B50E97-C81A-402F-AD5A-EF901B3D0F86}"/>
                </a:ext>
              </a:extLst>
            </p:cNvPr>
            <p:cNvSpPr>
              <a:spLocks/>
            </p:cNvSpPr>
            <p:nvPr/>
          </p:nvSpPr>
          <p:spPr bwMode="auto">
            <a:xfrm>
              <a:off x="2219325" y="3119438"/>
              <a:ext cx="41275" cy="25400"/>
            </a:xfrm>
            <a:custGeom>
              <a:avLst/>
              <a:gdLst>
                <a:gd name="T0" fmla="*/ 0 w 52"/>
                <a:gd name="T1" fmla="*/ 3079 h 33"/>
                <a:gd name="T2" fmla="*/ 0 w 52"/>
                <a:gd name="T3" fmla="*/ 3079 h 33"/>
                <a:gd name="T4" fmla="*/ 7144 w 52"/>
                <a:gd name="T5" fmla="*/ 6158 h 33"/>
                <a:gd name="T6" fmla="*/ 10319 w 52"/>
                <a:gd name="T7" fmla="*/ 3079 h 33"/>
                <a:gd name="T8" fmla="*/ 7144 w 52"/>
                <a:gd name="T9" fmla="*/ 0 h 33"/>
                <a:gd name="T10" fmla="*/ 0 w 52"/>
                <a:gd name="T11" fmla="*/ 3079 h 33"/>
                <a:gd name="T12" fmla="*/ 0 60000 65536"/>
                <a:gd name="T13" fmla="*/ 0 60000 65536"/>
                <a:gd name="T14" fmla="*/ 0 60000 65536"/>
                <a:gd name="T15" fmla="*/ 0 60000 65536"/>
                <a:gd name="T16" fmla="*/ 0 60000 65536"/>
                <a:gd name="T17" fmla="*/ 0 60000 65536"/>
                <a:gd name="T18" fmla="*/ 0 w 52"/>
                <a:gd name="T19" fmla="*/ 0 h 33"/>
                <a:gd name="T20" fmla="*/ 52 w 52"/>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52" h="33">
                  <a:moveTo>
                    <a:pt x="0" y="18"/>
                  </a:moveTo>
                  <a:lnTo>
                    <a:pt x="0" y="18"/>
                  </a:lnTo>
                  <a:lnTo>
                    <a:pt x="34" y="33"/>
                  </a:lnTo>
                  <a:lnTo>
                    <a:pt x="52" y="18"/>
                  </a:lnTo>
                  <a:lnTo>
                    <a:pt x="34" y="0"/>
                  </a:lnTo>
                  <a:lnTo>
                    <a:pt x="0" y="18"/>
                  </a:lnTo>
                </a:path>
              </a:pathLst>
            </a:custGeom>
            <a:solidFill>
              <a:srgbClr val="C8C8C8"/>
            </a:solidFill>
            <a:ln w="9525" cap="rnd">
              <a:solidFill>
                <a:schemeClr val="bg1"/>
              </a:solidFill>
              <a:round/>
              <a:headEnd/>
              <a:tailEnd/>
            </a:ln>
          </p:spPr>
          <p:txBody>
            <a:bodyPr/>
            <a:lstStyle/>
            <a:p>
              <a:endParaRPr lang="en-US" dirty="0"/>
            </a:p>
          </p:txBody>
        </p:sp>
        <p:sp>
          <p:nvSpPr>
            <p:cNvPr id="289" name="Freeform 39">
              <a:extLst>
                <a:ext uri="{FF2B5EF4-FFF2-40B4-BE49-F238E27FC236}">
                  <a16:creationId xmlns:a16="http://schemas.microsoft.com/office/drawing/2014/main" id="{AA6BD4FE-0815-495E-93EA-08372181BE0F}"/>
                </a:ext>
              </a:extLst>
            </p:cNvPr>
            <p:cNvSpPr>
              <a:spLocks/>
            </p:cNvSpPr>
            <p:nvPr/>
          </p:nvSpPr>
          <p:spPr bwMode="auto">
            <a:xfrm>
              <a:off x="2495550" y="3195638"/>
              <a:ext cx="68263" cy="63500"/>
            </a:xfrm>
            <a:custGeom>
              <a:avLst/>
              <a:gdLst>
                <a:gd name="T0" fmla="*/ 0 w 87"/>
                <a:gd name="T1" fmla="*/ 12543 h 81"/>
                <a:gd name="T2" fmla="*/ 0 w 87"/>
                <a:gd name="T3" fmla="*/ 12543 h 81"/>
                <a:gd name="T4" fmla="*/ 3139 w 87"/>
                <a:gd name="T5" fmla="*/ 15679 h 81"/>
                <a:gd name="T6" fmla="*/ 10200 w 87"/>
                <a:gd name="T7" fmla="*/ 9407 h 81"/>
                <a:gd name="T8" fmla="*/ 13339 w 87"/>
                <a:gd name="T9" fmla="*/ 9407 h 81"/>
                <a:gd name="T10" fmla="*/ 13339 w 87"/>
                <a:gd name="T11" fmla="*/ 6272 h 81"/>
                <a:gd name="T12" fmla="*/ 10200 w 87"/>
                <a:gd name="T13" fmla="*/ 6272 h 81"/>
                <a:gd name="T14" fmla="*/ 16477 w 87"/>
                <a:gd name="T15" fmla="*/ 3136 h 81"/>
                <a:gd name="T16" fmla="*/ 13339 w 87"/>
                <a:gd name="T17" fmla="*/ 0 h 81"/>
                <a:gd name="T18" fmla="*/ 0 w 87"/>
                <a:gd name="T19" fmla="*/ 12543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81"/>
                <a:gd name="T32" fmla="*/ 87 w 87"/>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81">
                  <a:moveTo>
                    <a:pt x="0" y="66"/>
                  </a:moveTo>
                  <a:lnTo>
                    <a:pt x="0" y="66"/>
                  </a:lnTo>
                  <a:lnTo>
                    <a:pt x="17" y="81"/>
                  </a:lnTo>
                  <a:lnTo>
                    <a:pt x="52" y="48"/>
                  </a:lnTo>
                  <a:lnTo>
                    <a:pt x="69" y="48"/>
                  </a:lnTo>
                  <a:lnTo>
                    <a:pt x="69" y="33"/>
                  </a:lnTo>
                  <a:lnTo>
                    <a:pt x="52" y="33"/>
                  </a:lnTo>
                  <a:lnTo>
                    <a:pt x="87" y="18"/>
                  </a:lnTo>
                  <a:lnTo>
                    <a:pt x="69" y="0"/>
                  </a:lnTo>
                  <a:lnTo>
                    <a:pt x="0" y="66"/>
                  </a:lnTo>
                </a:path>
              </a:pathLst>
            </a:custGeom>
            <a:solidFill>
              <a:srgbClr val="C8C8C8"/>
            </a:solidFill>
            <a:ln w="9525" cap="rnd">
              <a:solidFill>
                <a:schemeClr val="bg1"/>
              </a:solidFill>
              <a:round/>
              <a:headEnd/>
              <a:tailEnd/>
            </a:ln>
          </p:spPr>
          <p:txBody>
            <a:bodyPr/>
            <a:lstStyle/>
            <a:p>
              <a:endParaRPr lang="en-US" dirty="0"/>
            </a:p>
          </p:txBody>
        </p:sp>
        <p:sp>
          <p:nvSpPr>
            <p:cNvPr id="290" name="Freeform 40">
              <a:extLst>
                <a:ext uri="{FF2B5EF4-FFF2-40B4-BE49-F238E27FC236}">
                  <a16:creationId xmlns:a16="http://schemas.microsoft.com/office/drawing/2014/main" id="{C84B1706-F40F-493C-8A4F-431F1C719723}"/>
                </a:ext>
              </a:extLst>
            </p:cNvPr>
            <p:cNvSpPr>
              <a:spLocks/>
            </p:cNvSpPr>
            <p:nvPr/>
          </p:nvSpPr>
          <p:spPr bwMode="auto">
            <a:xfrm>
              <a:off x="2974975" y="3348038"/>
              <a:ext cx="42863" cy="76200"/>
            </a:xfrm>
            <a:custGeom>
              <a:avLst/>
              <a:gdLst>
                <a:gd name="T0" fmla="*/ 0 w 54"/>
                <a:gd name="T1" fmla="*/ 0 h 96"/>
                <a:gd name="T2" fmla="*/ 0 w 54"/>
                <a:gd name="T3" fmla="*/ 0 h 96"/>
                <a:gd name="T4" fmla="*/ 0 w 54"/>
                <a:gd name="T5" fmla="*/ 7144 h 96"/>
                <a:gd name="T6" fmla="*/ 3969 w 54"/>
                <a:gd name="T7" fmla="*/ 16669 h 96"/>
                <a:gd name="T8" fmla="*/ 11113 w 54"/>
                <a:gd name="T9" fmla="*/ 19050 h 96"/>
                <a:gd name="T10" fmla="*/ 3969 w 54"/>
                <a:gd name="T11" fmla="*/ 13494 h 96"/>
                <a:gd name="T12" fmla="*/ 7144 w 54"/>
                <a:gd name="T13" fmla="*/ 9525 h 96"/>
                <a:gd name="T14" fmla="*/ 3969 w 54"/>
                <a:gd name="T15" fmla="*/ 7144 h 96"/>
                <a:gd name="T16" fmla="*/ 7144 w 54"/>
                <a:gd name="T17" fmla="*/ 0 h 96"/>
                <a:gd name="T18" fmla="*/ 0 w 54"/>
                <a:gd name="T19" fmla="*/ 0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96"/>
                <a:gd name="T32" fmla="*/ 54 w 54"/>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96">
                  <a:moveTo>
                    <a:pt x="0" y="0"/>
                  </a:moveTo>
                  <a:lnTo>
                    <a:pt x="0" y="0"/>
                  </a:lnTo>
                  <a:lnTo>
                    <a:pt x="0" y="33"/>
                  </a:lnTo>
                  <a:lnTo>
                    <a:pt x="19" y="81"/>
                  </a:lnTo>
                  <a:lnTo>
                    <a:pt x="54" y="96"/>
                  </a:lnTo>
                  <a:lnTo>
                    <a:pt x="19" y="65"/>
                  </a:lnTo>
                  <a:lnTo>
                    <a:pt x="36" y="48"/>
                  </a:lnTo>
                  <a:lnTo>
                    <a:pt x="19" y="33"/>
                  </a:lnTo>
                  <a:lnTo>
                    <a:pt x="36" y="0"/>
                  </a:lnTo>
                  <a:lnTo>
                    <a:pt x="0" y="0"/>
                  </a:lnTo>
                </a:path>
              </a:pathLst>
            </a:custGeom>
            <a:solidFill>
              <a:srgbClr val="C8C8C8"/>
            </a:solidFill>
            <a:ln w="9525" cap="rnd">
              <a:solidFill>
                <a:schemeClr val="bg1"/>
              </a:solidFill>
              <a:round/>
              <a:headEnd/>
              <a:tailEnd/>
            </a:ln>
          </p:spPr>
          <p:txBody>
            <a:bodyPr/>
            <a:lstStyle/>
            <a:p>
              <a:endParaRPr lang="en-US" dirty="0"/>
            </a:p>
          </p:txBody>
        </p:sp>
        <p:sp>
          <p:nvSpPr>
            <p:cNvPr id="291" name="Freeform 41">
              <a:extLst>
                <a:ext uri="{FF2B5EF4-FFF2-40B4-BE49-F238E27FC236}">
                  <a16:creationId xmlns:a16="http://schemas.microsoft.com/office/drawing/2014/main" id="{10C927A4-A76D-47BC-AFB4-10558903D08B}"/>
                </a:ext>
              </a:extLst>
            </p:cNvPr>
            <p:cNvSpPr>
              <a:spLocks/>
            </p:cNvSpPr>
            <p:nvPr/>
          </p:nvSpPr>
          <p:spPr bwMode="auto">
            <a:xfrm>
              <a:off x="3073400" y="3462338"/>
              <a:ext cx="111125" cy="76200"/>
            </a:xfrm>
            <a:custGeom>
              <a:avLst/>
              <a:gdLst>
                <a:gd name="T0" fmla="*/ 0 w 140"/>
                <a:gd name="T1" fmla="*/ 0 h 96"/>
                <a:gd name="T2" fmla="*/ 0 w 140"/>
                <a:gd name="T3" fmla="*/ 0 h 96"/>
                <a:gd name="T4" fmla="*/ 3175 w 140"/>
                <a:gd name="T5" fmla="*/ 7144 h 96"/>
                <a:gd name="T6" fmla="*/ 10319 w 140"/>
                <a:gd name="T7" fmla="*/ 9525 h 96"/>
                <a:gd name="T8" fmla="*/ 16669 w 140"/>
                <a:gd name="T9" fmla="*/ 13494 h 96"/>
                <a:gd name="T10" fmla="*/ 16669 w 140"/>
                <a:gd name="T11" fmla="*/ 16669 h 96"/>
                <a:gd name="T12" fmla="*/ 23812 w 140"/>
                <a:gd name="T13" fmla="*/ 19050 h 96"/>
                <a:gd name="T14" fmla="*/ 27781 w 140"/>
                <a:gd name="T15" fmla="*/ 19050 h 96"/>
                <a:gd name="T16" fmla="*/ 14287 w 140"/>
                <a:gd name="T17" fmla="*/ 3969 h 96"/>
                <a:gd name="T18" fmla="*/ 3175 w 140"/>
                <a:gd name="T19" fmla="*/ 0 h 96"/>
                <a:gd name="T20" fmla="*/ 0 w 140"/>
                <a:gd name="T21" fmla="*/ 0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96"/>
                <a:gd name="T35" fmla="*/ 140 w 140"/>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96">
                  <a:moveTo>
                    <a:pt x="0" y="0"/>
                  </a:moveTo>
                  <a:lnTo>
                    <a:pt x="0" y="0"/>
                  </a:lnTo>
                  <a:lnTo>
                    <a:pt x="17" y="33"/>
                  </a:lnTo>
                  <a:lnTo>
                    <a:pt x="52" y="48"/>
                  </a:lnTo>
                  <a:lnTo>
                    <a:pt x="86" y="65"/>
                  </a:lnTo>
                  <a:lnTo>
                    <a:pt x="86" y="81"/>
                  </a:lnTo>
                  <a:lnTo>
                    <a:pt x="121" y="96"/>
                  </a:lnTo>
                  <a:lnTo>
                    <a:pt x="140" y="96"/>
                  </a:lnTo>
                  <a:lnTo>
                    <a:pt x="69" y="17"/>
                  </a:lnTo>
                  <a:lnTo>
                    <a:pt x="17" y="0"/>
                  </a:lnTo>
                  <a:lnTo>
                    <a:pt x="0" y="0"/>
                  </a:lnTo>
                </a:path>
              </a:pathLst>
            </a:custGeom>
            <a:solidFill>
              <a:srgbClr val="C8C8C8"/>
            </a:solidFill>
            <a:ln w="9525" cap="rnd">
              <a:solidFill>
                <a:schemeClr val="bg1"/>
              </a:solidFill>
              <a:round/>
              <a:headEnd/>
              <a:tailEnd/>
            </a:ln>
          </p:spPr>
          <p:txBody>
            <a:bodyPr/>
            <a:lstStyle/>
            <a:p>
              <a:endParaRPr lang="en-US" dirty="0"/>
            </a:p>
          </p:txBody>
        </p:sp>
        <p:sp>
          <p:nvSpPr>
            <p:cNvPr id="292" name="Line 42">
              <a:extLst>
                <a:ext uri="{FF2B5EF4-FFF2-40B4-BE49-F238E27FC236}">
                  <a16:creationId xmlns:a16="http://schemas.microsoft.com/office/drawing/2014/main" id="{19C1B908-F8E2-409E-9F85-D8A1E977F89F}"/>
                </a:ext>
              </a:extLst>
            </p:cNvPr>
            <p:cNvSpPr>
              <a:spLocks noChangeShapeType="1"/>
            </p:cNvSpPr>
            <p:nvPr/>
          </p:nvSpPr>
          <p:spPr bwMode="auto">
            <a:xfrm flipV="1">
              <a:off x="2200275" y="3379788"/>
              <a:ext cx="14288" cy="50800"/>
            </a:xfrm>
            <a:prstGeom prst="line">
              <a:avLst/>
            </a:prstGeom>
            <a:solidFill>
              <a:schemeClr val="bg1">
                <a:lumMod val="65000"/>
              </a:schemeClr>
            </a:solidFill>
            <a:ln w="9525" cap="rnd">
              <a:solidFill>
                <a:schemeClr val="bg1"/>
              </a:solidFill>
              <a:round/>
              <a:headEnd/>
              <a:tailEnd/>
            </a:ln>
          </p:spPr>
          <p:txBody>
            <a:bodyPr/>
            <a:lstStyle/>
            <a:p>
              <a:endParaRPr lang="en-US" dirty="0"/>
            </a:p>
          </p:txBody>
        </p:sp>
        <p:sp>
          <p:nvSpPr>
            <p:cNvPr id="293" name="Freeform 43">
              <a:extLst>
                <a:ext uri="{FF2B5EF4-FFF2-40B4-BE49-F238E27FC236}">
                  <a16:creationId xmlns:a16="http://schemas.microsoft.com/office/drawing/2014/main" id="{C2F91696-73CF-4B98-A991-D77D6D77E80F}"/>
                </a:ext>
              </a:extLst>
            </p:cNvPr>
            <p:cNvSpPr>
              <a:spLocks/>
            </p:cNvSpPr>
            <p:nvPr/>
          </p:nvSpPr>
          <p:spPr bwMode="auto">
            <a:xfrm>
              <a:off x="2219325" y="3362326"/>
              <a:ext cx="28575" cy="11113"/>
            </a:xfrm>
            <a:custGeom>
              <a:avLst/>
              <a:gdLst>
                <a:gd name="T0" fmla="*/ 0 w 34"/>
                <a:gd name="T1" fmla="*/ 2084 h 16"/>
                <a:gd name="T2" fmla="*/ 0 w 34"/>
                <a:gd name="T3" fmla="*/ 2084 h 16"/>
                <a:gd name="T4" fmla="*/ 8404 w 34"/>
                <a:gd name="T5" fmla="*/ 2084 h 16"/>
                <a:gd name="T6" fmla="*/ 8404 w 34"/>
                <a:gd name="T7" fmla="*/ 0 h 16"/>
                <a:gd name="T8" fmla="*/ 4202 w 34"/>
                <a:gd name="T9" fmla="*/ 0 h 16"/>
                <a:gd name="T10" fmla="*/ 4202 w 34"/>
                <a:gd name="T11" fmla="*/ 2084 h 16"/>
                <a:gd name="T12" fmla="*/ 0 w 34"/>
                <a:gd name="T13" fmla="*/ 2084 h 16"/>
                <a:gd name="T14" fmla="*/ 0 60000 65536"/>
                <a:gd name="T15" fmla="*/ 0 60000 65536"/>
                <a:gd name="T16" fmla="*/ 0 60000 65536"/>
                <a:gd name="T17" fmla="*/ 0 60000 65536"/>
                <a:gd name="T18" fmla="*/ 0 60000 65536"/>
                <a:gd name="T19" fmla="*/ 0 60000 65536"/>
                <a:gd name="T20" fmla="*/ 0 60000 65536"/>
                <a:gd name="T21" fmla="*/ 0 w 34"/>
                <a:gd name="T22" fmla="*/ 0 h 16"/>
                <a:gd name="T23" fmla="*/ 34 w 3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16">
                  <a:moveTo>
                    <a:pt x="0" y="16"/>
                  </a:moveTo>
                  <a:lnTo>
                    <a:pt x="0" y="16"/>
                  </a:lnTo>
                  <a:lnTo>
                    <a:pt x="34" y="16"/>
                  </a:lnTo>
                  <a:lnTo>
                    <a:pt x="34" y="0"/>
                  </a:lnTo>
                  <a:lnTo>
                    <a:pt x="17" y="0"/>
                  </a:lnTo>
                  <a:lnTo>
                    <a:pt x="17" y="16"/>
                  </a:lnTo>
                  <a:lnTo>
                    <a:pt x="0" y="16"/>
                  </a:lnTo>
                </a:path>
              </a:pathLst>
            </a:custGeom>
            <a:solidFill>
              <a:srgbClr val="C8C8C8"/>
            </a:solidFill>
            <a:ln w="9525" cap="rnd">
              <a:solidFill>
                <a:schemeClr val="bg1"/>
              </a:solidFill>
              <a:round/>
              <a:headEnd/>
              <a:tailEnd/>
            </a:ln>
          </p:spPr>
          <p:txBody>
            <a:bodyPr/>
            <a:lstStyle/>
            <a:p>
              <a:endParaRPr lang="en-US" dirty="0"/>
            </a:p>
          </p:txBody>
        </p:sp>
        <p:sp>
          <p:nvSpPr>
            <p:cNvPr id="294" name="Freeform 44">
              <a:extLst>
                <a:ext uri="{FF2B5EF4-FFF2-40B4-BE49-F238E27FC236}">
                  <a16:creationId xmlns:a16="http://schemas.microsoft.com/office/drawing/2014/main" id="{B85131B6-D6ED-47C3-9EF2-21B38CEF50EE}"/>
                </a:ext>
              </a:extLst>
            </p:cNvPr>
            <p:cNvSpPr>
              <a:spLocks/>
            </p:cNvSpPr>
            <p:nvPr/>
          </p:nvSpPr>
          <p:spPr bwMode="auto">
            <a:xfrm>
              <a:off x="2798763" y="2555876"/>
              <a:ext cx="1855788" cy="1173163"/>
            </a:xfrm>
            <a:custGeom>
              <a:avLst/>
              <a:gdLst>
                <a:gd name="T0" fmla="*/ 336550 w 2338"/>
                <a:gd name="T1" fmla="*/ 284163 h 1478"/>
                <a:gd name="T2" fmla="*/ 319088 w 2338"/>
                <a:gd name="T3" fmla="*/ 284163 h 1478"/>
                <a:gd name="T4" fmla="*/ 329406 w 2338"/>
                <a:gd name="T5" fmla="*/ 274638 h 1478"/>
                <a:gd name="T6" fmla="*/ 305594 w 2338"/>
                <a:gd name="T7" fmla="*/ 258763 h 1478"/>
                <a:gd name="T8" fmla="*/ 288131 w 2338"/>
                <a:gd name="T9" fmla="*/ 239713 h 1478"/>
                <a:gd name="T10" fmla="*/ 254000 w 2338"/>
                <a:gd name="T11" fmla="*/ 242888 h 1478"/>
                <a:gd name="T12" fmla="*/ 96044 w 2338"/>
                <a:gd name="T13" fmla="*/ 239713 h 1478"/>
                <a:gd name="T14" fmla="*/ 71438 w 2338"/>
                <a:gd name="T15" fmla="*/ 223838 h 1478"/>
                <a:gd name="T16" fmla="*/ 57944 w 2338"/>
                <a:gd name="T17" fmla="*/ 197644 h 1478"/>
                <a:gd name="T18" fmla="*/ 37306 w 2338"/>
                <a:gd name="T19" fmla="*/ 156369 h 1478"/>
                <a:gd name="T20" fmla="*/ 20638 w 2338"/>
                <a:gd name="T21" fmla="*/ 153988 h 1478"/>
                <a:gd name="T22" fmla="*/ 0 w 2338"/>
                <a:gd name="T23" fmla="*/ 141288 h 1478"/>
                <a:gd name="T24" fmla="*/ 27781 w 2338"/>
                <a:gd name="T25" fmla="*/ 36513 h 1478"/>
                <a:gd name="T26" fmla="*/ 61119 w 2338"/>
                <a:gd name="T27" fmla="*/ 20638 h 1478"/>
                <a:gd name="T28" fmla="*/ 78581 w 2338"/>
                <a:gd name="T29" fmla="*/ 23019 h 1478"/>
                <a:gd name="T30" fmla="*/ 88900 w 2338"/>
                <a:gd name="T31" fmla="*/ 33338 h 1478"/>
                <a:gd name="T32" fmla="*/ 113506 w 2338"/>
                <a:gd name="T33" fmla="*/ 33338 h 1478"/>
                <a:gd name="T34" fmla="*/ 144463 w 2338"/>
                <a:gd name="T35" fmla="*/ 42069 h 1478"/>
                <a:gd name="T36" fmla="*/ 150813 w 2338"/>
                <a:gd name="T37" fmla="*/ 58738 h 1478"/>
                <a:gd name="T38" fmla="*/ 174625 w 2338"/>
                <a:gd name="T39" fmla="*/ 49213 h 1478"/>
                <a:gd name="T40" fmla="*/ 213519 w 2338"/>
                <a:gd name="T41" fmla="*/ 55563 h 1478"/>
                <a:gd name="T42" fmla="*/ 233363 w 2338"/>
                <a:gd name="T43" fmla="*/ 45244 h 1478"/>
                <a:gd name="T44" fmla="*/ 240506 w 2338"/>
                <a:gd name="T45" fmla="*/ 36513 h 1478"/>
                <a:gd name="T46" fmla="*/ 243681 w 2338"/>
                <a:gd name="T47" fmla="*/ 58738 h 1478"/>
                <a:gd name="T48" fmla="*/ 254000 w 2338"/>
                <a:gd name="T49" fmla="*/ 33338 h 1478"/>
                <a:gd name="T50" fmla="*/ 254000 w 2338"/>
                <a:gd name="T51" fmla="*/ 0 h 1478"/>
                <a:gd name="T52" fmla="*/ 278606 w 2338"/>
                <a:gd name="T53" fmla="*/ 45244 h 1478"/>
                <a:gd name="T54" fmla="*/ 292100 w 2338"/>
                <a:gd name="T55" fmla="*/ 61913 h 1478"/>
                <a:gd name="T56" fmla="*/ 302419 w 2338"/>
                <a:gd name="T57" fmla="*/ 26988 h 1478"/>
                <a:gd name="T58" fmla="*/ 323056 w 2338"/>
                <a:gd name="T59" fmla="*/ 36513 h 1478"/>
                <a:gd name="T60" fmla="*/ 323056 w 2338"/>
                <a:gd name="T61" fmla="*/ 58738 h 1478"/>
                <a:gd name="T62" fmla="*/ 302419 w 2338"/>
                <a:gd name="T63" fmla="*/ 71438 h 1478"/>
                <a:gd name="T64" fmla="*/ 292100 w 2338"/>
                <a:gd name="T65" fmla="*/ 89694 h 1478"/>
                <a:gd name="T66" fmla="*/ 274638 w 2338"/>
                <a:gd name="T67" fmla="*/ 115888 h 1478"/>
                <a:gd name="T68" fmla="*/ 257969 w 2338"/>
                <a:gd name="T69" fmla="*/ 128588 h 1478"/>
                <a:gd name="T70" fmla="*/ 261144 w 2338"/>
                <a:gd name="T71" fmla="*/ 156369 h 1478"/>
                <a:gd name="T72" fmla="*/ 288131 w 2338"/>
                <a:gd name="T73" fmla="*/ 182563 h 1478"/>
                <a:gd name="T74" fmla="*/ 319088 w 2338"/>
                <a:gd name="T75" fmla="*/ 211138 h 1478"/>
                <a:gd name="T76" fmla="*/ 339725 w 2338"/>
                <a:gd name="T77" fmla="*/ 192088 h 1478"/>
                <a:gd name="T78" fmla="*/ 339725 w 2338"/>
                <a:gd name="T79" fmla="*/ 153988 h 1478"/>
                <a:gd name="T80" fmla="*/ 339725 w 2338"/>
                <a:gd name="T81" fmla="*/ 138113 h 1478"/>
                <a:gd name="T82" fmla="*/ 343694 w 2338"/>
                <a:gd name="T83" fmla="*/ 119063 h 1478"/>
                <a:gd name="T84" fmla="*/ 374650 w 2338"/>
                <a:gd name="T85" fmla="*/ 131763 h 1478"/>
                <a:gd name="T86" fmla="*/ 398463 w 2338"/>
                <a:gd name="T87" fmla="*/ 163513 h 1478"/>
                <a:gd name="T88" fmla="*/ 408781 w 2338"/>
                <a:gd name="T89" fmla="*/ 146844 h 1478"/>
                <a:gd name="T90" fmla="*/ 430213 w 2338"/>
                <a:gd name="T91" fmla="*/ 182563 h 1478"/>
                <a:gd name="T92" fmla="*/ 446881 w 2338"/>
                <a:gd name="T93" fmla="*/ 192088 h 1478"/>
                <a:gd name="T94" fmla="*/ 454025 w 2338"/>
                <a:gd name="T95" fmla="*/ 204788 h 1478"/>
                <a:gd name="T96" fmla="*/ 464344 w 2338"/>
                <a:gd name="T97" fmla="*/ 217488 h 1478"/>
                <a:gd name="T98" fmla="*/ 430213 w 2338"/>
                <a:gd name="T99" fmla="*/ 233363 h 1478"/>
                <a:gd name="T100" fmla="*/ 395288 w 2338"/>
                <a:gd name="T101" fmla="*/ 239713 h 1478"/>
                <a:gd name="T102" fmla="*/ 392113 w 2338"/>
                <a:gd name="T103" fmla="*/ 246063 h 1478"/>
                <a:gd name="T104" fmla="*/ 416719 w 2338"/>
                <a:gd name="T105" fmla="*/ 246063 h 1478"/>
                <a:gd name="T106" fmla="*/ 412750 w 2338"/>
                <a:gd name="T107" fmla="*/ 249238 h 1478"/>
                <a:gd name="T108" fmla="*/ 430213 w 2338"/>
                <a:gd name="T109" fmla="*/ 265113 h 1478"/>
                <a:gd name="T110" fmla="*/ 440531 w 2338"/>
                <a:gd name="T111" fmla="*/ 261938 h 1478"/>
                <a:gd name="T112" fmla="*/ 408781 w 2338"/>
                <a:gd name="T113" fmla="*/ 280988 h 1478"/>
                <a:gd name="T114" fmla="*/ 412750 w 2338"/>
                <a:gd name="T115" fmla="*/ 265113 h 1478"/>
                <a:gd name="T116" fmla="*/ 395288 w 2338"/>
                <a:gd name="T117" fmla="*/ 255588 h 1478"/>
                <a:gd name="T118" fmla="*/ 381794 w 2338"/>
                <a:gd name="T119" fmla="*/ 268288 h 1478"/>
                <a:gd name="T120" fmla="*/ 346869 w 2338"/>
                <a:gd name="T121" fmla="*/ 277813 h 14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38"/>
                <a:gd name="T184" fmla="*/ 0 h 1478"/>
                <a:gd name="T185" fmla="*/ 2338 w 2338"/>
                <a:gd name="T186" fmla="*/ 1478 h 14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38" h="1478">
                  <a:moveTo>
                    <a:pt x="1682" y="1415"/>
                  </a:moveTo>
                  <a:lnTo>
                    <a:pt x="1682" y="1415"/>
                  </a:lnTo>
                  <a:lnTo>
                    <a:pt x="1697" y="1415"/>
                  </a:lnTo>
                  <a:lnTo>
                    <a:pt x="1697" y="1430"/>
                  </a:lnTo>
                  <a:lnTo>
                    <a:pt x="1628" y="1447"/>
                  </a:lnTo>
                  <a:lnTo>
                    <a:pt x="1611" y="1463"/>
                  </a:lnTo>
                  <a:lnTo>
                    <a:pt x="1576" y="1478"/>
                  </a:lnTo>
                  <a:lnTo>
                    <a:pt x="1611" y="1430"/>
                  </a:lnTo>
                  <a:lnTo>
                    <a:pt x="1594" y="1430"/>
                  </a:lnTo>
                  <a:lnTo>
                    <a:pt x="1628" y="1415"/>
                  </a:lnTo>
                  <a:lnTo>
                    <a:pt x="1628" y="1351"/>
                  </a:lnTo>
                  <a:lnTo>
                    <a:pt x="1663" y="1382"/>
                  </a:lnTo>
                  <a:lnTo>
                    <a:pt x="1682" y="1367"/>
                  </a:lnTo>
                  <a:lnTo>
                    <a:pt x="1645" y="1334"/>
                  </a:lnTo>
                  <a:lnTo>
                    <a:pt x="1559" y="1319"/>
                  </a:lnTo>
                  <a:lnTo>
                    <a:pt x="1542" y="1303"/>
                  </a:lnTo>
                  <a:lnTo>
                    <a:pt x="1525" y="1255"/>
                  </a:lnTo>
                  <a:lnTo>
                    <a:pt x="1507" y="1255"/>
                  </a:lnTo>
                  <a:lnTo>
                    <a:pt x="1490" y="1223"/>
                  </a:lnTo>
                  <a:lnTo>
                    <a:pt x="1455" y="1207"/>
                  </a:lnTo>
                  <a:lnTo>
                    <a:pt x="1404" y="1255"/>
                  </a:lnTo>
                  <a:lnTo>
                    <a:pt x="1352" y="1255"/>
                  </a:lnTo>
                  <a:lnTo>
                    <a:pt x="1317" y="1223"/>
                  </a:lnTo>
                  <a:lnTo>
                    <a:pt x="1281" y="1223"/>
                  </a:lnTo>
                  <a:lnTo>
                    <a:pt x="1265" y="1190"/>
                  </a:lnTo>
                  <a:lnTo>
                    <a:pt x="1248" y="1207"/>
                  </a:lnTo>
                  <a:lnTo>
                    <a:pt x="501" y="1207"/>
                  </a:lnTo>
                  <a:lnTo>
                    <a:pt x="486" y="1207"/>
                  </a:lnTo>
                  <a:lnTo>
                    <a:pt x="486" y="1190"/>
                  </a:lnTo>
                  <a:lnTo>
                    <a:pt x="467" y="1190"/>
                  </a:lnTo>
                  <a:lnTo>
                    <a:pt x="415" y="1159"/>
                  </a:lnTo>
                  <a:lnTo>
                    <a:pt x="363" y="1127"/>
                  </a:lnTo>
                  <a:lnTo>
                    <a:pt x="346" y="1079"/>
                  </a:lnTo>
                  <a:lnTo>
                    <a:pt x="328" y="1063"/>
                  </a:lnTo>
                  <a:lnTo>
                    <a:pt x="277" y="1015"/>
                  </a:lnTo>
                  <a:lnTo>
                    <a:pt x="294" y="998"/>
                  </a:lnTo>
                  <a:lnTo>
                    <a:pt x="294" y="968"/>
                  </a:lnTo>
                  <a:lnTo>
                    <a:pt x="294" y="920"/>
                  </a:lnTo>
                  <a:lnTo>
                    <a:pt x="242" y="887"/>
                  </a:lnTo>
                  <a:lnTo>
                    <a:pt x="188" y="791"/>
                  </a:lnTo>
                  <a:lnTo>
                    <a:pt x="173" y="791"/>
                  </a:lnTo>
                  <a:lnTo>
                    <a:pt x="156" y="743"/>
                  </a:lnTo>
                  <a:lnTo>
                    <a:pt x="121" y="758"/>
                  </a:lnTo>
                  <a:lnTo>
                    <a:pt x="104" y="776"/>
                  </a:lnTo>
                  <a:lnTo>
                    <a:pt x="52" y="728"/>
                  </a:lnTo>
                  <a:lnTo>
                    <a:pt x="52" y="710"/>
                  </a:lnTo>
                  <a:lnTo>
                    <a:pt x="0" y="728"/>
                  </a:lnTo>
                  <a:lnTo>
                    <a:pt x="0" y="710"/>
                  </a:lnTo>
                  <a:lnTo>
                    <a:pt x="0" y="152"/>
                  </a:lnTo>
                  <a:lnTo>
                    <a:pt x="33" y="152"/>
                  </a:lnTo>
                  <a:lnTo>
                    <a:pt x="137" y="215"/>
                  </a:lnTo>
                  <a:lnTo>
                    <a:pt x="137" y="183"/>
                  </a:lnTo>
                  <a:lnTo>
                    <a:pt x="156" y="167"/>
                  </a:lnTo>
                  <a:lnTo>
                    <a:pt x="188" y="152"/>
                  </a:lnTo>
                  <a:lnTo>
                    <a:pt x="208" y="167"/>
                  </a:lnTo>
                  <a:lnTo>
                    <a:pt x="311" y="104"/>
                  </a:lnTo>
                  <a:lnTo>
                    <a:pt x="311" y="135"/>
                  </a:lnTo>
                  <a:lnTo>
                    <a:pt x="346" y="135"/>
                  </a:lnTo>
                  <a:lnTo>
                    <a:pt x="363" y="87"/>
                  </a:lnTo>
                  <a:lnTo>
                    <a:pt x="398" y="119"/>
                  </a:lnTo>
                  <a:lnTo>
                    <a:pt x="398" y="152"/>
                  </a:lnTo>
                  <a:lnTo>
                    <a:pt x="434" y="167"/>
                  </a:lnTo>
                  <a:lnTo>
                    <a:pt x="449" y="135"/>
                  </a:lnTo>
                  <a:lnTo>
                    <a:pt x="449" y="167"/>
                  </a:lnTo>
                  <a:lnTo>
                    <a:pt x="486" y="167"/>
                  </a:lnTo>
                  <a:lnTo>
                    <a:pt x="486" y="135"/>
                  </a:lnTo>
                  <a:lnTo>
                    <a:pt x="538" y="135"/>
                  </a:lnTo>
                  <a:lnTo>
                    <a:pt x="570" y="167"/>
                  </a:lnTo>
                  <a:lnTo>
                    <a:pt x="605" y="183"/>
                  </a:lnTo>
                  <a:lnTo>
                    <a:pt x="641" y="200"/>
                  </a:lnTo>
                  <a:lnTo>
                    <a:pt x="676" y="200"/>
                  </a:lnTo>
                  <a:lnTo>
                    <a:pt x="728" y="215"/>
                  </a:lnTo>
                  <a:lnTo>
                    <a:pt x="728" y="248"/>
                  </a:lnTo>
                  <a:lnTo>
                    <a:pt x="709" y="263"/>
                  </a:lnTo>
                  <a:lnTo>
                    <a:pt x="709" y="279"/>
                  </a:lnTo>
                  <a:lnTo>
                    <a:pt x="760" y="296"/>
                  </a:lnTo>
                  <a:lnTo>
                    <a:pt x="849" y="263"/>
                  </a:lnTo>
                  <a:lnTo>
                    <a:pt x="901" y="296"/>
                  </a:lnTo>
                  <a:lnTo>
                    <a:pt x="901" y="263"/>
                  </a:lnTo>
                  <a:lnTo>
                    <a:pt x="883" y="248"/>
                  </a:lnTo>
                  <a:lnTo>
                    <a:pt x="901" y="231"/>
                  </a:lnTo>
                  <a:lnTo>
                    <a:pt x="970" y="200"/>
                  </a:lnTo>
                  <a:lnTo>
                    <a:pt x="987" y="248"/>
                  </a:lnTo>
                  <a:lnTo>
                    <a:pt x="1073" y="279"/>
                  </a:lnTo>
                  <a:lnTo>
                    <a:pt x="1125" y="296"/>
                  </a:lnTo>
                  <a:lnTo>
                    <a:pt x="1162" y="296"/>
                  </a:lnTo>
                  <a:lnTo>
                    <a:pt x="1162" y="248"/>
                  </a:lnTo>
                  <a:lnTo>
                    <a:pt x="1177" y="231"/>
                  </a:lnTo>
                  <a:lnTo>
                    <a:pt x="1125" y="200"/>
                  </a:lnTo>
                  <a:lnTo>
                    <a:pt x="1162" y="183"/>
                  </a:lnTo>
                  <a:lnTo>
                    <a:pt x="1177" y="135"/>
                  </a:lnTo>
                  <a:lnTo>
                    <a:pt x="1214" y="183"/>
                  </a:lnTo>
                  <a:lnTo>
                    <a:pt x="1248" y="215"/>
                  </a:lnTo>
                  <a:lnTo>
                    <a:pt x="1214" y="248"/>
                  </a:lnTo>
                  <a:lnTo>
                    <a:pt x="1214" y="279"/>
                  </a:lnTo>
                  <a:lnTo>
                    <a:pt x="1229" y="296"/>
                  </a:lnTo>
                  <a:lnTo>
                    <a:pt x="1248" y="263"/>
                  </a:lnTo>
                  <a:lnTo>
                    <a:pt x="1281" y="231"/>
                  </a:lnTo>
                  <a:lnTo>
                    <a:pt x="1265" y="200"/>
                  </a:lnTo>
                  <a:lnTo>
                    <a:pt x="1281" y="167"/>
                  </a:lnTo>
                  <a:lnTo>
                    <a:pt x="1248" y="135"/>
                  </a:lnTo>
                  <a:lnTo>
                    <a:pt x="1214" y="104"/>
                  </a:lnTo>
                  <a:lnTo>
                    <a:pt x="1229" y="8"/>
                  </a:lnTo>
                  <a:lnTo>
                    <a:pt x="1283" y="0"/>
                  </a:lnTo>
                  <a:lnTo>
                    <a:pt x="1352" y="119"/>
                  </a:lnTo>
                  <a:lnTo>
                    <a:pt x="1333" y="152"/>
                  </a:lnTo>
                  <a:lnTo>
                    <a:pt x="1352" y="167"/>
                  </a:lnTo>
                  <a:lnTo>
                    <a:pt x="1404" y="231"/>
                  </a:lnTo>
                  <a:lnTo>
                    <a:pt x="1421" y="183"/>
                  </a:lnTo>
                  <a:lnTo>
                    <a:pt x="1455" y="215"/>
                  </a:lnTo>
                  <a:lnTo>
                    <a:pt x="1436" y="279"/>
                  </a:lnTo>
                  <a:lnTo>
                    <a:pt x="1473" y="311"/>
                  </a:lnTo>
                  <a:lnTo>
                    <a:pt x="1490" y="311"/>
                  </a:lnTo>
                  <a:lnTo>
                    <a:pt x="1490" y="279"/>
                  </a:lnTo>
                  <a:lnTo>
                    <a:pt x="1525" y="263"/>
                  </a:lnTo>
                  <a:lnTo>
                    <a:pt x="1525" y="135"/>
                  </a:lnTo>
                  <a:lnTo>
                    <a:pt x="1559" y="135"/>
                  </a:lnTo>
                  <a:lnTo>
                    <a:pt x="1594" y="152"/>
                  </a:lnTo>
                  <a:lnTo>
                    <a:pt x="1594" y="183"/>
                  </a:lnTo>
                  <a:lnTo>
                    <a:pt x="1628" y="183"/>
                  </a:lnTo>
                  <a:lnTo>
                    <a:pt x="1628" y="231"/>
                  </a:lnTo>
                  <a:lnTo>
                    <a:pt x="1594" y="248"/>
                  </a:lnTo>
                  <a:lnTo>
                    <a:pt x="1594" y="279"/>
                  </a:lnTo>
                  <a:lnTo>
                    <a:pt x="1628" y="296"/>
                  </a:lnTo>
                  <a:lnTo>
                    <a:pt x="1628" y="327"/>
                  </a:lnTo>
                  <a:lnTo>
                    <a:pt x="1559" y="392"/>
                  </a:lnTo>
                  <a:lnTo>
                    <a:pt x="1525" y="375"/>
                  </a:lnTo>
                  <a:lnTo>
                    <a:pt x="1525" y="359"/>
                  </a:lnTo>
                  <a:lnTo>
                    <a:pt x="1490" y="359"/>
                  </a:lnTo>
                  <a:lnTo>
                    <a:pt x="1507" y="392"/>
                  </a:lnTo>
                  <a:lnTo>
                    <a:pt x="1473" y="423"/>
                  </a:lnTo>
                  <a:lnTo>
                    <a:pt x="1473" y="455"/>
                  </a:lnTo>
                  <a:lnTo>
                    <a:pt x="1436" y="518"/>
                  </a:lnTo>
                  <a:lnTo>
                    <a:pt x="1404" y="518"/>
                  </a:lnTo>
                  <a:lnTo>
                    <a:pt x="1369" y="551"/>
                  </a:lnTo>
                  <a:lnTo>
                    <a:pt x="1384" y="584"/>
                  </a:lnTo>
                  <a:lnTo>
                    <a:pt x="1333" y="599"/>
                  </a:lnTo>
                  <a:lnTo>
                    <a:pt x="1333" y="632"/>
                  </a:lnTo>
                  <a:lnTo>
                    <a:pt x="1317" y="632"/>
                  </a:lnTo>
                  <a:lnTo>
                    <a:pt x="1300" y="647"/>
                  </a:lnTo>
                  <a:lnTo>
                    <a:pt x="1265" y="728"/>
                  </a:lnTo>
                  <a:lnTo>
                    <a:pt x="1265" y="776"/>
                  </a:lnTo>
                  <a:lnTo>
                    <a:pt x="1281" y="791"/>
                  </a:lnTo>
                  <a:lnTo>
                    <a:pt x="1317" y="791"/>
                  </a:lnTo>
                  <a:lnTo>
                    <a:pt x="1333" y="887"/>
                  </a:lnTo>
                  <a:lnTo>
                    <a:pt x="1369" y="872"/>
                  </a:lnTo>
                  <a:lnTo>
                    <a:pt x="1421" y="887"/>
                  </a:lnTo>
                  <a:lnTo>
                    <a:pt x="1455" y="920"/>
                  </a:lnTo>
                  <a:lnTo>
                    <a:pt x="1525" y="950"/>
                  </a:lnTo>
                  <a:lnTo>
                    <a:pt x="1594" y="950"/>
                  </a:lnTo>
                  <a:lnTo>
                    <a:pt x="1611" y="968"/>
                  </a:lnTo>
                  <a:lnTo>
                    <a:pt x="1611" y="1063"/>
                  </a:lnTo>
                  <a:lnTo>
                    <a:pt x="1682" y="1127"/>
                  </a:lnTo>
                  <a:lnTo>
                    <a:pt x="1715" y="1094"/>
                  </a:lnTo>
                  <a:lnTo>
                    <a:pt x="1682" y="983"/>
                  </a:lnTo>
                  <a:lnTo>
                    <a:pt x="1715" y="968"/>
                  </a:lnTo>
                  <a:lnTo>
                    <a:pt x="1749" y="920"/>
                  </a:lnTo>
                  <a:lnTo>
                    <a:pt x="1734" y="824"/>
                  </a:lnTo>
                  <a:lnTo>
                    <a:pt x="1697" y="791"/>
                  </a:lnTo>
                  <a:lnTo>
                    <a:pt x="1715" y="776"/>
                  </a:lnTo>
                  <a:lnTo>
                    <a:pt x="1734" y="776"/>
                  </a:lnTo>
                  <a:lnTo>
                    <a:pt x="1734" y="758"/>
                  </a:lnTo>
                  <a:lnTo>
                    <a:pt x="1734" y="710"/>
                  </a:lnTo>
                  <a:lnTo>
                    <a:pt x="1715" y="695"/>
                  </a:lnTo>
                  <a:lnTo>
                    <a:pt x="1734" y="647"/>
                  </a:lnTo>
                  <a:lnTo>
                    <a:pt x="1715" y="632"/>
                  </a:lnTo>
                  <a:lnTo>
                    <a:pt x="1715" y="614"/>
                  </a:lnTo>
                  <a:lnTo>
                    <a:pt x="1734" y="599"/>
                  </a:lnTo>
                  <a:lnTo>
                    <a:pt x="1786" y="614"/>
                  </a:lnTo>
                  <a:lnTo>
                    <a:pt x="1837" y="599"/>
                  </a:lnTo>
                  <a:lnTo>
                    <a:pt x="1905" y="647"/>
                  </a:lnTo>
                  <a:lnTo>
                    <a:pt x="1889" y="662"/>
                  </a:lnTo>
                  <a:lnTo>
                    <a:pt x="1905" y="680"/>
                  </a:lnTo>
                  <a:lnTo>
                    <a:pt x="1956" y="680"/>
                  </a:lnTo>
                  <a:lnTo>
                    <a:pt x="1956" y="776"/>
                  </a:lnTo>
                  <a:lnTo>
                    <a:pt x="2008" y="824"/>
                  </a:lnTo>
                  <a:lnTo>
                    <a:pt x="2027" y="806"/>
                  </a:lnTo>
                  <a:lnTo>
                    <a:pt x="2060" y="776"/>
                  </a:lnTo>
                  <a:lnTo>
                    <a:pt x="2079" y="758"/>
                  </a:lnTo>
                  <a:lnTo>
                    <a:pt x="2060" y="743"/>
                  </a:lnTo>
                  <a:lnTo>
                    <a:pt x="2079" y="710"/>
                  </a:lnTo>
                  <a:lnTo>
                    <a:pt x="2183" y="872"/>
                  </a:lnTo>
                  <a:lnTo>
                    <a:pt x="2166" y="887"/>
                  </a:lnTo>
                  <a:lnTo>
                    <a:pt x="2166" y="920"/>
                  </a:lnTo>
                  <a:lnTo>
                    <a:pt x="2200" y="935"/>
                  </a:lnTo>
                  <a:lnTo>
                    <a:pt x="2200" y="950"/>
                  </a:lnTo>
                  <a:lnTo>
                    <a:pt x="2235" y="968"/>
                  </a:lnTo>
                  <a:lnTo>
                    <a:pt x="2252" y="968"/>
                  </a:lnTo>
                  <a:lnTo>
                    <a:pt x="2287" y="983"/>
                  </a:lnTo>
                  <a:lnTo>
                    <a:pt x="2252" y="998"/>
                  </a:lnTo>
                  <a:lnTo>
                    <a:pt x="2287" y="998"/>
                  </a:lnTo>
                  <a:lnTo>
                    <a:pt x="2287" y="1031"/>
                  </a:lnTo>
                  <a:lnTo>
                    <a:pt x="2306" y="1031"/>
                  </a:lnTo>
                  <a:lnTo>
                    <a:pt x="2321" y="1046"/>
                  </a:lnTo>
                  <a:lnTo>
                    <a:pt x="2321" y="1063"/>
                  </a:lnTo>
                  <a:lnTo>
                    <a:pt x="2338" y="1094"/>
                  </a:lnTo>
                  <a:lnTo>
                    <a:pt x="2306" y="1111"/>
                  </a:lnTo>
                  <a:lnTo>
                    <a:pt x="2252" y="1127"/>
                  </a:lnTo>
                  <a:lnTo>
                    <a:pt x="2218" y="1175"/>
                  </a:lnTo>
                  <a:lnTo>
                    <a:pt x="2166" y="1175"/>
                  </a:lnTo>
                  <a:lnTo>
                    <a:pt x="2114" y="1159"/>
                  </a:lnTo>
                  <a:lnTo>
                    <a:pt x="2027" y="1175"/>
                  </a:lnTo>
                  <a:lnTo>
                    <a:pt x="2008" y="1207"/>
                  </a:lnTo>
                  <a:lnTo>
                    <a:pt x="1993" y="1207"/>
                  </a:lnTo>
                  <a:lnTo>
                    <a:pt x="1956" y="1223"/>
                  </a:lnTo>
                  <a:lnTo>
                    <a:pt x="1905" y="1286"/>
                  </a:lnTo>
                  <a:lnTo>
                    <a:pt x="1924" y="1286"/>
                  </a:lnTo>
                  <a:lnTo>
                    <a:pt x="1976" y="1238"/>
                  </a:lnTo>
                  <a:lnTo>
                    <a:pt x="2027" y="1207"/>
                  </a:lnTo>
                  <a:lnTo>
                    <a:pt x="2079" y="1207"/>
                  </a:lnTo>
                  <a:lnTo>
                    <a:pt x="2097" y="1207"/>
                  </a:lnTo>
                  <a:lnTo>
                    <a:pt x="2097" y="1238"/>
                  </a:lnTo>
                  <a:lnTo>
                    <a:pt x="2060" y="1255"/>
                  </a:lnTo>
                  <a:lnTo>
                    <a:pt x="2045" y="1255"/>
                  </a:lnTo>
                  <a:lnTo>
                    <a:pt x="2060" y="1271"/>
                  </a:lnTo>
                  <a:lnTo>
                    <a:pt x="2079" y="1255"/>
                  </a:lnTo>
                  <a:lnTo>
                    <a:pt x="2079" y="1303"/>
                  </a:lnTo>
                  <a:lnTo>
                    <a:pt x="2097" y="1319"/>
                  </a:lnTo>
                  <a:lnTo>
                    <a:pt x="2131" y="1334"/>
                  </a:lnTo>
                  <a:lnTo>
                    <a:pt x="2166" y="1334"/>
                  </a:lnTo>
                  <a:lnTo>
                    <a:pt x="2166" y="1319"/>
                  </a:lnTo>
                  <a:lnTo>
                    <a:pt x="2200" y="1286"/>
                  </a:lnTo>
                  <a:lnTo>
                    <a:pt x="2200" y="1319"/>
                  </a:lnTo>
                  <a:lnTo>
                    <a:pt x="2218" y="1319"/>
                  </a:lnTo>
                  <a:lnTo>
                    <a:pt x="2183" y="1334"/>
                  </a:lnTo>
                  <a:lnTo>
                    <a:pt x="2183" y="1351"/>
                  </a:lnTo>
                  <a:lnTo>
                    <a:pt x="2097" y="1382"/>
                  </a:lnTo>
                  <a:lnTo>
                    <a:pt x="2060" y="1415"/>
                  </a:lnTo>
                  <a:lnTo>
                    <a:pt x="2045" y="1382"/>
                  </a:lnTo>
                  <a:lnTo>
                    <a:pt x="2097" y="1351"/>
                  </a:lnTo>
                  <a:lnTo>
                    <a:pt x="2079" y="1351"/>
                  </a:lnTo>
                  <a:lnTo>
                    <a:pt x="2079" y="1334"/>
                  </a:lnTo>
                  <a:lnTo>
                    <a:pt x="2045" y="1351"/>
                  </a:lnTo>
                  <a:lnTo>
                    <a:pt x="2027" y="1351"/>
                  </a:lnTo>
                  <a:lnTo>
                    <a:pt x="2008" y="1334"/>
                  </a:lnTo>
                  <a:lnTo>
                    <a:pt x="1993" y="1286"/>
                  </a:lnTo>
                  <a:lnTo>
                    <a:pt x="1993" y="1271"/>
                  </a:lnTo>
                  <a:lnTo>
                    <a:pt x="1976" y="1286"/>
                  </a:lnTo>
                  <a:lnTo>
                    <a:pt x="1956" y="1271"/>
                  </a:lnTo>
                  <a:lnTo>
                    <a:pt x="1924" y="1351"/>
                  </a:lnTo>
                  <a:lnTo>
                    <a:pt x="1889" y="1367"/>
                  </a:lnTo>
                  <a:lnTo>
                    <a:pt x="1801" y="1367"/>
                  </a:lnTo>
                  <a:lnTo>
                    <a:pt x="1766" y="1382"/>
                  </a:lnTo>
                  <a:lnTo>
                    <a:pt x="1749" y="1399"/>
                  </a:lnTo>
                  <a:lnTo>
                    <a:pt x="1682" y="1415"/>
                  </a:lnTo>
                </a:path>
              </a:pathLst>
            </a:custGeom>
            <a:solidFill>
              <a:srgbClr val="3EAD92"/>
            </a:solidFill>
            <a:ln w="9525" cap="rnd">
              <a:solidFill>
                <a:schemeClr val="bg1"/>
              </a:solidFill>
              <a:round/>
              <a:headEnd/>
              <a:tailEnd/>
            </a:ln>
          </p:spPr>
          <p:txBody>
            <a:bodyPr/>
            <a:lstStyle/>
            <a:p>
              <a:endParaRPr lang="en-US" dirty="0"/>
            </a:p>
          </p:txBody>
        </p:sp>
        <p:sp>
          <p:nvSpPr>
            <p:cNvPr id="295" name="Freeform 45">
              <a:extLst>
                <a:ext uri="{FF2B5EF4-FFF2-40B4-BE49-F238E27FC236}">
                  <a16:creationId xmlns:a16="http://schemas.microsoft.com/office/drawing/2014/main" id="{F242D006-3ACE-4BF1-AF31-BA3E8DA2789E}"/>
                </a:ext>
              </a:extLst>
            </p:cNvPr>
            <p:cNvSpPr>
              <a:spLocks/>
            </p:cNvSpPr>
            <p:nvPr/>
          </p:nvSpPr>
          <p:spPr bwMode="auto">
            <a:xfrm>
              <a:off x="4297363" y="4237038"/>
              <a:ext cx="82550" cy="50800"/>
            </a:xfrm>
            <a:custGeom>
              <a:avLst/>
              <a:gdLst>
                <a:gd name="T0" fmla="*/ 0 w 104"/>
                <a:gd name="T1" fmla="*/ 9676 h 63"/>
                <a:gd name="T2" fmla="*/ 0 w 104"/>
                <a:gd name="T3" fmla="*/ 9676 h 63"/>
                <a:gd name="T4" fmla="*/ 0 w 104"/>
                <a:gd name="T5" fmla="*/ 0 h 63"/>
                <a:gd name="T6" fmla="*/ 10319 w 104"/>
                <a:gd name="T7" fmla="*/ 0 h 63"/>
                <a:gd name="T8" fmla="*/ 10319 w 104"/>
                <a:gd name="T9" fmla="*/ 3225 h 63"/>
                <a:gd name="T10" fmla="*/ 14288 w 104"/>
                <a:gd name="T11" fmla="*/ 3225 h 63"/>
                <a:gd name="T12" fmla="*/ 20638 w 104"/>
                <a:gd name="T13" fmla="*/ 6451 h 63"/>
                <a:gd name="T14" fmla="*/ 17463 w 104"/>
                <a:gd name="T15" fmla="*/ 9676 h 63"/>
                <a:gd name="T16" fmla="*/ 17463 w 104"/>
                <a:gd name="T17" fmla="*/ 6451 h 63"/>
                <a:gd name="T18" fmla="*/ 7144 w 104"/>
                <a:gd name="T19" fmla="*/ 9676 h 63"/>
                <a:gd name="T20" fmla="*/ 7144 w 104"/>
                <a:gd name="T21" fmla="*/ 6451 h 63"/>
                <a:gd name="T22" fmla="*/ 3969 w 104"/>
                <a:gd name="T23" fmla="*/ 9676 h 63"/>
                <a:gd name="T24" fmla="*/ 3969 w 104"/>
                <a:gd name="T25" fmla="*/ 12902 h 63"/>
                <a:gd name="T26" fmla="*/ 0 w 104"/>
                <a:gd name="T27" fmla="*/ 9676 h 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4"/>
                <a:gd name="T43" fmla="*/ 0 h 63"/>
                <a:gd name="T44" fmla="*/ 104 w 104"/>
                <a:gd name="T45" fmla="*/ 63 h 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4" h="63">
                  <a:moveTo>
                    <a:pt x="0" y="48"/>
                  </a:moveTo>
                  <a:lnTo>
                    <a:pt x="0" y="48"/>
                  </a:lnTo>
                  <a:lnTo>
                    <a:pt x="0" y="0"/>
                  </a:lnTo>
                  <a:lnTo>
                    <a:pt x="52" y="0"/>
                  </a:lnTo>
                  <a:lnTo>
                    <a:pt x="52" y="15"/>
                  </a:lnTo>
                  <a:lnTo>
                    <a:pt x="69" y="15"/>
                  </a:lnTo>
                  <a:lnTo>
                    <a:pt x="104" y="31"/>
                  </a:lnTo>
                  <a:lnTo>
                    <a:pt x="87" y="48"/>
                  </a:lnTo>
                  <a:lnTo>
                    <a:pt x="87" y="31"/>
                  </a:lnTo>
                  <a:lnTo>
                    <a:pt x="35" y="48"/>
                  </a:lnTo>
                  <a:lnTo>
                    <a:pt x="35" y="31"/>
                  </a:lnTo>
                  <a:lnTo>
                    <a:pt x="18" y="48"/>
                  </a:lnTo>
                  <a:lnTo>
                    <a:pt x="18" y="63"/>
                  </a:lnTo>
                  <a:lnTo>
                    <a:pt x="0" y="48"/>
                  </a:lnTo>
                </a:path>
              </a:pathLst>
            </a:custGeom>
            <a:solidFill>
              <a:srgbClr val="30C1D7"/>
            </a:solidFill>
            <a:ln w="9525" cap="rnd">
              <a:solidFill>
                <a:schemeClr val="bg1"/>
              </a:solidFill>
              <a:round/>
              <a:headEnd/>
              <a:tailEnd/>
            </a:ln>
          </p:spPr>
          <p:txBody>
            <a:bodyPr/>
            <a:lstStyle/>
            <a:p>
              <a:endParaRPr lang="en-US" dirty="0"/>
            </a:p>
          </p:txBody>
        </p:sp>
        <p:sp>
          <p:nvSpPr>
            <p:cNvPr id="296" name="Freeform 46">
              <a:extLst>
                <a:ext uri="{FF2B5EF4-FFF2-40B4-BE49-F238E27FC236}">
                  <a16:creationId xmlns:a16="http://schemas.microsoft.com/office/drawing/2014/main" id="{9C96B1E3-93E7-4013-858F-4892C433AE6A}"/>
                </a:ext>
              </a:extLst>
            </p:cNvPr>
            <p:cNvSpPr>
              <a:spLocks/>
            </p:cNvSpPr>
            <p:nvPr/>
          </p:nvSpPr>
          <p:spPr bwMode="auto">
            <a:xfrm>
              <a:off x="4241800" y="4237038"/>
              <a:ext cx="55563" cy="38100"/>
            </a:xfrm>
            <a:custGeom>
              <a:avLst/>
              <a:gdLst>
                <a:gd name="T0" fmla="*/ 14495 w 69"/>
                <a:gd name="T1" fmla="*/ 9525 h 48"/>
                <a:gd name="T2" fmla="*/ 14495 w 69"/>
                <a:gd name="T3" fmla="*/ 9525 h 48"/>
                <a:gd name="T4" fmla="*/ 14495 w 69"/>
                <a:gd name="T5" fmla="*/ 0 h 48"/>
                <a:gd name="T6" fmla="*/ 7247 w 69"/>
                <a:gd name="T7" fmla="*/ 0 h 48"/>
                <a:gd name="T8" fmla="*/ 10468 w 69"/>
                <a:gd name="T9" fmla="*/ 5556 h 48"/>
                <a:gd name="T10" fmla="*/ 0 w 69"/>
                <a:gd name="T11" fmla="*/ 9525 h 48"/>
                <a:gd name="T12" fmla="*/ 4026 w 69"/>
                <a:gd name="T13" fmla="*/ 9525 h 48"/>
                <a:gd name="T14" fmla="*/ 14495 w 69"/>
                <a:gd name="T15" fmla="*/ 9525 h 48"/>
                <a:gd name="T16" fmla="*/ 0 60000 65536"/>
                <a:gd name="T17" fmla="*/ 0 60000 65536"/>
                <a:gd name="T18" fmla="*/ 0 60000 65536"/>
                <a:gd name="T19" fmla="*/ 0 60000 65536"/>
                <a:gd name="T20" fmla="*/ 0 60000 65536"/>
                <a:gd name="T21" fmla="*/ 0 60000 65536"/>
                <a:gd name="T22" fmla="*/ 0 60000 65536"/>
                <a:gd name="T23" fmla="*/ 0 60000 65536"/>
                <a:gd name="T24" fmla="*/ 0 w 69"/>
                <a:gd name="T25" fmla="*/ 0 h 48"/>
                <a:gd name="T26" fmla="*/ 69 w 69"/>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 h="48">
                  <a:moveTo>
                    <a:pt x="69" y="48"/>
                  </a:moveTo>
                  <a:lnTo>
                    <a:pt x="69" y="48"/>
                  </a:lnTo>
                  <a:lnTo>
                    <a:pt x="69" y="0"/>
                  </a:lnTo>
                  <a:lnTo>
                    <a:pt x="35" y="0"/>
                  </a:lnTo>
                  <a:lnTo>
                    <a:pt x="52" y="31"/>
                  </a:lnTo>
                  <a:lnTo>
                    <a:pt x="0" y="48"/>
                  </a:lnTo>
                  <a:lnTo>
                    <a:pt x="18" y="48"/>
                  </a:lnTo>
                  <a:lnTo>
                    <a:pt x="69" y="48"/>
                  </a:lnTo>
                </a:path>
              </a:pathLst>
            </a:custGeom>
            <a:solidFill>
              <a:srgbClr val="C8C8C8"/>
            </a:solidFill>
            <a:ln w="9525" cap="rnd">
              <a:solidFill>
                <a:schemeClr val="bg1"/>
              </a:solidFill>
              <a:round/>
              <a:headEnd/>
              <a:tailEnd/>
            </a:ln>
          </p:spPr>
          <p:txBody>
            <a:bodyPr/>
            <a:lstStyle/>
            <a:p>
              <a:endParaRPr lang="en-US" dirty="0"/>
            </a:p>
          </p:txBody>
        </p:sp>
        <p:sp>
          <p:nvSpPr>
            <p:cNvPr id="297" name="Freeform 47">
              <a:extLst>
                <a:ext uri="{FF2B5EF4-FFF2-40B4-BE49-F238E27FC236}">
                  <a16:creationId xmlns:a16="http://schemas.microsoft.com/office/drawing/2014/main" id="{BA5EBC82-E0D4-4CB3-8ADC-D672A2B486B8}"/>
                </a:ext>
              </a:extLst>
            </p:cNvPr>
            <p:cNvSpPr>
              <a:spLocks/>
            </p:cNvSpPr>
            <p:nvPr/>
          </p:nvSpPr>
          <p:spPr bwMode="auto">
            <a:xfrm>
              <a:off x="4518025" y="4427538"/>
              <a:ext cx="12700" cy="12700"/>
            </a:xfrm>
            <a:custGeom>
              <a:avLst/>
              <a:gdLst>
                <a:gd name="T0" fmla="*/ 0 w 17"/>
                <a:gd name="T1" fmla="*/ 3387 h 15"/>
                <a:gd name="T2" fmla="*/ 0 w 17"/>
                <a:gd name="T3" fmla="*/ 3387 h 15"/>
                <a:gd name="T4" fmla="*/ 2988 w 17"/>
                <a:gd name="T5" fmla="*/ 3387 h 15"/>
                <a:gd name="T6" fmla="*/ 2988 w 17"/>
                <a:gd name="T7" fmla="*/ 0 h 15"/>
                <a:gd name="T8" fmla="*/ 0 w 17"/>
                <a:gd name="T9" fmla="*/ 0 h 15"/>
                <a:gd name="T10" fmla="*/ 0 w 17"/>
                <a:gd name="T11" fmla="*/ 3387 h 15"/>
                <a:gd name="T12" fmla="*/ 0 60000 65536"/>
                <a:gd name="T13" fmla="*/ 0 60000 65536"/>
                <a:gd name="T14" fmla="*/ 0 60000 65536"/>
                <a:gd name="T15" fmla="*/ 0 60000 65536"/>
                <a:gd name="T16" fmla="*/ 0 60000 65536"/>
                <a:gd name="T17" fmla="*/ 0 60000 65536"/>
                <a:gd name="T18" fmla="*/ 0 w 17"/>
                <a:gd name="T19" fmla="*/ 0 h 15"/>
                <a:gd name="T20" fmla="*/ 17 w 17"/>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7" h="15">
                  <a:moveTo>
                    <a:pt x="0" y="15"/>
                  </a:moveTo>
                  <a:lnTo>
                    <a:pt x="0" y="15"/>
                  </a:lnTo>
                  <a:lnTo>
                    <a:pt x="17" y="15"/>
                  </a:lnTo>
                  <a:lnTo>
                    <a:pt x="17" y="0"/>
                  </a:lnTo>
                  <a:lnTo>
                    <a:pt x="0" y="0"/>
                  </a:lnTo>
                  <a:lnTo>
                    <a:pt x="0" y="15"/>
                  </a:lnTo>
                </a:path>
              </a:pathLst>
            </a:custGeom>
            <a:solidFill>
              <a:srgbClr val="C8C8C8"/>
            </a:solidFill>
            <a:ln w="9525" cap="rnd">
              <a:solidFill>
                <a:schemeClr val="bg1"/>
              </a:solidFill>
              <a:round/>
              <a:headEnd/>
              <a:tailEnd/>
            </a:ln>
          </p:spPr>
          <p:txBody>
            <a:bodyPr/>
            <a:lstStyle/>
            <a:p>
              <a:endParaRPr lang="en-US" dirty="0"/>
            </a:p>
          </p:txBody>
        </p:sp>
        <p:sp>
          <p:nvSpPr>
            <p:cNvPr id="298" name="Freeform 48">
              <a:extLst>
                <a:ext uri="{FF2B5EF4-FFF2-40B4-BE49-F238E27FC236}">
                  <a16:creationId xmlns:a16="http://schemas.microsoft.com/office/drawing/2014/main" id="{2832697C-9703-486B-ABE7-082E061D8870}"/>
                </a:ext>
              </a:extLst>
            </p:cNvPr>
            <p:cNvSpPr>
              <a:spLocks/>
            </p:cNvSpPr>
            <p:nvPr/>
          </p:nvSpPr>
          <p:spPr bwMode="auto">
            <a:xfrm>
              <a:off x="4159250" y="4262438"/>
              <a:ext cx="41275" cy="25400"/>
            </a:xfrm>
            <a:custGeom>
              <a:avLst/>
              <a:gdLst>
                <a:gd name="T0" fmla="*/ 0 w 51"/>
                <a:gd name="T1" fmla="*/ 3175 h 32"/>
                <a:gd name="T2" fmla="*/ 0 w 51"/>
                <a:gd name="T3" fmla="*/ 3175 h 32"/>
                <a:gd name="T4" fmla="*/ 7284 w 51"/>
                <a:gd name="T5" fmla="*/ 6350 h 32"/>
                <a:gd name="T6" fmla="*/ 10521 w 51"/>
                <a:gd name="T7" fmla="*/ 3175 h 32"/>
                <a:gd name="T8" fmla="*/ 4047 w 51"/>
                <a:gd name="T9" fmla="*/ 0 h 32"/>
                <a:gd name="T10" fmla="*/ 0 w 51"/>
                <a:gd name="T11" fmla="*/ 3175 h 32"/>
                <a:gd name="T12" fmla="*/ 0 60000 65536"/>
                <a:gd name="T13" fmla="*/ 0 60000 65536"/>
                <a:gd name="T14" fmla="*/ 0 60000 65536"/>
                <a:gd name="T15" fmla="*/ 0 60000 65536"/>
                <a:gd name="T16" fmla="*/ 0 60000 65536"/>
                <a:gd name="T17" fmla="*/ 0 60000 65536"/>
                <a:gd name="T18" fmla="*/ 0 w 51"/>
                <a:gd name="T19" fmla="*/ 0 h 32"/>
                <a:gd name="T20" fmla="*/ 51 w 5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51" h="32">
                  <a:moveTo>
                    <a:pt x="0" y="17"/>
                  </a:moveTo>
                  <a:lnTo>
                    <a:pt x="0" y="17"/>
                  </a:lnTo>
                  <a:lnTo>
                    <a:pt x="34" y="32"/>
                  </a:lnTo>
                  <a:lnTo>
                    <a:pt x="51" y="17"/>
                  </a:lnTo>
                  <a:lnTo>
                    <a:pt x="17" y="0"/>
                  </a:lnTo>
                  <a:lnTo>
                    <a:pt x="0" y="17"/>
                  </a:lnTo>
                </a:path>
              </a:pathLst>
            </a:custGeom>
            <a:solidFill>
              <a:srgbClr val="C8C8C8"/>
            </a:solidFill>
            <a:ln w="9525" cap="rnd">
              <a:solidFill>
                <a:schemeClr val="bg1"/>
              </a:solidFill>
              <a:round/>
              <a:headEnd/>
              <a:tailEnd/>
            </a:ln>
          </p:spPr>
          <p:txBody>
            <a:bodyPr/>
            <a:lstStyle/>
            <a:p>
              <a:endParaRPr lang="en-US" dirty="0"/>
            </a:p>
          </p:txBody>
        </p:sp>
        <p:sp>
          <p:nvSpPr>
            <p:cNvPr id="299" name="Freeform 49">
              <a:extLst>
                <a:ext uri="{FF2B5EF4-FFF2-40B4-BE49-F238E27FC236}">
                  <a16:creationId xmlns:a16="http://schemas.microsoft.com/office/drawing/2014/main" id="{DA14E90A-8C8B-4838-9ACF-CDCB03026272}"/>
                </a:ext>
              </a:extLst>
            </p:cNvPr>
            <p:cNvSpPr>
              <a:spLocks/>
            </p:cNvSpPr>
            <p:nvPr/>
          </p:nvSpPr>
          <p:spPr bwMode="auto">
            <a:xfrm>
              <a:off x="4022725" y="4160838"/>
              <a:ext cx="219075" cy="76200"/>
            </a:xfrm>
            <a:custGeom>
              <a:avLst/>
              <a:gdLst>
                <a:gd name="T0" fmla="*/ 0 w 276"/>
                <a:gd name="T1" fmla="*/ 9525 h 96"/>
                <a:gd name="T2" fmla="*/ 0 w 276"/>
                <a:gd name="T3" fmla="*/ 9525 h 96"/>
                <a:gd name="T4" fmla="*/ 3175 w 276"/>
                <a:gd name="T5" fmla="*/ 9525 h 96"/>
                <a:gd name="T6" fmla="*/ 10319 w 276"/>
                <a:gd name="T7" fmla="*/ 2381 h 96"/>
                <a:gd name="T8" fmla="*/ 16669 w 276"/>
                <a:gd name="T9" fmla="*/ 5556 h 96"/>
                <a:gd name="T10" fmla="*/ 13494 w 276"/>
                <a:gd name="T11" fmla="*/ 5556 h 96"/>
                <a:gd name="T12" fmla="*/ 16669 w 276"/>
                <a:gd name="T13" fmla="*/ 5556 h 96"/>
                <a:gd name="T14" fmla="*/ 30162 w 276"/>
                <a:gd name="T15" fmla="*/ 9525 h 96"/>
                <a:gd name="T16" fmla="*/ 34131 w 276"/>
                <a:gd name="T17" fmla="*/ 15875 h 96"/>
                <a:gd name="T18" fmla="*/ 40481 w 276"/>
                <a:gd name="T19" fmla="*/ 15875 h 96"/>
                <a:gd name="T20" fmla="*/ 37306 w 276"/>
                <a:gd name="T21" fmla="*/ 19050 h 96"/>
                <a:gd name="T22" fmla="*/ 54769 w 276"/>
                <a:gd name="T23" fmla="*/ 19050 h 96"/>
                <a:gd name="T24" fmla="*/ 51594 w 276"/>
                <a:gd name="T25" fmla="*/ 15875 h 96"/>
                <a:gd name="T26" fmla="*/ 47625 w 276"/>
                <a:gd name="T27" fmla="*/ 15875 h 96"/>
                <a:gd name="T28" fmla="*/ 47625 w 276"/>
                <a:gd name="T29" fmla="*/ 11906 h 96"/>
                <a:gd name="T30" fmla="*/ 34131 w 276"/>
                <a:gd name="T31" fmla="*/ 5556 h 96"/>
                <a:gd name="T32" fmla="*/ 16669 w 276"/>
                <a:gd name="T33" fmla="*/ 0 h 96"/>
                <a:gd name="T34" fmla="*/ 7144 w 276"/>
                <a:gd name="T35" fmla="*/ 2381 h 96"/>
                <a:gd name="T36" fmla="*/ 0 w 276"/>
                <a:gd name="T37" fmla="*/ 9525 h 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6"/>
                <a:gd name="T58" fmla="*/ 0 h 96"/>
                <a:gd name="T59" fmla="*/ 276 w 276"/>
                <a:gd name="T60" fmla="*/ 96 h 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6" h="96">
                  <a:moveTo>
                    <a:pt x="0" y="48"/>
                  </a:moveTo>
                  <a:lnTo>
                    <a:pt x="0" y="48"/>
                  </a:lnTo>
                  <a:lnTo>
                    <a:pt x="17" y="48"/>
                  </a:lnTo>
                  <a:lnTo>
                    <a:pt x="52" y="15"/>
                  </a:lnTo>
                  <a:lnTo>
                    <a:pt x="86" y="31"/>
                  </a:lnTo>
                  <a:lnTo>
                    <a:pt x="69" y="31"/>
                  </a:lnTo>
                  <a:lnTo>
                    <a:pt x="86" y="31"/>
                  </a:lnTo>
                  <a:lnTo>
                    <a:pt x="155" y="48"/>
                  </a:lnTo>
                  <a:lnTo>
                    <a:pt x="173" y="79"/>
                  </a:lnTo>
                  <a:lnTo>
                    <a:pt x="207" y="79"/>
                  </a:lnTo>
                  <a:lnTo>
                    <a:pt x="190" y="96"/>
                  </a:lnTo>
                  <a:lnTo>
                    <a:pt x="276" y="96"/>
                  </a:lnTo>
                  <a:lnTo>
                    <a:pt x="259" y="79"/>
                  </a:lnTo>
                  <a:lnTo>
                    <a:pt x="242" y="79"/>
                  </a:lnTo>
                  <a:lnTo>
                    <a:pt x="242" y="63"/>
                  </a:lnTo>
                  <a:lnTo>
                    <a:pt x="173" y="31"/>
                  </a:lnTo>
                  <a:lnTo>
                    <a:pt x="86" y="0"/>
                  </a:lnTo>
                  <a:lnTo>
                    <a:pt x="34" y="15"/>
                  </a:lnTo>
                  <a:lnTo>
                    <a:pt x="0" y="48"/>
                  </a:lnTo>
                </a:path>
              </a:pathLst>
            </a:custGeom>
            <a:solidFill>
              <a:srgbClr val="C8C8C8"/>
            </a:solidFill>
            <a:ln w="9525" cap="rnd">
              <a:solidFill>
                <a:schemeClr val="bg1"/>
              </a:solidFill>
              <a:round/>
              <a:headEnd/>
              <a:tailEnd/>
            </a:ln>
          </p:spPr>
          <p:txBody>
            <a:bodyPr/>
            <a:lstStyle/>
            <a:p>
              <a:endParaRPr lang="en-US" dirty="0"/>
            </a:p>
          </p:txBody>
        </p:sp>
        <p:sp>
          <p:nvSpPr>
            <p:cNvPr id="300" name="Freeform 50">
              <a:extLst>
                <a:ext uri="{FF2B5EF4-FFF2-40B4-BE49-F238E27FC236}">
                  <a16:creationId xmlns:a16="http://schemas.microsoft.com/office/drawing/2014/main" id="{BB325D7E-3D09-4500-B510-C4C14EB05640}"/>
                </a:ext>
              </a:extLst>
            </p:cNvPr>
            <p:cNvSpPr>
              <a:spLocks/>
            </p:cNvSpPr>
            <p:nvPr/>
          </p:nvSpPr>
          <p:spPr bwMode="auto">
            <a:xfrm>
              <a:off x="4408488" y="4262438"/>
              <a:ext cx="25400" cy="12700"/>
            </a:xfrm>
            <a:custGeom>
              <a:avLst/>
              <a:gdLst>
                <a:gd name="T0" fmla="*/ 0 w 33"/>
                <a:gd name="T1" fmla="*/ 2988 h 17"/>
                <a:gd name="T2" fmla="*/ 0 w 33"/>
                <a:gd name="T3" fmla="*/ 2988 h 17"/>
                <a:gd name="T4" fmla="*/ 6158 w 33"/>
                <a:gd name="T5" fmla="*/ 2988 h 17"/>
                <a:gd name="T6" fmla="*/ 0 w 33"/>
                <a:gd name="T7" fmla="*/ 0 h 17"/>
                <a:gd name="T8" fmla="*/ 0 w 33"/>
                <a:gd name="T9" fmla="*/ 2988 h 17"/>
                <a:gd name="T10" fmla="*/ 0 60000 65536"/>
                <a:gd name="T11" fmla="*/ 0 60000 65536"/>
                <a:gd name="T12" fmla="*/ 0 60000 65536"/>
                <a:gd name="T13" fmla="*/ 0 60000 65536"/>
                <a:gd name="T14" fmla="*/ 0 60000 65536"/>
                <a:gd name="T15" fmla="*/ 0 w 33"/>
                <a:gd name="T16" fmla="*/ 0 h 17"/>
                <a:gd name="T17" fmla="*/ 33 w 33"/>
                <a:gd name="T18" fmla="*/ 17 h 17"/>
              </a:gdLst>
              <a:ahLst/>
              <a:cxnLst>
                <a:cxn ang="T10">
                  <a:pos x="T0" y="T1"/>
                </a:cxn>
                <a:cxn ang="T11">
                  <a:pos x="T2" y="T3"/>
                </a:cxn>
                <a:cxn ang="T12">
                  <a:pos x="T4" y="T5"/>
                </a:cxn>
                <a:cxn ang="T13">
                  <a:pos x="T6" y="T7"/>
                </a:cxn>
                <a:cxn ang="T14">
                  <a:pos x="T8" y="T9"/>
                </a:cxn>
              </a:cxnLst>
              <a:rect l="T15" t="T16" r="T17" b="T18"/>
              <a:pathLst>
                <a:path w="33" h="17">
                  <a:moveTo>
                    <a:pt x="0" y="17"/>
                  </a:moveTo>
                  <a:lnTo>
                    <a:pt x="0" y="17"/>
                  </a:lnTo>
                  <a:lnTo>
                    <a:pt x="33" y="17"/>
                  </a:lnTo>
                  <a:lnTo>
                    <a:pt x="0" y="0"/>
                  </a:lnTo>
                  <a:lnTo>
                    <a:pt x="0" y="17"/>
                  </a:lnTo>
                </a:path>
              </a:pathLst>
            </a:custGeom>
            <a:solidFill>
              <a:srgbClr val="C8C8C8"/>
            </a:solidFill>
            <a:ln w="9525" cap="rnd">
              <a:solidFill>
                <a:schemeClr val="bg1"/>
              </a:solidFill>
              <a:round/>
              <a:headEnd/>
              <a:tailEnd/>
            </a:ln>
          </p:spPr>
          <p:txBody>
            <a:bodyPr/>
            <a:lstStyle/>
            <a:p>
              <a:endParaRPr lang="en-US" dirty="0"/>
            </a:p>
          </p:txBody>
        </p:sp>
        <p:sp>
          <p:nvSpPr>
            <p:cNvPr id="301" name="Freeform 51">
              <a:extLst>
                <a:ext uri="{FF2B5EF4-FFF2-40B4-BE49-F238E27FC236}">
                  <a16:creationId xmlns:a16="http://schemas.microsoft.com/office/drawing/2014/main" id="{C7079B86-5CDD-4ED6-8A88-1B0ECBB1A673}"/>
                </a:ext>
              </a:extLst>
            </p:cNvPr>
            <p:cNvSpPr>
              <a:spLocks/>
            </p:cNvSpPr>
            <p:nvPr/>
          </p:nvSpPr>
          <p:spPr bwMode="auto">
            <a:xfrm>
              <a:off x="4518025" y="4313238"/>
              <a:ext cx="12700" cy="12700"/>
            </a:xfrm>
            <a:custGeom>
              <a:avLst/>
              <a:gdLst>
                <a:gd name="T0" fmla="*/ 0 w 17"/>
                <a:gd name="T1" fmla="*/ 0 h 15"/>
                <a:gd name="T2" fmla="*/ 0 w 17"/>
                <a:gd name="T3" fmla="*/ 0 h 15"/>
                <a:gd name="T4" fmla="*/ 0 w 17"/>
                <a:gd name="T5" fmla="*/ 3387 h 15"/>
                <a:gd name="T6" fmla="*/ 2988 w 17"/>
                <a:gd name="T7" fmla="*/ 0 h 15"/>
                <a:gd name="T8" fmla="*/ 0 w 17"/>
                <a:gd name="T9" fmla="*/ 0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0"/>
                  </a:moveTo>
                  <a:lnTo>
                    <a:pt x="0" y="0"/>
                  </a:lnTo>
                  <a:lnTo>
                    <a:pt x="0" y="15"/>
                  </a:lnTo>
                  <a:lnTo>
                    <a:pt x="17" y="0"/>
                  </a:lnTo>
                  <a:lnTo>
                    <a:pt x="0" y="0"/>
                  </a:lnTo>
                </a:path>
              </a:pathLst>
            </a:custGeom>
            <a:solidFill>
              <a:srgbClr val="C8C8C8"/>
            </a:solidFill>
            <a:ln w="9525" cap="rnd">
              <a:solidFill>
                <a:schemeClr val="bg1"/>
              </a:solidFill>
              <a:round/>
              <a:headEnd/>
              <a:tailEnd/>
            </a:ln>
          </p:spPr>
          <p:txBody>
            <a:bodyPr/>
            <a:lstStyle/>
            <a:p>
              <a:endParaRPr lang="en-US" dirty="0"/>
            </a:p>
          </p:txBody>
        </p:sp>
        <p:sp>
          <p:nvSpPr>
            <p:cNvPr id="302" name="Freeform 52">
              <a:extLst>
                <a:ext uri="{FF2B5EF4-FFF2-40B4-BE49-F238E27FC236}">
                  <a16:creationId xmlns:a16="http://schemas.microsoft.com/office/drawing/2014/main" id="{F4A53191-CFD4-4DFF-AEA5-405520B51E9C}"/>
                </a:ext>
              </a:extLst>
            </p:cNvPr>
            <p:cNvSpPr>
              <a:spLocks/>
            </p:cNvSpPr>
            <p:nvPr/>
          </p:nvSpPr>
          <p:spPr bwMode="auto">
            <a:xfrm>
              <a:off x="4159250" y="4122738"/>
              <a:ext cx="14288" cy="38100"/>
            </a:xfrm>
            <a:custGeom>
              <a:avLst/>
              <a:gdLst>
                <a:gd name="T0" fmla="*/ 0 w 17"/>
                <a:gd name="T1" fmla="*/ 0 h 48"/>
                <a:gd name="T2" fmla="*/ 0 w 17"/>
                <a:gd name="T3" fmla="*/ 0 h 48"/>
                <a:gd name="T4" fmla="*/ 0 w 17"/>
                <a:gd name="T5" fmla="*/ 2381 h 48"/>
                <a:gd name="T6" fmla="*/ 4202 w 17"/>
                <a:gd name="T7" fmla="*/ 9525 h 48"/>
                <a:gd name="T8" fmla="*/ 4202 w 17"/>
                <a:gd name="T9" fmla="*/ 2381 h 48"/>
                <a:gd name="T10" fmla="*/ 0 w 17"/>
                <a:gd name="T11" fmla="*/ 0 h 48"/>
                <a:gd name="T12" fmla="*/ 0 60000 65536"/>
                <a:gd name="T13" fmla="*/ 0 60000 65536"/>
                <a:gd name="T14" fmla="*/ 0 60000 65536"/>
                <a:gd name="T15" fmla="*/ 0 60000 65536"/>
                <a:gd name="T16" fmla="*/ 0 60000 65536"/>
                <a:gd name="T17" fmla="*/ 0 60000 65536"/>
                <a:gd name="T18" fmla="*/ 0 w 17"/>
                <a:gd name="T19" fmla="*/ 0 h 48"/>
                <a:gd name="T20" fmla="*/ 17 w 17"/>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7" h="48">
                  <a:moveTo>
                    <a:pt x="0" y="0"/>
                  </a:moveTo>
                  <a:lnTo>
                    <a:pt x="0" y="0"/>
                  </a:lnTo>
                  <a:lnTo>
                    <a:pt x="0" y="15"/>
                  </a:lnTo>
                  <a:lnTo>
                    <a:pt x="17" y="48"/>
                  </a:lnTo>
                  <a:lnTo>
                    <a:pt x="17" y="15"/>
                  </a:lnTo>
                  <a:lnTo>
                    <a:pt x="0" y="0"/>
                  </a:lnTo>
                </a:path>
              </a:pathLst>
            </a:custGeom>
            <a:solidFill>
              <a:srgbClr val="C8C8C8"/>
            </a:solidFill>
            <a:ln w="9525" cap="rnd">
              <a:solidFill>
                <a:schemeClr val="bg1"/>
              </a:solidFill>
              <a:round/>
              <a:headEnd/>
              <a:tailEnd/>
            </a:ln>
          </p:spPr>
          <p:txBody>
            <a:bodyPr/>
            <a:lstStyle/>
            <a:p>
              <a:endParaRPr lang="en-US" dirty="0"/>
            </a:p>
          </p:txBody>
        </p:sp>
        <p:sp>
          <p:nvSpPr>
            <p:cNvPr id="303" name="Freeform 53">
              <a:extLst>
                <a:ext uri="{FF2B5EF4-FFF2-40B4-BE49-F238E27FC236}">
                  <a16:creationId xmlns:a16="http://schemas.microsoft.com/office/drawing/2014/main" id="{C4FC2230-7767-4DB7-892D-50EC5C12E8ED}"/>
                </a:ext>
              </a:extLst>
            </p:cNvPr>
            <p:cNvSpPr>
              <a:spLocks/>
            </p:cNvSpPr>
            <p:nvPr/>
          </p:nvSpPr>
          <p:spPr bwMode="auto">
            <a:xfrm>
              <a:off x="4256088" y="3743326"/>
              <a:ext cx="41275" cy="11113"/>
            </a:xfrm>
            <a:custGeom>
              <a:avLst/>
              <a:gdLst>
                <a:gd name="T0" fmla="*/ 0 w 51"/>
                <a:gd name="T1" fmla="*/ 2084 h 16"/>
                <a:gd name="T2" fmla="*/ 10521 w 51"/>
                <a:gd name="T3" fmla="*/ 0 h 16"/>
                <a:gd name="T4" fmla="*/ 7284 w 51"/>
                <a:gd name="T5" fmla="*/ 0 h 16"/>
                <a:gd name="T6" fmla="*/ 0 w 51"/>
                <a:gd name="T7" fmla="*/ 2084 h 16"/>
                <a:gd name="T8" fmla="*/ 0 60000 65536"/>
                <a:gd name="T9" fmla="*/ 0 60000 65536"/>
                <a:gd name="T10" fmla="*/ 0 60000 65536"/>
                <a:gd name="T11" fmla="*/ 0 60000 65536"/>
                <a:gd name="T12" fmla="*/ 0 w 51"/>
                <a:gd name="T13" fmla="*/ 0 h 16"/>
                <a:gd name="T14" fmla="*/ 51 w 51"/>
                <a:gd name="T15" fmla="*/ 16 h 16"/>
              </a:gdLst>
              <a:ahLst/>
              <a:cxnLst>
                <a:cxn ang="T8">
                  <a:pos x="T0" y="T1"/>
                </a:cxn>
                <a:cxn ang="T9">
                  <a:pos x="T2" y="T3"/>
                </a:cxn>
                <a:cxn ang="T10">
                  <a:pos x="T4" y="T5"/>
                </a:cxn>
                <a:cxn ang="T11">
                  <a:pos x="T6" y="T7"/>
                </a:cxn>
              </a:cxnLst>
              <a:rect l="T12" t="T13" r="T14" b="T15"/>
              <a:pathLst>
                <a:path w="51" h="16">
                  <a:moveTo>
                    <a:pt x="0" y="16"/>
                  </a:moveTo>
                  <a:lnTo>
                    <a:pt x="51" y="0"/>
                  </a:lnTo>
                  <a:lnTo>
                    <a:pt x="34" y="0"/>
                  </a:lnTo>
                  <a:lnTo>
                    <a:pt x="0" y="16"/>
                  </a:lnTo>
                </a:path>
              </a:pathLst>
            </a:custGeom>
            <a:solidFill>
              <a:srgbClr val="C8C8C8"/>
            </a:solidFill>
            <a:ln w="9525" cap="rnd">
              <a:solidFill>
                <a:schemeClr val="bg1"/>
              </a:solidFill>
              <a:round/>
              <a:headEnd/>
              <a:tailEnd/>
            </a:ln>
          </p:spPr>
          <p:txBody>
            <a:bodyPr/>
            <a:lstStyle/>
            <a:p>
              <a:endParaRPr lang="en-US" dirty="0"/>
            </a:p>
          </p:txBody>
        </p:sp>
        <p:sp>
          <p:nvSpPr>
            <p:cNvPr id="304" name="Freeform 54">
              <a:extLst>
                <a:ext uri="{FF2B5EF4-FFF2-40B4-BE49-F238E27FC236}">
                  <a16:creationId xmlns:a16="http://schemas.microsoft.com/office/drawing/2014/main" id="{4448C00A-98D5-4FB2-8F58-2D97A5906917}"/>
                </a:ext>
              </a:extLst>
            </p:cNvPr>
            <p:cNvSpPr>
              <a:spLocks/>
            </p:cNvSpPr>
            <p:nvPr/>
          </p:nvSpPr>
          <p:spPr bwMode="auto">
            <a:xfrm>
              <a:off x="4460875" y="3487738"/>
              <a:ext cx="57150" cy="26988"/>
            </a:xfrm>
            <a:custGeom>
              <a:avLst/>
              <a:gdLst>
                <a:gd name="T0" fmla="*/ 0 w 71"/>
                <a:gd name="T1" fmla="*/ 0 h 32"/>
                <a:gd name="T2" fmla="*/ 0 w 71"/>
                <a:gd name="T3" fmla="*/ 0 h 32"/>
                <a:gd name="T4" fmla="*/ 7244 w 71"/>
                <a:gd name="T5" fmla="*/ 7590 h 32"/>
                <a:gd name="T6" fmla="*/ 14489 w 71"/>
                <a:gd name="T7" fmla="*/ 7590 h 32"/>
                <a:gd name="T8" fmla="*/ 7244 w 71"/>
                <a:gd name="T9" fmla="*/ 3374 h 32"/>
                <a:gd name="T10" fmla="*/ 0 w 71"/>
                <a:gd name="T11" fmla="*/ 0 h 32"/>
                <a:gd name="T12" fmla="*/ 0 60000 65536"/>
                <a:gd name="T13" fmla="*/ 0 60000 65536"/>
                <a:gd name="T14" fmla="*/ 0 60000 65536"/>
                <a:gd name="T15" fmla="*/ 0 60000 65536"/>
                <a:gd name="T16" fmla="*/ 0 60000 65536"/>
                <a:gd name="T17" fmla="*/ 0 60000 65536"/>
                <a:gd name="T18" fmla="*/ 0 w 71"/>
                <a:gd name="T19" fmla="*/ 0 h 32"/>
                <a:gd name="T20" fmla="*/ 71 w 7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71" h="32">
                  <a:moveTo>
                    <a:pt x="0" y="0"/>
                  </a:moveTo>
                  <a:lnTo>
                    <a:pt x="0" y="0"/>
                  </a:lnTo>
                  <a:lnTo>
                    <a:pt x="34" y="32"/>
                  </a:lnTo>
                  <a:lnTo>
                    <a:pt x="71" y="32"/>
                  </a:lnTo>
                  <a:lnTo>
                    <a:pt x="34" y="15"/>
                  </a:lnTo>
                  <a:lnTo>
                    <a:pt x="0" y="0"/>
                  </a:lnTo>
                </a:path>
              </a:pathLst>
            </a:custGeom>
            <a:solidFill>
              <a:srgbClr val="C8C8C8"/>
            </a:solidFill>
            <a:ln w="9525" cap="rnd">
              <a:solidFill>
                <a:schemeClr val="bg1"/>
              </a:solidFill>
              <a:round/>
              <a:headEnd/>
              <a:tailEnd/>
            </a:ln>
          </p:spPr>
          <p:txBody>
            <a:bodyPr/>
            <a:lstStyle/>
            <a:p>
              <a:endParaRPr lang="en-US" dirty="0"/>
            </a:p>
          </p:txBody>
        </p:sp>
        <p:sp>
          <p:nvSpPr>
            <p:cNvPr id="305" name="Freeform 55">
              <a:extLst>
                <a:ext uri="{FF2B5EF4-FFF2-40B4-BE49-F238E27FC236}">
                  <a16:creationId xmlns:a16="http://schemas.microsoft.com/office/drawing/2014/main" id="{34CB8D46-4AD1-49EB-B3D0-DA931A257E51}"/>
                </a:ext>
              </a:extLst>
            </p:cNvPr>
            <p:cNvSpPr>
              <a:spLocks/>
            </p:cNvSpPr>
            <p:nvPr/>
          </p:nvSpPr>
          <p:spPr bwMode="auto">
            <a:xfrm>
              <a:off x="4460875" y="3576638"/>
              <a:ext cx="57150" cy="38100"/>
            </a:xfrm>
            <a:custGeom>
              <a:avLst/>
              <a:gdLst>
                <a:gd name="T0" fmla="*/ 0 w 71"/>
                <a:gd name="T1" fmla="*/ 3969 h 48"/>
                <a:gd name="T2" fmla="*/ 0 w 71"/>
                <a:gd name="T3" fmla="*/ 3969 h 48"/>
                <a:gd name="T4" fmla="*/ 10464 w 71"/>
                <a:gd name="T5" fmla="*/ 9525 h 48"/>
                <a:gd name="T6" fmla="*/ 10464 w 71"/>
                <a:gd name="T7" fmla="*/ 7144 h 48"/>
                <a:gd name="T8" fmla="*/ 14489 w 71"/>
                <a:gd name="T9" fmla="*/ 3969 h 48"/>
                <a:gd name="T10" fmla="*/ 7244 w 71"/>
                <a:gd name="T11" fmla="*/ 3969 h 48"/>
                <a:gd name="T12" fmla="*/ 4025 w 71"/>
                <a:gd name="T13" fmla="*/ 3969 h 48"/>
                <a:gd name="T14" fmla="*/ 4025 w 71"/>
                <a:gd name="T15" fmla="*/ 0 h 48"/>
                <a:gd name="T16" fmla="*/ 0 w 71"/>
                <a:gd name="T17" fmla="*/ 3969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48"/>
                <a:gd name="T29" fmla="*/ 71 w 71"/>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48">
                  <a:moveTo>
                    <a:pt x="0" y="17"/>
                  </a:moveTo>
                  <a:lnTo>
                    <a:pt x="0" y="17"/>
                  </a:lnTo>
                  <a:lnTo>
                    <a:pt x="52" y="48"/>
                  </a:lnTo>
                  <a:lnTo>
                    <a:pt x="52" y="33"/>
                  </a:lnTo>
                  <a:lnTo>
                    <a:pt x="71" y="17"/>
                  </a:lnTo>
                  <a:lnTo>
                    <a:pt x="34" y="17"/>
                  </a:lnTo>
                  <a:lnTo>
                    <a:pt x="17" y="17"/>
                  </a:lnTo>
                  <a:lnTo>
                    <a:pt x="17" y="0"/>
                  </a:lnTo>
                  <a:lnTo>
                    <a:pt x="0" y="17"/>
                  </a:lnTo>
                </a:path>
              </a:pathLst>
            </a:custGeom>
            <a:solidFill>
              <a:srgbClr val="C8C8C8"/>
            </a:solidFill>
            <a:ln w="9525" cap="rnd">
              <a:solidFill>
                <a:schemeClr val="bg1"/>
              </a:solidFill>
              <a:round/>
              <a:headEnd/>
              <a:tailEnd/>
            </a:ln>
          </p:spPr>
          <p:txBody>
            <a:bodyPr/>
            <a:lstStyle/>
            <a:p>
              <a:endParaRPr lang="en-US" dirty="0"/>
            </a:p>
          </p:txBody>
        </p:sp>
        <p:sp>
          <p:nvSpPr>
            <p:cNvPr id="306" name="Freeform 56">
              <a:extLst>
                <a:ext uri="{FF2B5EF4-FFF2-40B4-BE49-F238E27FC236}">
                  <a16:creationId xmlns:a16="http://schemas.microsoft.com/office/drawing/2014/main" id="{4BAC6E72-E0F4-48B2-BB16-5A6F3F30876A}"/>
                </a:ext>
              </a:extLst>
            </p:cNvPr>
            <p:cNvSpPr>
              <a:spLocks/>
            </p:cNvSpPr>
            <p:nvPr/>
          </p:nvSpPr>
          <p:spPr bwMode="auto">
            <a:xfrm>
              <a:off x="4570413" y="3438526"/>
              <a:ext cx="139700" cy="152400"/>
            </a:xfrm>
            <a:custGeom>
              <a:avLst/>
              <a:gdLst>
                <a:gd name="T0" fmla="*/ 0 w 175"/>
                <a:gd name="T1" fmla="*/ 28575 h 192"/>
                <a:gd name="T2" fmla="*/ 0 w 175"/>
                <a:gd name="T3" fmla="*/ 28575 h 192"/>
                <a:gd name="T4" fmla="*/ 0 w 175"/>
                <a:gd name="T5" fmla="*/ 31750 h 192"/>
                <a:gd name="T6" fmla="*/ 3991 w 175"/>
                <a:gd name="T7" fmla="*/ 31750 h 192"/>
                <a:gd name="T8" fmla="*/ 20755 w 175"/>
                <a:gd name="T9" fmla="*/ 31750 h 192"/>
                <a:gd name="T10" fmla="*/ 20755 w 175"/>
                <a:gd name="T11" fmla="*/ 34925 h 192"/>
                <a:gd name="T12" fmla="*/ 17562 w 175"/>
                <a:gd name="T13" fmla="*/ 34925 h 192"/>
                <a:gd name="T14" fmla="*/ 20755 w 175"/>
                <a:gd name="T15" fmla="*/ 34925 h 192"/>
                <a:gd name="T16" fmla="*/ 24747 w 175"/>
                <a:gd name="T17" fmla="*/ 31750 h 192"/>
                <a:gd name="T18" fmla="*/ 27940 w 175"/>
                <a:gd name="T19" fmla="*/ 31750 h 192"/>
                <a:gd name="T20" fmla="*/ 27940 w 175"/>
                <a:gd name="T21" fmla="*/ 34925 h 192"/>
                <a:gd name="T22" fmla="*/ 31931 w 175"/>
                <a:gd name="T23" fmla="*/ 34925 h 192"/>
                <a:gd name="T24" fmla="*/ 31931 w 175"/>
                <a:gd name="T25" fmla="*/ 38100 h 192"/>
                <a:gd name="T26" fmla="*/ 35125 w 175"/>
                <a:gd name="T27" fmla="*/ 38100 h 192"/>
                <a:gd name="T28" fmla="*/ 35125 w 175"/>
                <a:gd name="T29" fmla="*/ 31750 h 192"/>
                <a:gd name="T30" fmla="*/ 31931 w 175"/>
                <a:gd name="T31" fmla="*/ 31750 h 192"/>
                <a:gd name="T32" fmla="*/ 35125 w 175"/>
                <a:gd name="T33" fmla="*/ 28575 h 192"/>
                <a:gd name="T34" fmla="*/ 31931 w 175"/>
                <a:gd name="T35" fmla="*/ 31750 h 192"/>
                <a:gd name="T36" fmla="*/ 27940 w 175"/>
                <a:gd name="T37" fmla="*/ 28575 h 192"/>
                <a:gd name="T38" fmla="*/ 35125 w 175"/>
                <a:gd name="T39" fmla="*/ 22225 h 192"/>
                <a:gd name="T40" fmla="*/ 31931 w 175"/>
                <a:gd name="T41" fmla="*/ 24606 h 192"/>
                <a:gd name="T42" fmla="*/ 27940 w 175"/>
                <a:gd name="T43" fmla="*/ 22225 h 192"/>
                <a:gd name="T44" fmla="*/ 31931 w 175"/>
                <a:gd name="T45" fmla="*/ 19050 h 192"/>
                <a:gd name="T46" fmla="*/ 20755 w 175"/>
                <a:gd name="T47" fmla="*/ 19050 h 192"/>
                <a:gd name="T48" fmla="*/ 17562 w 175"/>
                <a:gd name="T49" fmla="*/ 15875 h 192"/>
                <a:gd name="T50" fmla="*/ 20755 w 175"/>
                <a:gd name="T51" fmla="*/ 12700 h 192"/>
                <a:gd name="T52" fmla="*/ 17562 w 175"/>
                <a:gd name="T53" fmla="*/ 12700 h 192"/>
                <a:gd name="T54" fmla="*/ 14369 w 175"/>
                <a:gd name="T55" fmla="*/ 15875 h 192"/>
                <a:gd name="T56" fmla="*/ 20755 w 175"/>
                <a:gd name="T57" fmla="*/ 0 h 192"/>
                <a:gd name="T58" fmla="*/ 14369 w 175"/>
                <a:gd name="T59" fmla="*/ 3175 h 192"/>
                <a:gd name="T60" fmla="*/ 3991 w 175"/>
                <a:gd name="T61" fmla="*/ 22225 h 192"/>
                <a:gd name="T62" fmla="*/ 3991 w 175"/>
                <a:gd name="T63" fmla="*/ 24606 h 192"/>
                <a:gd name="T64" fmla="*/ 0 w 175"/>
                <a:gd name="T65" fmla="*/ 28575 h 1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5"/>
                <a:gd name="T100" fmla="*/ 0 h 192"/>
                <a:gd name="T101" fmla="*/ 175 w 175"/>
                <a:gd name="T102" fmla="*/ 192 h 1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5" h="192">
                  <a:moveTo>
                    <a:pt x="0" y="144"/>
                  </a:moveTo>
                  <a:lnTo>
                    <a:pt x="0" y="144"/>
                  </a:lnTo>
                  <a:lnTo>
                    <a:pt x="0" y="160"/>
                  </a:lnTo>
                  <a:lnTo>
                    <a:pt x="17" y="160"/>
                  </a:lnTo>
                  <a:lnTo>
                    <a:pt x="104" y="160"/>
                  </a:lnTo>
                  <a:lnTo>
                    <a:pt x="104" y="175"/>
                  </a:lnTo>
                  <a:lnTo>
                    <a:pt x="86" y="175"/>
                  </a:lnTo>
                  <a:lnTo>
                    <a:pt x="104" y="175"/>
                  </a:lnTo>
                  <a:lnTo>
                    <a:pt x="121" y="160"/>
                  </a:lnTo>
                  <a:lnTo>
                    <a:pt x="140" y="160"/>
                  </a:lnTo>
                  <a:lnTo>
                    <a:pt x="140" y="175"/>
                  </a:lnTo>
                  <a:lnTo>
                    <a:pt x="157" y="175"/>
                  </a:lnTo>
                  <a:lnTo>
                    <a:pt x="157" y="192"/>
                  </a:lnTo>
                  <a:lnTo>
                    <a:pt x="175" y="192"/>
                  </a:lnTo>
                  <a:lnTo>
                    <a:pt x="175" y="160"/>
                  </a:lnTo>
                  <a:lnTo>
                    <a:pt x="157" y="160"/>
                  </a:lnTo>
                  <a:lnTo>
                    <a:pt x="175" y="144"/>
                  </a:lnTo>
                  <a:lnTo>
                    <a:pt x="157" y="160"/>
                  </a:lnTo>
                  <a:lnTo>
                    <a:pt x="140" y="144"/>
                  </a:lnTo>
                  <a:lnTo>
                    <a:pt x="175" y="112"/>
                  </a:lnTo>
                  <a:lnTo>
                    <a:pt x="157" y="127"/>
                  </a:lnTo>
                  <a:lnTo>
                    <a:pt x="140" y="112"/>
                  </a:lnTo>
                  <a:lnTo>
                    <a:pt x="157" y="96"/>
                  </a:lnTo>
                  <a:lnTo>
                    <a:pt x="104" y="96"/>
                  </a:lnTo>
                  <a:lnTo>
                    <a:pt x="86" y="79"/>
                  </a:lnTo>
                  <a:lnTo>
                    <a:pt x="104" y="64"/>
                  </a:lnTo>
                  <a:lnTo>
                    <a:pt x="86" y="64"/>
                  </a:lnTo>
                  <a:lnTo>
                    <a:pt x="69" y="79"/>
                  </a:lnTo>
                  <a:lnTo>
                    <a:pt x="104" y="0"/>
                  </a:lnTo>
                  <a:lnTo>
                    <a:pt x="69" y="16"/>
                  </a:lnTo>
                  <a:lnTo>
                    <a:pt x="17" y="112"/>
                  </a:lnTo>
                  <a:lnTo>
                    <a:pt x="17" y="127"/>
                  </a:lnTo>
                  <a:lnTo>
                    <a:pt x="0" y="144"/>
                  </a:lnTo>
                </a:path>
              </a:pathLst>
            </a:custGeom>
            <a:solidFill>
              <a:srgbClr val="3EAD92"/>
            </a:solidFill>
            <a:ln w="9525" cap="rnd">
              <a:solidFill>
                <a:schemeClr val="bg1"/>
              </a:solidFill>
              <a:round/>
              <a:headEnd/>
              <a:tailEnd/>
            </a:ln>
          </p:spPr>
          <p:txBody>
            <a:bodyPr/>
            <a:lstStyle/>
            <a:p>
              <a:endParaRPr lang="en-US" dirty="0"/>
            </a:p>
          </p:txBody>
        </p:sp>
        <p:sp>
          <p:nvSpPr>
            <p:cNvPr id="307" name="Line 57">
              <a:extLst>
                <a:ext uri="{FF2B5EF4-FFF2-40B4-BE49-F238E27FC236}">
                  <a16:creationId xmlns:a16="http://schemas.microsoft.com/office/drawing/2014/main" id="{AC4284DA-DF3E-4DC0-84EC-8224391BBCF1}"/>
                </a:ext>
              </a:extLst>
            </p:cNvPr>
            <p:cNvSpPr>
              <a:spLocks noChangeShapeType="1"/>
            </p:cNvSpPr>
            <p:nvPr/>
          </p:nvSpPr>
          <p:spPr bwMode="auto">
            <a:xfrm>
              <a:off x="4537075" y="4357688"/>
              <a:ext cx="14288" cy="12700"/>
            </a:xfrm>
            <a:prstGeom prst="line">
              <a:avLst/>
            </a:prstGeom>
            <a:solidFill>
              <a:schemeClr val="bg1">
                <a:lumMod val="65000"/>
              </a:schemeClr>
            </a:solidFill>
            <a:ln w="9525" cap="rnd">
              <a:solidFill>
                <a:schemeClr val="bg1"/>
              </a:solidFill>
              <a:round/>
              <a:headEnd/>
              <a:tailEnd/>
            </a:ln>
          </p:spPr>
          <p:txBody>
            <a:bodyPr/>
            <a:lstStyle/>
            <a:p>
              <a:endParaRPr lang="en-US" dirty="0"/>
            </a:p>
          </p:txBody>
        </p:sp>
        <p:sp>
          <p:nvSpPr>
            <p:cNvPr id="308" name="Line 58">
              <a:extLst>
                <a:ext uri="{FF2B5EF4-FFF2-40B4-BE49-F238E27FC236}">
                  <a16:creationId xmlns:a16="http://schemas.microsoft.com/office/drawing/2014/main" id="{9444640E-A424-4767-9005-201B098C3871}"/>
                </a:ext>
              </a:extLst>
            </p:cNvPr>
            <p:cNvSpPr>
              <a:spLocks noChangeShapeType="1"/>
            </p:cNvSpPr>
            <p:nvPr/>
          </p:nvSpPr>
          <p:spPr bwMode="auto">
            <a:xfrm>
              <a:off x="4151313" y="4103688"/>
              <a:ext cx="30163" cy="12700"/>
            </a:xfrm>
            <a:prstGeom prst="line">
              <a:avLst/>
            </a:prstGeom>
            <a:solidFill>
              <a:schemeClr val="bg1">
                <a:lumMod val="65000"/>
              </a:schemeClr>
            </a:solidFill>
            <a:ln w="9525" cap="rnd">
              <a:solidFill>
                <a:schemeClr val="bg1"/>
              </a:solidFill>
              <a:round/>
              <a:headEnd/>
              <a:tailEnd/>
            </a:ln>
          </p:spPr>
          <p:txBody>
            <a:bodyPr/>
            <a:lstStyle/>
            <a:p>
              <a:endParaRPr lang="en-US" dirty="0"/>
            </a:p>
          </p:txBody>
        </p:sp>
        <p:sp>
          <p:nvSpPr>
            <p:cNvPr id="309" name="Freeform 59">
              <a:extLst>
                <a:ext uri="{FF2B5EF4-FFF2-40B4-BE49-F238E27FC236}">
                  <a16:creationId xmlns:a16="http://schemas.microsoft.com/office/drawing/2014/main" id="{0700C2FA-5751-428A-AC69-EDC34D1CBB56}"/>
                </a:ext>
              </a:extLst>
            </p:cNvPr>
            <p:cNvSpPr>
              <a:spLocks/>
            </p:cNvSpPr>
            <p:nvPr/>
          </p:nvSpPr>
          <p:spPr bwMode="auto">
            <a:xfrm>
              <a:off x="4173538" y="4084638"/>
              <a:ext cx="14288" cy="25400"/>
            </a:xfrm>
            <a:custGeom>
              <a:avLst/>
              <a:gdLst>
                <a:gd name="T0" fmla="*/ 0 w 17"/>
                <a:gd name="T1" fmla="*/ 0 h 31"/>
                <a:gd name="T2" fmla="*/ 0 w 17"/>
                <a:gd name="T3" fmla="*/ 0 h 31"/>
                <a:gd name="T4" fmla="*/ 4202 w 17"/>
                <a:gd name="T5" fmla="*/ 3277 h 31"/>
                <a:gd name="T6" fmla="*/ 4202 w 17"/>
                <a:gd name="T7" fmla="*/ 6555 h 31"/>
                <a:gd name="T8" fmla="*/ 0 60000 65536"/>
                <a:gd name="T9" fmla="*/ 0 60000 65536"/>
                <a:gd name="T10" fmla="*/ 0 60000 65536"/>
                <a:gd name="T11" fmla="*/ 0 60000 65536"/>
                <a:gd name="T12" fmla="*/ 0 w 17"/>
                <a:gd name="T13" fmla="*/ 0 h 31"/>
                <a:gd name="T14" fmla="*/ 17 w 17"/>
                <a:gd name="T15" fmla="*/ 31 h 31"/>
              </a:gdLst>
              <a:ahLst/>
              <a:cxnLst>
                <a:cxn ang="T8">
                  <a:pos x="T0" y="T1"/>
                </a:cxn>
                <a:cxn ang="T9">
                  <a:pos x="T2" y="T3"/>
                </a:cxn>
                <a:cxn ang="T10">
                  <a:pos x="T4" y="T5"/>
                </a:cxn>
                <a:cxn ang="T11">
                  <a:pos x="T6" y="T7"/>
                </a:cxn>
              </a:cxnLst>
              <a:rect l="T12" t="T13" r="T14" b="T15"/>
              <a:pathLst>
                <a:path w="17" h="31">
                  <a:moveTo>
                    <a:pt x="0" y="0"/>
                  </a:moveTo>
                  <a:lnTo>
                    <a:pt x="0" y="0"/>
                  </a:lnTo>
                  <a:lnTo>
                    <a:pt x="17" y="15"/>
                  </a:lnTo>
                  <a:lnTo>
                    <a:pt x="17" y="31"/>
                  </a:lnTo>
                </a:path>
              </a:pathLst>
            </a:custGeom>
            <a:solidFill>
              <a:srgbClr val="C8C8C8"/>
            </a:solidFill>
            <a:ln w="9525" cap="rnd">
              <a:solidFill>
                <a:schemeClr val="bg1"/>
              </a:solidFill>
              <a:round/>
              <a:headEnd/>
              <a:tailEnd/>
            </a:ln>
          </p:spPr>
          <p:txBody>
            <a:bodyPr/>
            <a:lstStyle/>
            <a:p>
              <a:endParaRPr lang="en-US" dirty="0"/>
            </a:p>
          </p:txBody>
        </p:sp>
        <p:sp>
          <p:nvSpPr>
            <p:cNvPr id="310" name="Freeform 60">
              <a:extLst>
                <a:ext uri="{FF2B5EF4-FFF2-40B4-BE49-F238E27FC236}">
                  <a16:creationId xmlns:a16="http://schemas.microsoft.com/office/drawing/2014/main" id="{4B3247CA-7EC6-40C4-96A1-9AAF21F3F402}"/>
                </a:ext>
              </a:extLst>
            </p:cNvPr>
            <p:cNvSpPr>
              <a:spLocks/>
            </p:cNvSpPr>
            <p:nvPr/>
          </p:nvSpPr>
          <p:spPr bwMode="auto">
            <a:xfrm>
              <a:off x="4187825" y="4110038"/>
              <a:ext cx="12700" cy="25400"/>
            </a:xfrm>
            <a:custGeom>
              <a:avLst/>
              <a:gdLst>
                <a:gd name="T0" fmla="*/ 0 w 17"/>
                <a:gd name="T1" fmla="*/ 0 h 32"/>
                <a:gd name="T2" fmla="*/ 0 w 17"/>
                <a:gd name="T3" fmla="*/ 0 h 32"/>
                <a:gd name="T4" fmla="*/ 2988 w 17"/>
                <a:gd name="T5" fmla="*/ 3175 h 32"/>
                <a:gd name="T6" fmla="*/ 2988 w 17"/>
                <a:gd name="T7" fmla="*/ 6350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a:moveTo>
                    <a:pt x="0" y="0"/>
                  </a:moveTo>
                  <a:lnTo>
                    <a:pt x="0" y="0"/>
                  </a:lnTo>
                  <a:lnTo>
                    <a:pt x="17" y="17"/>
                  </a:lnTo>
                  <a:lnTo>
                    <a:pt x="17" y="32"/>
                  </a:lnTo>
                </a:path>
              </a:pathLst>
            </a:custGeom>
            <a:solidFill>
              <a:srgbClr val="C8C8C8"/>
            </a:solidFill>
            <a:ln w="9525" cap="rnd">
              <a:solidFill>
                <a:schemeClr val="bg1"/>
              </a:solidFill>
              <a:round/>
              <a:headEnd/>
              <a:tailEnd/>
            </a:ln>
          </p:spPr>
          <p:txBody>
            <a:bodyPr/>
            <a:lstStyle/>
            <a:p>
              <a:endParaRPr lang="en-US" dirty="0"/>
            </a:p>
          </p:txBody>
        </p:sp>
        <p:sp>
          <p:nvSpPr>
            <p:cNvPr id="311" name="Freeform 61">
              <a:extLst>
                <a:ext uri="{FF2B5EF4-FFF2-40B4-BE49-F238E27FC236}">
                  <a16:creationId xmlns:a16="http://schemas.microsoft.com/office/drawing/2014/main" id="{84AF599F-4695-4B17-B1F8-49F6270266C6}"/>
                </a:ext>
              </a:extLst>
            </p:cNvPr>
            <p:cNvSpPr>
              <a:spLocks/>
            </p:cNvSpPr>
            <p:nvPr/>
          </p:nvSpPr>
          <p:spPr bwMode="auto">
            <a:xfrm>
              <a:off x="4241800" y="4173538"/>
              <a:ext cx="14288" cy="12700"/>
            </a:xfrm>
            <a:custGeom>
              <a:avLst/>
              <a:gdLst>
                <a:gd name="T0" fmla="*/ 0 w 18"/>
                <a:gd name="T1" fmla="*/ 0 h 16"/>
                <a:gd name="T2" fmla="*/ 0 w 18"/>
                <a:gd name="T3" fmla="*/ 0 h 16"/>
                <a:gd name="T4" fmla="*/ 3969 w 18"/>
                <a:gd name="T5" fmla="*/ 3175 h 16"/>
                <a:gd name="T6" fmla="*/ 0 w 18"/>
                <a:gd name="T7" fmla="*/ 3175 h 16"/>
                <a:gd name="T8" fmla="*/ 0 60000 65536"/>
                <a:gd name="T9" fmla="*/ 0 60000 65536"/>
                <a:gd name="T10" fmla="*/ 0 60000 65536"/>
                <a:gd name="T11" fmla="*/ 0 60000 65536"/>
                <a:gd name="T12" fmla="*/ 0 w 18"/>
                <a:gd name="T13" fmla="*/ 0 h 16"/>
                <a:gd name="T14" fmla="*/ 18 w 18"/>
                <a:gd name="T15" fmla="*/ 16 h 16"/>
              </a:gdLst>
              <a:ahLst/>
              <a:cxnLst>
                <a:cxn ang="T8">
                  <a:pos x="T0" y="T1"/>
                </a:cxn>
                <a:cxn ang="T9">
                  <a:pos x="T2" y="T3"/>
                </a:cxn>
                <a:cxn ang="T10">
                  <a:pos x="T4" y="T5"/>
                </a:cxn>
                <a:cxn ang="T11">
                  <a:pos x="T6" y="T7"/>
                </a:cxn>
              </a:cxnLst>
              <a:rect l="T12" t="T13" r="T14" b="T15"/>
              <a:pathLst>
                <a:path w="18" h="16">
                  <a:moveTo>
                    <a:pt x="0" y="0"/>
                  </a:moveTo>
                  <a:lnTo>
                    <a:pt x="0" y="0"/>
                  </a:lnTo>
                  <a:lnTo>
                    <a:pt x="18" y="16"/>
                  </a:lnTo>
                  <a:lnTo>
                    <a:pt x="0" y="16"/>
                  </a:lnTo>
                </a:path>
              </a:pathLst>
            </a:custGeom>
            <a:solidFill>
              <a:srgbClr val="C8C8C8"/>
            </a:solidFill>
            <a:ln w="9525" cap="rnd">
              <a:solidFill>
                <a:schemeClr val="bg1"/>
              </a:solidFill>
              <a:round/>
              <a:headEnd/>
              <a:tailEnd/>
            </a:ln>
          </p:spPr>
          <p:txBody>
            <a:bodyPr/>
            <a:lstStyle/>
            <a:p>
              <a:endParaRPr lang="en-US" dirty="0"/>
            </a:p>
          </p:txBody>
        </p:sp>
        <p:sp>
          <p:nvSpPr>
            <p:cNvPr id="312" name="Freeform 62">
              <a:extLst>
                <a:ext uri="{FF2B5EF4-FFF2-40B4-BE49-F238E27FC236}">
                  <a16:creationId xmlns:a16="http://schemas.microsoft.com/office/drawing/2014/main" id="{193403BA-7B2E-4955-8229-CBDA359BF6D3}"/>
                </a:ext>
              </a:extLst>
            </p:cNvPr>
            <p:cNvSpPr>
              <a:spLocks/>
            </p:cNvSpPr>
            <p:nvPr/>
          </p:nvSpPr>
          <p:spPr bwMode="auto">
            <a:xfrm>
              <a:off x="4284663" y="4198938"/>
              <a:ext cx="25400" cy="0"/>
            </a:xfrm>
            <a:custGeom>
              <a:avLst/>
              <a:gdLst>
                <a:gd name="T0" fmla="*/ 0 w 33"/>
                <a:gd name="T1" fmla="*/ 0 w 33"/>
                <a:gd name="T2" fmla="*/ 2309 w 33"/>
                <a:gd name="T3" fmla="*/ 6158 w 33"/>
                <a:gd name="T4" fmla="*/ 0 60000 65536"/>
                <a:gd name="T5" fmla="*/ 0 60000 65536"/>
                <a:gd name="T6" fmla="*/ 0 60000 65536"/>
                <a:gd name="T7" fmla="*/ 0 60000 65536"/>
                <a:gd name="T8" fmla="*/ 0 w 33"/>
                <a:gd name="T9" fmla="*/ 33 w 33"/>
              </a:gdLst>
              <a:ahLst/>
              <a:cxnLst>
                <a:cxn ang="T4">
                  <a:pos x="T0" y="0"/>
                </a:cxn>
                <a:cxn ang="T5">
                  <a:pos x="T1" y="0"/>
                </a:cxn>
                <a:cxn ang="T6">
                  <a:pos x="T2" y="0"/>
                </a:cxn>
                <a:cxn ang="T7">
                  <a:pos x="T3" y="0"/>
                </a:cxn>
              </a:cxnLst>
              <a:rect l="T8" t="0" r="T9" b="0"/>
              <a:pathLst>
                <a:path w="33">
                  <a:moveTo>
                    <a:pt x="0" y="0"/>
                  </a:moveTo>
                  <a:lnTo>
                    <a:pt x="0" y="0"/>
                  </a:lnTo>
                  <a:lnTo>
                    <a:pt x="15" y="0"/>
                  </a:lnTo>
                  <a:lnTo>
                    <a:pt x="33" y="0"/>
                  </a:lnTo>
                </a:path>
              </a:pathLst>
            </a:custGeom>
            <a:solidFill>
              <a:srgbClr val="C8C8C8"/>
            </a:solidFill>
            <a:ln w="9525" cap="rnd">
              <a:solidFill>
                <a:schemeClr val="bg1"/>
              </a:solidFill>
              <a:round/>
              <a:headEnd/>
              <a:tailEnd/>
            </a:ln>
          </p:spPr>
          <p:txBody>
            <a:bodyPr/>
            <a:lstStyle/>
            <a:p>
              <a:endParaRPr lang="en-US" dirty="0"/>
            </a:p>
          </p:txBody>
        </p:sp>
        <p:sp>
          <p:nvSpPr>
            <p:cNvPr id="313" name="Line 63">
              <a:extLst>
                <a:ext uri="{FF2B5EF4-FFF2-40B4-BE49-F238E27FC236}">
                  <a16:creationId xmlns:a16="http://schemas.microsoft.com/office/drawing/2014/main" id="{6A94C7BE-3B46-477B-9648-1678D7B82651}"/>
                </a:ext>
              </a:extLst>
            </p:cNvPr>
            <p:cNvSpPr>
              <a:spLocks noChangeShapeType="1"/>
            </p:cNvSpPr>
            <p:nvPr/>
          </p:nvSpPr>
          <p:spPr bwMode="auto">
            <a:xfrm>
              <a:off x="4222750" y="4154488"/>
              <a:ext cx="11113" cy="12700"/>
            </a:xfrm>
            <a:prstGeom prst="line">
              <a:avLst/>
            </a:prstGeom>
            <a:solidFill>
              <a:schemeClr val="bg1">
                <a:lumMod val="65000"/>
              </a:schemeClr>
            </a:solidFill>
            <a:ln w="9525" cap="rnd">
              <a:solidFill>
                <a:schemeClr val="bg1"/>
              </a:solidFill>
              <a:round/>
              <a:headEnd/>
              <a:tailEnd/>
            </a:ln>
          </p:spPr>
          <p:txBody>
            <a:bodyPr/>
            <a:lstStyle/>
            <a:p>
              <a:endParaRPr lang="en-US" dirty="0"/>
            </a:p>
          </p:txBody>
        </p:sp>
        <p:sp>
          <p:nvSpPr>
            <p:cNvPr id="314" name="Line 64">
              <a:extLst>
                <a:ext uri="{FF2B5EF4-FFF2-40B4-BE49-F238E27FC236}">
                  <a16:creationId xmlns:a16="http://schemas.microsoft.com/office/drawing/2014/main" id="{D18FFD9D-1B7F-4818-8A8C-E060DB58EB61}"/>
                </a:ext>
              </a:extLst>
            </p:cNvPr>
            <p:cNvSpPr>
              <a:spLocks noChangeShapeType="1"/>
            </p:cNvSpPr>
            <p:nvPr/>
          </p:nvSpPr>
          <p:spPr bwMode="auto">
            <a:xfrm flipV="1">
              <a:off x="4222750" y="3887788"/>
              <a:ext cx="11113" cy="38100"/>
            </a:xfrm>
            <a:prstGeom prst="line">
              <a:avLst/>
            </a:prstGeom>
            <a:solidFill>
              <a:schemeClr val="bg1">
                <a:lumMod val="65000"/>
              </a:schemeClr>
            </a:solidFill>
            <a:ln w="9525" cap="rnd">
              <a:solidFill>
                <a:schemeClr val="bg1"/>
              </a:solidFill>
              <a:round/>
              <a:headEnd/>
              <a:tailEnd/>
            </a:ln>
          </p:spPr>
          <p:txBody>
            <a:bodyPr/>
            <a:lstStyle/>
            <a:p>
              <a:endParaRPr lang="en-US" dirty="0"/>
            </a:p>
          </p:txBody>
        </p:sp>
        <p:sp>
          <p:nvSpPr>
            <p:cNvPr id="315" name="Freeform 65">
              <a:extLst>
                <a:ext uri="{FF2B5EF4-FFF2-40B4-BE49-F238E27FC236}">
                  <a16:creationId xmlns:a16="http://schemas.microsoft.com/office/drawing/2014/main" id="{17C8DEA6-C7F0-4A48-9290-698B5BB6F20D}"/>
                </a:ext>
              </a:extLst>
            </p:cNvPr>
            <p:cNvSpPr>
              <a:spLocks/>
            </p:cNvSpPr>
            <p:nvPr/>
          </p:nvSpPr>
          <p:spPr bwMode="auto">
            <a:xfrm>
              <a:off x="3155950" y="3500438"/>
              <a:ext cx="1252538" cy="622300"/>
            </a:xfrm>
            <a:custGeom>
              <a:avLst/>
              <a:gdLst>
                <a:gd name="T0" fmla="*/ 157956 w 1578"/>
                <a:gd name="T1" fmla="*/ 3171 h 785"/>
                <a:gd name="T2" fmla="*/ 171450 w 1578"/>
                <a:gd name="T3" fmla="*/ 6342 h 785"/>
                <a:gd name="T4" fmla="*/ 175419 w 1578"/>
                <a:gd name="T5" fmla="*/ 22197 h 785"/>
                <a:gd name="T6" fmla="*/ 196056 w 1578"/>
                <a:gd name="T7" fmla="*/ 19026 h 785"/>
                <a:gd name="T8" fmla="*/ 203200 w 1578"/>
                <a:gd name="T9" fmla="*/ 22197 h 785"/>
                <a:gd name="T10" fmla="*/ 220663 w 1578"/>
                <a:gd name="T11" fmla="*/ 25368 h 785"/>
                <a:gd name="T12" fmla="*/ 199231 w 1578"/>
                <a:gd name="T13" fmla="*/ 38051 h 785"/>
                <a:gd name="T14" fmla="*/ 199231 w 1578"/>
                <a:gd name="T15" fmla="*/ 53906 h 785"/>
                <a:gd name="T16" fmla="*/ 207169 w 1578"/>
                <a:gd name="T17" fmla="*/ 53906 h 785"/>
                <a:gd name="T18" fmla="*/ 213519 w 1578"/>
                <a:gd name="T19" fmla="*/ 31710 h 785"/>
                <a:gd name="T20" fmla="*/ 223838 w 1578"/>
                <a:gd name="T21" fmla="*/ 38051 h 785"/>
                <a:gd name="T22" fmla="*/ 227806 w 1578"/>
                <a:gd name="T23" fmla="*/ 47564 h 785"/>
                <a:gd name="T24" fmla="*/ 227806 w 1578"/>
                <a:gd name="T25" fmla="*/ 57077 h 785"/>
                <a:gd name="T26" fmla="*/ 247650 w 1578"/>
                <a:gd name="T27" fmla="*/ 44393 h 785"/>
                <a:gd name="T28" fmla="*/ 268288 w 1578"/>
                <a:gd name="T29" fmla="*/ 34881 h 785"/>
                <a:gd name="T30" fmla="*/ 300038 w 1578"/>
                <a:gd name="T31" fmla="*/ 15855 h 785"/>
                <a:gd name="T32" fmla="*/ 306388 w 1578"/>
                <a:gd name="T33" fmla="*/ 19026 h 785"/>
                <a:gd name="T34" fmla="*/ 313531 w 1578"/>
                <a:gd name="T35" fmla="*/ 34881 h 785"/>
                <a:gd name="T36" fmla="*/ 300038 w 1578"/>
                <a:gd name="T37" fmla="*/ 41222 h 785"/>
                <a:gd name="T38" fmla="*/ 292894 w 1578"/>
                <a:gd name="T39" fmla="*/ 57077 h 785"/>
                <a:gd name="T40" fmla="*/ 296069 w 1578"/>
                <a:gd name="T41" fmla="*/ 57077 h 785"/>
                <a:gd name="T42" fmla="*/ 275431 w 1578"/>
                <a:gd name="T43" fmla="*/ 63419 h 785"/>
                <a:gd name="T44" fmla="*/ 265113 w 1578"/>
                <a:gd name="T45" fmla="*/ 69761 h 785"/>
                <a:gd name="T46" fmla="*/ 265113 w 1578"/>
                <a:gd name="T47" fmla="*/ 79274 h 785"/>
                <a:gd name="T48" fmla="*/ 261938 w 1578"/>
                <a:gd name="T49" fmla="*/ 72932 h 785"/>
                <a:gd name="T50" fmla="*/ 261938 w 1578"/>
                <a:gd name="T51" fmla="*/ 79274 h 785"/>
                <a:gd name="T52" fmla="*/ 261938 w 1578"/>
                <a:gd name="T53" fmla="*/ 101471 h 785"/>
                <a:gd name="T54" fmla="*/ 234156 w 1578"/>
                <a:gd name="T55" fmla="*/ 123667 h 785"/>
                <a:gd name="T56" fmla="*/ 237331 w 1578"/>
                <a:gd name="T57" fmla="*/ 155377 h 785"/>
                <a:gd name="T58" fmla="*/ 227806 w 1578"/>
                <a:gd name="T59" fmla="*/ 133180 h 785"/>
                <a:gd name="T60" fmla="*/ 213519 w 1578"/>
                <a:gd name="T61" fmla="*/ 126838 h 785"/>
                <a:gd name="T62" fmla="*/ 199231 w 1578"/>
                <a:gd name="T63" fmla="*/ 123667 h 785"/>
                <a:gd name="T64" fmla="*/ 192881 w 1578"/>
                <a:gd name="T65" fmla="*/ 126838 h 785"/>
                <a:gd name="T66" fmla="*/ 188913 w 1578"/>
                <a:gd name="T67" fmla="*/ 133180 h 785"/>
                <a:gd name="T68" fmla="*/ 175419 w 1578"/>
                <a:gd name="T69" fmla="*/ 130009 h 785"/>
                <a:gd name="T70" fmla="*/ 161131 w 1578"/>
                <a:gd name="T71" fmla="*/ 130009 h 785"/>
                <a:gd name="T72" fmla="*/ 148431 w 1578"/>
                <a:gd name="T73" fmla="*/ 142693 h 785"/>
                <a:gd name="T74" fmla="*/ 123825 w 1578"/>
                <a:gd name="T75" fmla="*/ 130009 h 785"/>
                <a:gd name="T76" fmla="*/ 114300 w 1578"/>
                <a:gd name="T77" fmla="*/ 133180 h 785"/>
                <a:gd name="T78" fmla="*/ 99219 w 1578"/>
                <a:gd name="T79" fmla="*/ 117325 h 785"/>
                <a:gd name="T80" fmla="*/ 41275 w 1578"/>
                <a:gd name="T81" fmla="*/ 114154 h 785"/>
                <a:gd name="T82" fmla="*/ 34925 w 1578"/>
                <a:gd name="T83" fmla="*/ 104642 h 785"/>
                <a:gd name="T84" fmla="*/ 14288 w 1578"/>
                <a:gd name="T85" fmla="*/ 91958 h 785"/>
                <a:gd name="T86" fmla="*/ 10319 w 1578"/>
                <a:gd name="T87" fmla="*/ 82445 h 785"/>
                <a:gd name="T88" fmla="*/ 7144 w 1578"/>
                <a:gd name="T89" fmla="*/ 79274 h 785"/>
                <a:gd name="T90" fmla="*/ 3969 w 1578"/>
                <a:gd name="T91" fmla="*/ 69761 h 785"/>
                <a:gd name="T92" fmla="*/ 0 w 1578"/>
                <a:gd name="T93" fmla="*/ 47564 h 785"/>
                <a:gd name="T94" fmla="*/ 3969 w 1578"/>
                <a:gd name="T95" fmla="*/ 25368 h 785"/>
                <a:gd name="T96" fmla="*/ 10319 w 1578"/>
                <a:gd name="T97" fmla="*/ 12684 h 785"/>
                <a:gd name="T98" fmla="*/ 10319 w 1578"/>
                <a:gd name="T99" fmla="*/ 6342 h 7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78"/>
                <a:gd name="T151" fmla="*/ 0 h 785"/>
                <a:gd name="T152" fmla="*/ 1578 w 1578"/>
                <a:gd name="T153" fmla="*/ 785 h 7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78" h="785">
                  <a:moveTo>
                    <a:pt x="52" y="17"/>
                  </a:moveTo>
                  <a:lnTo>
                    <a:pt x="52" y="17"/>
                  </a:lnTo>
                  <a:lnTo>
                    <a:pt x="797" y="17"/>
                  </a:lnTo>
                  <a:lnTo>
                    <a:pt x="814" y="0"/>
                  </a:lnTo>
                  <a:lnTo>
                    <a:pt x="832" y="33"/>
                  </a:lnTo>
                  <a:lnTo>
                    <a:pt x="866" y="33"/>
                  </a:lnTo>
                  <a:lnTo>
                    <a:pt x="903" y="65"/>
                  </a:lnTo>
                  <a:lnTo>
                    <a:pt x="955" y="65"/>
                  </a:lnTo>
                  <a:lnTo>
                    <a:pt x="884" y="113"/>
                  </a:lnTo>
                  <a:lnTo>
                    <a:pt x="920" y="96"/>
                  </a:lnTo>
                  <a:lnTo>
                    <a:pt x="937" y="113"/>
                  </a:lnTo>
                  <a:lnTo>
                    <a:pt x="989" y="96"/>
                  </a:lnTo>
                  <a:lnTo>
                    <a:pt x="989" y="113"/>
                  </a:lnTo>
                  <a:lnTo>
                    <a:pt x="1006" y="96"/>
                  </a:lnTo>
                  <a:lnTo>
                    <a:pt x="1024" y="113"/>
                  </a:lnTo>
                  <a:lnTo>
                    <a:pt x="1076" y="113"/>
                  </a:lnTo>
                  <a:lnTo>
                    <a:pt x="1093" y="113"/>
                  </a:lnTo>
                  <a:lnTo>
                    <a:pt x="1110" y="129"/>
                  </a:lnTo>
                  <a:lnTo>
                    <a:pt x="1110" y="144"/>
                  </a:lnTo>
                  <a:lnTo>
                    <a:pt x="1024" y="144"/>
                  </a:lnTo>
                  <a:lnTo>
                    <a:pt x="1006" y="192"/>
                  </a:lnTo>
                  <a:lnTo>
                    <a:pt x="1024" y="177"/>
                  </a:lnTo>
                  <a:lnTo>
                    <a:pt x="1006" y="240"/>
                  </a:lnTo>
                  <a:lnTo>
                    <a:pt x="1006" y="273"/>
                  </a:lnTo>
                  <a:lnTo>
                    <a:pt x="1006" y="288"/>
                  </a:lnTo>
                  <a:lnTo>
                    <a:pt x="1024" y="288"/>
                  </a:lnTo>
                  <a:lnTo>
                    <a:pt x="1041" y="273"/>
                  </a:lnTo>
                  <a:lnTo>
                    <a:pt x="1041" y="209"/>
                  </a:lnTo>
                  <a:lnTo>
                    <a:pt x="1058" y="177"/>
                  </a:lnTo>
                  <a:lnTo>
                    <a:pt x="1076" y="161"/>
                  </a:lnTo>
                  <a:lnTo>
                    <a:pt x="1076" y="144"/>
                  </a:lnTo>
                  <a:lnTo>
                    <a:pt x="1127" y="161"/>
                  </a:lnTo>
                  <a:lnTo>
                    <a:pt x="1127" y="192"/>
                  </a:lnTo>
                  <a:lnTo>
                    <a:pt x="1110" y="225"/>
                  </a:lnTo>
                  <a:lnTo>
                    <a:pt x="1145" y="209"/>
                  </a:lnTo>
                  <a:lnTo>
                    <a:pt x="1145" y="240"/>
                  </a:lnTo>
                  <a:lnTo>
                    <a:pt x="1162" y="240"/>
                  </a:lnTo>
                  <a:lnTo>
                    <a:pt x="1127" y="288"/>
                  </a:lnTo>
                  <a:lnTo>
                    <a:pt x="1145" y="288"/>
                  </a:lnTo>
                  <a:lnTo>
                    <a:pt x="1179" y="288"/>
                  </a:lnTo>
                  <a:lnTo>
                    <a:pt x="1248" y="240"/>
                  </a:lnTo>
                  <a:lnTo>
                    <a:pt x="1248" y="225"/>
                  </a:lnTo>
                  <a:lnTo>
                    <a:pt x="1317" y="225"/>
                  </a:lnTo>
                  <a:lnTo>
                    <a:pt x="1317" y="192"/>
                  </a:lnTo>
                  <a:lnTo>
                    <a:pt x="1352" y="177"/>
                  </a:lnTo>
                  <a:lnTo>
                    <a:pt x="1438" y="177"/>
                  </a:lnTo>
                  <a:lnTo>
                    <a:pt x="1475" y="161"/>
                  </a:lnTo>
                  <a:lnTo>
                    <a:pt x="1509" y="81"/>
                  </a:lnTo>
                  <a:lnTo>
                    <a:pt x="1527" y="96"/>
                  </a:lnTo>
                  <a:lnTo>
                    <a:pt x="1544" y="81"/>
                  </a:lnTo>
                  <a:lnTo>
                    <a:pt x="1544" y="96"/>
                  </a:lnTo>
                  <a:lnTo>
                    <a:pt x="1561" y="144"/>
                  </a:lnTo>
                  <a:lnTo>
                    <a:pt x="1578" y="161"/>
                  </a:lnTo>
                  <a:lnTo>
                    <a:pt x="1578" y="177"/>
                  </a:lnTo>
                  <a:lnTo>
                    <a:pt x="1561" y="192"/>
                  </a:lnTo>
                  <a:lnTo>
                    <a:pt x="1527" y="192"/>
                  </a:lnTo>
                  <a:lnTo>
                    <a:pt x="1509" y="209"/>
                  </a:lnTo>
                  <a:lnTo>
                    <a:pt x="1492" y="225"/>
                  </a:lnTo>
                  <a:lnTo>
                    <a:pt x="1456" y="257"/>
                  </a:lnTo>
                  <a:lnTo>
                    <a:pt x="1475" y="288"/>
                  </a:lnTo>
                  <a:lnTo>
                    <a:pt x="1492" y="288"/>
                  </a:lnTo>
                  <a:lnTo>
                    <a:pt x="1492" y="273"/>
                  </a:lnTo>
                  <a:lnTo>
                    <a:pt x="1492" y="288"/>
                  </a:lnTo>
                  <a:lnTo>
                    <a:pt x="1456" y="288"/>
                  </a:lnTo>
                  <a:lnTo>
                    <a:pt x="1404" y="305"/>
                  </a:lnTo>
                  <a:lnTo>
                    <a:pt x="1387" y="321"/>
                  </a:lnTo>
                  <a:lnTo>
                    <a:pt x="1369" y="369"/>
                  </a:lnTo>
                  <a:lnTo>
                    <a:pt x="1352" y="369"/>
                  </a:lnTo>
                  <a:lnTo>
                    <a:pt x="1335" y="353"/>
                  </a:lnTo>
                  <a:lnTo>
                    <a:pt x="1352" y="384"/>
                  </a:lnTo>
                  <a:lnTo>
                    <a:pt x="1335" y="432"/>
                  </a:lnTo>
                  <a:lnTo>
                    <a:pt x="1335" y="401"/>
                  </a:lnTo>
                  <a:lnTo>
                    <a:pt x="1317" y="384"/>
                  </a:lnTo>
                  <a:lnTo>
                    <a:pt x="1335" y="353"/>
                  </a:lnTo>
                  <a:lnTo>
                    <a:pt x="1317" y="369"/>
                  </a:lnTo>
                  <a:lnTo>
                    <a:pt x="1317" y="401"/>
                  </a:lnTo>
                  <a:lnTo>
                    <a:pt x="1300" y="401"/>
                  </a:lnTo>
                  <a:lnTo>
                    <a:pt x="1317" y="401"/>
                  </a:lnTo>
                  <a:lnTo>
                    <a:pt x="1317" y="432"/>
                  </a:lnTo>
                  <a:lnTo>
                    <a:pt x="1335" y="480"/>
                  </a:lnTo>
                  <a:lnTo>
                    <a:pt x="1317" y="512"/>
                  </a:lnTo>
                  <a:lnTo>
                    <a:pt x="1248" y="545"/>
                  </a:lnTo>
                  <a:lnTo>
                    <a:pt x="1196" y="593"/>
                  </a:lnTo>
                  <a:lnTo>
                    <a:pt x="1179" y="624"/>
                  </a:lnTo>
                  <a:lnTo>
                    <a:pt x="1214" y="737"/>
                  </a:lnTo>
                  <a:lnTo>
                    <a:pt x="1214" y="785"/>
                  </a:lnTo>
                  <a:lnTo>
                    <a:pt x="1196" y="785"/>
                  </a:lnTo>
                  <a:lnTo>
                    <a:pt x="1179" y="768"/>
                  </a:lnTo>
                  <a:lnTo>
                    <a:pt x="1145" y="737"/>
                  </a:lnTo>
                  <a:lnTo>
                    <a:pt x="1145" y="672"/>
                  </a:lnTo>
                  <a:lnTo>
                    <a:pt x="1110" y="641"/>
                  </a:lnTo>
                  <a:lnTo>
                    <a:pt x="1076" y="656"/>
                  </a:lnTo>
                  <a:lnTo>
                    <a:pt x="1076" y="641"/>
                  </a:lnTo>
                  <a:lnTo>
                    <a:pt x="1041" y="641"/>
                  </a:lnTo>
                  <a:lnTo>
                    <a:pt x="1006" y="641"/>
                  </a:lnTo>
                  <a:lnTo>
                    <a:pt x="1006" y="624"/>
                  </a:lnTo>
                  <a:lnTo>
                    <a:pt x="955" y="641"/>
                  </a:lnTo>
                  <a:lnTo>
                    <a:pt x="937" y="641"/>
                  </a:lnTo>
                  <a:lnTo>
                    <a:pt x="972" y="641"/>
                  </a:lnTo>
                  <a:lnTo>
                    <a:pt x="955" y="656"/>
                  </a:lnTo>
                  <a:lnTo>
                    <a:pt x="972" y="672"/>
                  </a:lnTo>
                  <a:lnTo>
                    <a:pt x="955" y="672"/>
                  </a:lnTo>
                  <a:lnTo>
                    <a:pt x="920" y="672"/>
                  </a:lnTo>
                  <a:lnTo>
                    <a:pt x="903" y="656"/>
                  </a:lnTo>
                  <a:lnTo>
                    <a:pt x="884" y="656"/>
                  </a:lnTo>
                  <a:lnTo>
                    <a:pt x="849" y="656"/>
                  </a:lnTo>
                  <a:lnTo>
                    <a:pt x="814" y="672"/>
                  </a:lnTo>
                  <a:lnTo>
                    <a:pt x="814" y="656"/>
                  </a:lnTo>
                  <a:lnTo>
                    <a:pt x="797" y="656"/>
                  </a:lnTo>
                  <a:lnTo>
                    <a:pt x="814" y="672"/>
                  </a:lnTo>
                  <a:lnTo>
                    <a:pt x="745" y="720"/>
                  </a:lnTo>
                  <a:lnTo>
                    <a:pt x="745" y="768"/>
                  </a:lnTo>
                  <a:lnTo>
                    <a:pt x="693" y="752"/>
                  </a:lnTo>
                  <a:lnTo>
                    <a:pt x="624" y="656"/>
                  </a:lnTo>
                  <a:lnTo>
                    <a:pt x="607" y="656"/>
                  </a:lnTo>
                  <a:lnTo>
                    <a:pt x="590" y="672"/>
                  </a:lnTo>
                  <a:lnTo>
                    <a:pt x="573" y="672"/>
                  </a:lnTo>
                  <a:lnTo>
                    <a:pt x="538" y="656"/>
                  </a:lnTo>
                  <a:lnTo>
                    <a:pt x="538" y="624"/>
                  </a:lnTo>
                  <a:lnTo>
                    <a:pt x="503" y="593"/>
                  </a:lnTo>
                  <a:lnTo>
                    <a:pt x="365" y="608"/>
                  </a:lnTo>
                  <a:lnTo>
                    <a:pt x="260" y="576"/>
                  </a:lnTo>
                  <a:lnTo>
                    <a:pt x="208" y="576"/>
                  </a:lnTo>
                  <a:lnTo>
                    <a:pt x="190" y="545"/>
                  </a:lnTo>
                  <a:lnTo>
                    <a:pt x="173" y="545"/>
                  </a:lnTo>
                  <a:lnTo>
                    <a:pt x="173" y="528"/>
                  </a:lnTo>
                  <a:lnTo>
                    <a:pt x="104" y="512"/>
                  </a:lnTo>
                  <a:lnTo>
                    <a:pt x="104" y="497"/>
                  </a:lnTo>
                  <a:lnTo>
                    <a:pt x="70" y="464"/>
                  </a:lnTo>
                  <a:lnTo>
                    <a:pt x="70" y="432"/>
                  </a:lnTo>
                  <a:lnTo>
                    <a:pt x="52" y="432"/>
                  </a:lnTo>
                  <a:lnTo>
                    <a:pt x="52" y="416"/>
                  </a:lnTo>
                  <a:lnTo>
                    <a:pt x="70" y="416"/>
                  </a:lnTo>
                  <a:lnTo>
                    <a:pt x="70" y="401"/>
                  </a:lnTo>
                  <a:lnTo>
                    <a:pt x="35" y="401"/>
                  </a:lnTo>
                  <a:lnTo>
                    <a:pt x="52" y="401"/>
                  </a:lnTo>
                  <a:lnTo>
                    <a:pt x="18" y="369"/>
                  </a:lnTo>
                  <a:lnTo>
                    <a:pt x="18" y="353"/>
                  </a:lnTo>
                  <a:lnTo>
                    <a:pt x="0" y="336"/>
                  </a:lnTo>
                  <a:lnTo>
                    <a:pt x="18" y="288"/>
                  </a:lnTo>
                  <a:lnTo>
                    <a:pt x="0" y="240"/>
                  </a:lnTo>
                  <a:lnTo>
                    <a:pt x="18" y="129"/>
                  </a:lnTo>
                  <a:lnTo>
                    <a:pt x="35" y="129"/>
                  </a:lnTo>
                  <a:lnTo>
                    <a:pt x="18" y="129"/>
                  </a:lnTo>
                  <a:lnTo>
                    <a:pt x="0" y="48"/>
                  </a:lnTo>
                  <a:lnTo>
                    <a:pt x="35" y="48"/>
                  </a:lnTo>
                  <a:lnTo>
                    <a:pt x="52" y="65"/>
                  </a:lnTo>
                  <a:lnTo>
                    <a:pt x="35" y="81"/>
                  </a:lnTo>
                  <a:lnTo>
                    <a:pt x="52" y="81"/>
                  </a:lnTo>
                  <a:lnTo>
                    <a:pt x="52" y="33"/>
                  </a:lnTo>
                  <a:lnTo>
                    <a:pt x="52" y="17"/>
                  </a:lnTo>
                  <a:close/>
                </a:path>
              </a:pathLst>
            </a:custGeom>
            <a:solidFill>
              <a:srgbClr val="3EAD92"/>
            </a:solidFill>
            <a:ln w="9525" cap="rnd">
              <a:solidFill>
                <a:schemeClr val="bg1"/>
              </a:solidFill>
              <a:round/>
              <a:headEnd/>
              <a:tailEnd/>
            </a:ln>
          </p:spPr>
          <p:txBody>
            <a:bodyPr/>
            <a:lstStyle/>
            <a:p>
              <a:endParaRPr lang="en-US" dirty="0"/>
            </a:p>
          </p:txBody>
        </p:sp>
        <p:sp>
          <p:nvSpPr>
            <p:cNvPr id="316" name="Freeform 66">
              <a:extLst>
                <a:ext uri="{FF2B5EF4-FFF2-40B4-BE49-F238E27FC236}">
                  <a16:creationId xmlns:a16="http://schemas.microsoft.com/office/drawing/2014/main" id="{68BBAC42-9E75-482D-8B1E-546E69C4F9DD}"/>
                </a:ext>
              </a:extLst>
            </p:cNvPr>
            <p:cNvSpPr>
              <a:spLocks/>
            </p:cNvSpPr>
            <p:nvPr/>
          </p:nvSpPr>
          <p:spPr bwMode="auto">
            <a:xfrm>
              <a:off x="4256088" y="5875338"/>
              <a:ext cx="111125" cy="100013"/>
            </a:xfrm>
            <a:custGeom>
              <a:avLst/>
              <a:gdLst>
                <a:gd name="T0" fmla="*/ 27781 w 140"/>
                <a:gd name="T1" fmla="*/ 19050 h 126"/>
                <a:gd name="T2" fmla="*/ 27781 w 140"/>
                <a:gd name="T3" fmla="*/ 19050 h 126"/>
                <a:gd name="T4" fmla="*/ 27781 w 140"/>
                <a:gd name="T5" fmla="*/ 0 h 126"/>
                <a:gd name="T6" fmla="*/ 19844 w 140"/>
                <a:gd name="T7" fmla="*/ 3175 h 126"/>
                <a:gd name="T8" fmla="*/ 16669 w 140"/>
                <a:gd name="T9" fmla="*/ 6350 h 126"/>
                <a:gd name="T10" fmla="*/ 19844 w 140"/>
                <a:gd name="T11" fmla="*/ 9525 h 126"/>
                <a:gd name="T12" fmla="*/ 23812 w 140"/>
                <a:gd name="T13" fmla="*/ 6350 h 126"/>
                <a:gd name="T14" fmla="*/ 23812 w 140"/>
                <a:gd name="T15" fmla="*/ 9525 h 126"/>
                <a:gd name="T16" fmla="*/ 19844 w 140"/>
                <a:gd name="T17" fmla="*/ 9525 h 126"/>
                <a:gd name="T18" fmla="*/ 19844 w 140"/>
                <a:gd name="T19" fmla="*/ 15875 h 126"/>
                <a:gd name="T20" fmla="*/ 19844 w 140"/>
                <a:gd name="T21" fmla="*/ 12700 h 126"/>
                <a:gd name="T22" fmla="*/ 16669 w 140"/>
                <a:gd name="T23" fmla="*/ 12700 h 126"/>
                <a:gd name="T24" fmla="*/ 14287 w 140"/>
                <a:gd name="T25" fmla="*/ 12700 h 126"/>
                <a:gd name="T26" fmla="*/ 3175 w 140"/>
                <a:gd name="T27" fmla="*/ 6350 h 126"/>
                <a:gd name="T28" fmla="*/ 0 w 140"/>
                <a:gd name="T29" fmla="*/ 9525 h 126"/>
                <a:gd name="T30" fmla="*/ 3175 w 140"/>
                <a:gd name="T31" fmla="*/ 12700 h 126"/>
                <a:gd name="T32" fmla="*/ 7144 w 140"/>
                <a:gd name="T33" fmla="*/ 12700 h 126"/>
                <a:gd name="T34" fmla="*/ 7144 w 140"/>
                <a:gd name="T35" fmla="*/ 15875 h 126"/>
                <a:gd name="T36" fmla="*/ 9525 w 140"/>
                <a:gd name="T37" fmla="*/ 15875 h 126"/>
                <a:gd name="T38" fmla="*/ 9525 w 140"/>
                <a:gd name="T39" fmla="*/ 19050 h 126"/>
                <a:gd name="T40" fmla="*/ 16669 w 140"/>
                <a:gd name="T41" fmla="*/ 22225 h 126"/>
                <a:gd name="T42" fmla="*/ 19844 w 140"/>
                <a:gd name="T43" fmla="*/ 22225 h 126"/>
                <a:gd name="T44" fmla="*/ 23812 w 140"/>
                <a:gd name="T45" fmla="*/ 25400 h 126"/>
                <a:gd name="T46" fmla="*/ 27781 w 140"/>
                <a:gd name="T47" fmla="*/ 19050 h 1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0"/>
                <a:gd name="T73" fmla="*/ 0 h 126"/>
                <a:gd name="T74" fmla="*/ 140 w 140"/>
                <a:gd name="T75" fmla="*/ 126 h 1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0" h="126">
                  <a:moveTo>
                    <a:pt x="140" y="96"/>
                  </a:moveTo>
                  <a:lnTo>
                    <a:pt x="140" y="96"/>
                  </a:lnTo>
                  <a:lnTo>
                    <a:pt x="140" y="0"/>
                  </a:lnTo>
                  <a:lnTo>
                    <a:pt x="103" y="15"/>
                  </a:lnTo>
                  <a:lnTo>
                    <a:pt x="86" y="30"/>
                  </a:lnTo>
                  <a:lnTo>
                    <a:pt x="103" y="48"/>
                  </a:lnTo>
                  <a:lnTo>
                    <a:pt x="122" y="30"/>
                  </a:lnTo>
                  <a:lnTo>
                    <a:pt x="122" y="48"/>
                  </a:lnTo>
                  <a:lnTo>
                    <a:pt x="103" y="48"/>
                  </a:lnTo>
                  <a:lnTo>
                    <a:pt x="103" y="78"/>
                  </a:lnTo>
                  <a:lnTo>
                    <a:pt x="103" y="63"/>
                  </a:lnTo>
                  <a:lnTo>
                    <a:pt x="86" y="63"/>
                  </a:lnTo>
                  <a:lnTo>
                    <a:pt x="69" y="63"/>
                  </a:lnTo>
                  <a:lnTo>
                    <a:pt x="17" y="30"/>
                  </a:lnTo>
                  <a:lnTo>
                    <a:pt x="0" y="48"/>
                  </a:lnTo>
                  <a:lnTo>
                    <a:pt x="17" y="63"/>
                  </a:lnTo>
                  <a:lnTo>
                    <a:pt x="34" y="63"/>
                  </a:lnTo>
                  <a:lnTo>
                    <a:pt x="34" y="78"/>
                  </a:lnTo>
                  <a:lnTo>
                    <a:pt x="51" y="78"/>
                  </a:lnTo>
                  <a:lnTo>
                    <a:pt x="51" y="96"/>
                  </a:lnTo>
                  <a:lnTo>
                    <a:pt x="86" y="111"/>
                  </a:lnTo>
                  <a:lnTo>
                    <a:pt x="103" y="111"/>
                  </a:lnTo>
                  <a:lnTo>
                    <a:pt x="122" y="126"/>
                  </a:lnTo>
                  <a:lnTo>
                    <a:pt x="140" y="96"/>
                  </a:lnTo>
                </a:path>
              </a:pathLst>
            </a:custGeom>
            <a:solidFill>
              <a:srgbClr val="30C1D7"/>
            </a:solidFill>
            <a:ln w="9525" cap="rnd">
              <a:solidFill>
                <a:schemeClr val="bg1"/>
              </a:solidFill>
              <a:round/>
              <a:headEnd/>
              <a:tailEnd/>
            </a:ln>
          </p:spPr>
          <p:txBody>
            <a:bodyPr/>
            <a:lstStyle/>
            <a:p>
              <a:endParaRPr lang="en-US" dirty="0"/>
            </a:p>
          </p:txBody>
        </p:sp>
        <p:sp>
          <p:nvSpPr>
            <p:cNvPr id="317" name="Freeform 67">
              <a:extLst>
                <a:ext uri="{FF2B5EF4-FFF2-40B4-BE49-F238E27FC236}">
                  <a16:creationId xmlns:a16="http://schemas.microsoft.com/office/drawing/2014/main" id="{71996F73-8AA5-4E76-90B4-7518E9C406E8}"/>
                </a:ext>
              </a:extLst>
            </p:cNvPr>
            <p:cNvSpPr>
              <a:spLocks/>
            </p:cNvSpPr>
            <p:nvPr/>
          </p:nvSpPr>
          <p:spPr bwMode="auto">
            <a:xfrm>
              <a:off x="4367213" y="5875338"/>
              <a:ext cx="82550" cy="114300"/>
            </a:xfrm>
            <a:custGeom>
              <a:avLst/>
              <a:gdLst>
                <a:gd name="T0" fmla="*/ 0 w 103"/>
                <a:gd name="T1" fmla="*/ 19050 h 144"/>
                <a:gd name="T2" fmla="*/ 0 w 103"/>
                <a:gd name="T3" fmla="*/ 19050 h 144"/>
                <a:gd name="T4" fmla="*/ 0 w 103"/>
                <a:gd name="T5" fmla="*/ 0 h 144"/>
                <a:gd name="T6" fmla="*/ 4007 w 103"/>
                <a:gd name="T7" fmla="*/ 9525 h 144"/>
                <a:gd name="T8" fmla="*/ 14426 w 103"/>
                <a:gd name="T9" fmla="*/ 15081 h 144"/>
                <a:gd name="T10" fmla="*/ 20838 w 103"/>
                <a:gd name="T11" fmla="*/ 19050 h 144"/>
                <a:gd name="T12" fmla="*/ 17632 w 103"/>
                <a:gd name="T13" fmla="*/ 21431 h 144"/>
                <a:gd name="T14" fmla="*/ 7213 w 103"/>
                <a:gd name="T15" fmla="*/ 24606 h 144"/>
                <a:gd name="T16" fmla="*/ 4007 w 103"/>
                <a:gd name="T17" fmla="*/ 28575 h 144"/>
                <a:gd name="T18" fmla="*/ 0 w 103"/>
                <a:gd name="T19" fmla="*/ 19050 h 1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144"/>
                <a:gd name="T32" fmla="*/ 103 w 103"/>
                <a:gd name="T33" fmla="*/ 144 h 1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144">
                  <a:moveTo>
                    <a:pt x="0" y="96"/>
                  </a:moveTo>
                  <a:lnTo>
                    <a:pt x="0" y="96"/>
                  </a:lnTo>
                  <a:lnTo>
                    <a:pt x="0" y="0"/>
                  </a:lnTo>
                  <a:lnTo>
                    <a:pt x="17" y="48"/>
                  </a:lnTo>
                  <a:lnTo>
                    <a:pt x="69" y="78"/>
                  </a:lnTo>
                  <a:lnTo>
                    <a:pt x="103" y="96"/>
                  </a:lnTo>
                  <a:lnTo>
                    <a:pt x="86" y="111"/>
                  </a:lnTo>
                  <a:lnTo>
                    <a:pt x="34" y="126"/>
                  </a:lnTo>
                  <a:lnTo>
                    <a:pt x="17" y="144"/>
                  </a:lnTo>
                  <a:lnTo>
                    <a:pt x="0" y="96"/>
                  </a:lnTo>
                  <a:close/>
                </a:path>
              </a:pathLst>
            </a:custGeom>
            <a:solidFill>
              <a:srgbClr val="30C1D7"/>
            </a:solidFill>
            <a:ln w="9525" cap="rnd">
              <a:solidFill>
                <a:schemeClr val="bg1"/>
              </a:solidFill>
              <a:round/>
              <a:headEnd/>
              <a:tailEnd/>
            </a:ln>
          </p:spPr>
          <p:txBody>
            <a:bodyPr/>
            <a:lstStyle/>
            <a:p>
              <a:endParaRPr lang="en-US" dirty="0"/>
            </a:p>
          </p:txBody>
        </p:sp>
        <p:sp>
          <p:nvSpPr>
            <p:cNvPr id="318" name="Freeform 68">
              <a:extLst>
                <a:ext uri="{FF2B5EF4-FFF2-40B4-BE49-F238E27FC236}">
                  <a16:creationId xmlns:a16="http://schemas.microsoft.com/office/drawing/2014/main" id="{4C2EC302-E223-4D2B-91A4-BC321D9C4E97}"/>
                </a:ext>
              </a:extLst>
            </p:cNvPr>
            <p:cNvSpPr>
              <a:spLocks/>
            </p:cNvSpPr>
            <p:nvPr/>
          </p:nvSpPr>
          <p:spPr bwMode="auto">
            <a:xfrm>
              <a:off x="3871913" y="4643438"/>
              <a:ext cx="12700" cy="25400"/>
            </a:xfrm>
            <a:custGeom>
              <a:avLst/>
              <a:gdLst>
                <a:gd name="T0" fmla="*/ 0 w 15"/>
                <a:gd name="T1" fmla="*/ 0 h 33"/>
                <a:gd name="T2" fmla="*/ 0 w 15"/>
                <a:gd name="T3" fmla="*/ 0 h 33"/>
                <a:gd name="T4" fmla="*/ 3387 w 15"/>
                <a:gd name="T5" fmla="*/ 3079 h 33"/>
                <a:gd name="T6" fmla="*/ 0 w 15"/>
                <a:gd name="T7" fmla="*/ 3079 h 33"/>
                <a:gd name="T8" fmla="*/ 3387 w 15"/>
                <a:gd name="T9" fmla="*/ 6158 h 33"/>
                <a:gd name="T10" fmla="*/ 3387 w 15"/>
                <a:gd name="T11" fmla="*/ 3079 h 33"/>
                <a:gd name="T12" fmla="*/ 0 w 15"/>
                <a:gd name="T13" fmla="*/ 0 h 33"/>
                <a:gd name="T14" fmla="*/ 0 60000 65536"/>
                <a:gd name="T15" fmla="*/ 0 60000 65536"/>
                <a:gd name="T16" fmla="*/ 0 60000 65536"/>
                <a:gd name="T17" fmla="*/ 0 60000 65536"/>
                <a:gd name="T18" fmla="*/ 0 60000 65536"/>
                <a:gd name="T19" fmla="*/ 0 60000 65536"/>
                <a:gd name="T20" fmla="*/ 0 60000 65536"/>
                <a:gd name="T21" fmla="*/ 0 w 15"/>
                <a:gd name="T22" fmla="*/ 0 h 33"/>
                <a:gd name="T23" fmla="*/ 15 w 15"/>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33">
                  <a:moveTo>
                    <a:pt x="0" y="0"/>
                  </a:moveTo>
                  <a:lnTo>
                    <a:pt x="0" y="0"/>
                  </a:lnTo>
                  <a:lnTo>
                    <a:pt x="15" y="18"/>
                  </a:lnTo>
                  <a:lnTo>
                    <a:pt x="0" y="18"/>
                  </a:lnTo>
                  <a:lnTo>
                    <a:pt x="15" y="33"/>
                  </a:lnTo>
                  <a:lnTo>
                    <a:pt x="15" y="18"/>
                  </a:lnTo>
                  <a:lnTo>
                    <a:pt x="0" y="0"/>
                  </a:lnTo>
                </a:path>
              </a:pathLst>
            </a:custGeom>
            <a:solidFill>
              <a:srgbClr val="C8C8C8"/>
            </a:solidFill>
            <a:ln w="9525" cap="rnd">
              <a:solidFill>
                <a:schemeClr val="bg1"/>
              </a:solidFill>
              <a:round/>
              <a:headEnd/>
              <a:tailEnd/>
            </a:ln>
          </p:spPr>
          <p:txBody>
            <a:bodyPr/>
            <a:lstStyle/>
            <a:p>
              <a:endParaRPr lang="en-US" dirty="0"/>
            </a:p>
          </p:txBody>
        </p:sp>
        <p:sp>
          <p:nvSpPr>
            <p:cNvPr id="319" name="Freeform 69">
              <a:extLst>
                <a:ext uri="{FF2B5EF4-FFF2-40B4-BE49-F238E27FC236}">
                  <a16:creationId xmlns:a16="http://schemas.microsoft.com/office/drawing/2014/main" id="{60FB3937-FE0F-4665-B750-839CE5963023}"/>
                </a:ext>
              </a:extLst>
            </p:cNvPr>
            <p:cNvSpPr>
              <a:spLocks/>
            </p:cNvSpPr>
            <p:nvPr/>
          </p:nvSpPr>
          <p:spPr bwMode="auto">
            <a:xfrm>
              <a:off x="4241800" y="5556251"/>
              <a:ext cx="26988" cy="52388"/>
            </a:xfrm>
            <a:custGeom>
              <a:avLst/>
              <a:gdLst>
                <a:gd name="T0" fmla="*/ 3084 w 35"/>
                <a:gd name="T1" fmla="*/ 0 h 65"/>
                <a:gd name="T2" fmla="*/ 3084 w 35"/>
                <a:gd name="T3" fmla="*/ 0 h 65"/>
                <a:gd name="T4" fmla="*/ 0 w 35"/>
                <a:gd name="T5" fmla="*/ 9672 h 65"/>
                <a:gd name="T6" fmla="*/ 3084 w 35"/>
                <a:gd name="T7" fmla="*/ 13701 h 65"/>
                <a:gd name="T8" fmla="*/ 6169 w 35"/>
                <a:gd name="T9" fmla="*/ 4030 h 65"/>
                <a:gd name="T10" fmla="*/ 3084 w 35"/>
                <a:gd name="T11" fmla="*/ 0 h 65"/>
                <a:gd name="T12" fmla="*/ 0 60000 65536"/>
                <a:gd name="T13" fmla="*/ 0 60000 65536"/>
                <a:gd name="T14" fmla="*/ 0 60000 65536"/>
                <a:gd name="T15" fmla="*/ 0 60000 65536"/>
                <a:gd name="T16" fmla="*/ 0 60000 65536"/>
                <a:gd name="T17" fmla="*/ 0 60000 65536"/>
                <a:gd name="T18" fmla="*/ 0 w 35"/>
                <a:gd name="T19" fmla="*/ 0 h 65"/>
                <a:gd name="T20" fmla="*/ 35 w 35"/>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35" h="65">
                  <a:moveTo>
                    <a:pt x="18" y="0"/>
                  </a:moveTo>
                  <a:lnTo>
                    <a:pt x="18" y="0"/>
                  </a:lnTo>
                  <a:lnTo>
                    <a:pt x="0" y="48"/>
                  </a:lnTo>
                  <a:lnTo>
                    <a:pt x="18" y="65"/>
                  </a:lnTo>
                  <a:lnTo>
                    <a:pt x="35" y="17"/>
                  </a:lnTo>
                  <a:lnTo>
                    <a:pt x="18" y="0"/>
                  </a:lnTo>
                </a:path>
              </a:pathLst>
            </a:custGeom>
            <a:solidFill>
              <a:srgbClr val="30C1D7"/>
            </a:solidFill>
            <a:ln w="9525" cap="rnd">
              <a:solidFill>
                <a:schemeClr val="bg1"/>
              </a:solidFill>
              <a:round/>
              <a:headEnd/>
              <a:tailEnd/>
            </a:ln>
          </p:spPr>
          <p:txBody>
            <a:bodyPr/>
            <a:lstStyle/>
            <a:p>
              <a:endParaRPr lang="en-US" dirty="0"/>
            </a:p>
          </p:txBody>
        </p:sp>
        <p:sp>
          <p:nvSpPr>
            <p:cNvPr id="320" name="Freeform 70">
              <a:extLst>
                <a:ext uri="{FF2B5EF4-FFF2-40B4-BE49-F238E27FC236}">
                  <a16:creationId xmlns:a16="http://schemas.microsoft.com/office/drawing/2014/main" id="{64139CFE-831C-4802-B7F0-4239C0DFC748}"/>
                </a:ext>
              </a:extLst>
            </p:cNvPr>
            <p:cNvSpPr>
              <a:spLocks/>
            </p:cNvSpPr>
            <p:nvPr/>
          </p:nvSpPr>
          <p:spPr bwMode="auto">
            <a:xfrm>
              <a:off x="4530725" y="5837238"/>
              <a:ext cx="69850" cy="38100"/>
            </a:xfrm>
            <a:custGeom>
              <a:avLst/>
              <a:gdLst>
                <a:gd name="T0" fmla="*/ 0 w 88"/>
                <a:gd name="T1" fmla="*/ 2381 h 48"/>
                <a:gd name="T2" fmla="*/ 0 w 88"/>
                <a:gd name="T3" fmla="*/ 2381 h 48"/>
                <a:gd name="T4" fmla="*/ 3969 w 88"/>
                <a:gd name="T5" fmla="*/ 5556 h 48"/>
                <a:gd name="T6" fmla="*/ 7144 w 88"/>
                <a:gd name="T7" fmla="*/ 5556 h 48"/>
                <a:gd name="T8" fmla="*/ 10319 w 88"/>
                <a:gd name="T9" fmla="*/ 9525 h 48"/>
                <a:gd name="T10" fmla="*/ 17463 w 88"/>
                <a:gd name="T11" fmla="*/ 2381 h 48"/>
                <a:gd name="T12" fmla="*/ 17463 w 88"/>
                <a:gd name="T13" fmla="*/ 0 h 48"/>
                <a:gd name="T14" fmla="*/ 7144 w 88"/>
                <a:gd name="T15" fmla="*/ 0 h 48"/>
                <a:gd name="T16" fmla="*/ 3969 w 88"/>
                <a:gd name="T17" fmla="*/ 0 h 48"/>
                <a:gd name="T18" fmla="*/ 7144 w 88"/>
                <a:gd name="T19" fmla="*/ 2381 h 48"/>
                <a:gd name="T20" fmla="*/ 3969 w 88"/>
                <a:gd name="T21" fmla="*/ 5556 h 48"/>
                <a:gd name="T22" fmla="*/ 0 w 88"/>
                <a:gd name="T23" fmla="*/ 2381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8"/>
                <a:gd name="T37" fmla="*/ 0 h 48"/>
                <a:gd name="T38" fmla="*/ 88 w 88"/>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8" h="48">
                  <a:moveTo>
                    <a:pt x="0" y="15"/>
                  </a:moveTo>
                  <a:lnTo>
                    <a:pt x="0" y="15"/>
                  </a:lnTo>
                  <a:lnTo>
                    <a:pt x="17" y="30"/>
                  </a:lnTo>
                  <a:lnTo>
                    <a:pt x="35" y="30"/>
                  </a:lnTo>
                  <a:lnTo>
                    <a:pt x="52" y="48"/>
                  </a:lnTo>
                  <a:lnTo>
                    <a:pt x="88" y="15"/>
                  </a:lnTo>
                  <a:lnTo>
                    <a:pt x="88" y="0"/>
                  </a:lnTo>
                  <a:lnTo>
                    <a:pt x="35" y="0"/>
                  </a:lnTo>
                  <a:lnTo>
                    <a:pt x="17" y="0"/>
                  </a:lnTo>
                  <a:lnTo>
                    <a:pt x="35" y="15"/>
                  </a:lnTo>
                  <a:lnTo>
                    <a:pt x="17" y="30"/>
                  </a:lnTo>
                  <a:lnTo>
                    <a:pt x="0" y="15"/>
                  </a:lnTo>
                </a:path>
              </a:pathLst>
            </a:custGeom>
            <a:solidFill>
              <a:srgbClr val="30C1D7"/>
            </a:solidFill>
            <a:ln w="9525" cap="rnd">
              <a:solidFill>
                <a:schemeClr val="bg1"/>
              </a:solidFill>
              <a:round/>
              <a:headEnd/>
              <a:tailEnd/>
            </a:ln>
          </p:spPr>
          <p:txBody>
            <a:bodyPr/>
            <a:lstStyle/>
            <a:p>
              <a:endParaRPr lang="en-US" dirty="0"/>
            </a:p>
          </p:txBody>
        </p:sp>
        <p:sp>
          <p:nvSpPr>
            <p:cNvPr id="321" name="Freeform 71">
              <a:extLst>
                <a:ext uri="{FF2B5EF4-FFF2-40B4-BE49-F238E27FC236}">
                  <a16:creationId xmlns:a16="http://schemas.microsoft.com/office/drawing/2014/main" id="{33CFE0B0-F72B-411F-B2AA-3877B776A313}"/>
                </a:ext>
              </a:extLst>
            </p:cNvPr>
            <p:cNvSpPr>
              <a:spLocks/>
            </p:cNvSpPr>
            <p:nvPr/>
          </p:nvSpPr>
          <p:spPr bwMode="auto">
            <a:xfrm>
              <a:off x="4214813" y="5003801"/>
              <a:ext cx="177800" cy="925513"/>
            </a:xfrm>
            <a:custGeom>
              <a:avLst/>
              <a:gdLst>
                <a:gd name="T0" fmla="*/ 27781 w 224"/>
                <a:gd name="T1" fmla="*/ 3172 h 1167"/>
                <a:gd name="T2" fmla="*/ 38100 w 224"/>
                <a:gd name="T3" fmla="*/ 9517 h 1167"/>
                <a:gd name="T4" fmla="*/ 41275 w 224"/>
                <a:gd name="T5" fmla="*/ 28551 h 1167"/>
                <a:gd name="T6" fmla="*/ 44450 w 224"/>
                <a:gd name="T7" fmla="*/ 34102 h 1167"/>
                <a:gd name="T8" fmla="*/ 41275 w 224"/>
                <a:gd name="T9" fmla="*/ 47584 h 1167"/>
                <a:gd name="T10" fmla="*/ 27781 w 224"/>
                <a:gd name="T11" fmla="*/ 76135 h 1167"/>
                <a:gd name="T12" fmla="*/ 27781 w 224"/>
                <a:gd name="T13" fmla="*/ 97548 h 1167"/>
                <a:gd name="T14" fmla="*/ 23812 w 224"/>
                <a:gd name="T15" fmla="*/ 107064 h 1167"/>
                <a:gd name="T16" fmla="*/ 20638 w 224"/>
                <a:gd name="T17" fmla="*/ 126098 h 1167"/>
                <a:gd name="T18" fmla="*/ 20638 w 224"/>
                <a:gd name="T19" fmla="*/ 145132 h 1167"/>
                <a:gd name="T20" fmla="*/ 23812 w 224"/>
                <a:gd name="T21" fmla="*/ 157821 h 1167"/>
                <a:gd name="T22" fmla="*/ 20638 w 224"/>
                <a:gd name="T23" fmla="*/ 161786 h 1167"/>
                <a:gd name="T24" fmla="*/ 20638 w 224"/>
                <a:gd name="T25" fmla="*/ 173682 h 1167"/>
                <a:gd name="T26" fmla="*/ 17463 w 224"/>
                <a:gd name="T27" fmla="*/ 186371 h 1167"/>
                <a:gd name="T28" fmla="*/ 14288 w 224"/>
                <a:gd name="T29" fmla="*/ 202233 h 1167"/>
                <a:gd name="T30" fmla="*/ 17463 w 224"/>
                <a:gd name="T31" fmla="*/ 202233 h 1167"/>
                <a:gd name="T32" fmla="*/ 20638 w 224"/>
                <a:gd name="T33" fmla="*/ 214922 h 1167"/>
                <a:gd name="T34" fmla="*/ 38100 w 224"/>
                <a:gd name="T35" fmla="*/ 214922 h 1167"/>
                <a:gd name="T36" fmla="*/ 34131 w 224"/>
                <a:gd name="T37" fmla="*/ 214922 h 1167"/>
                <a:gd name="T38" fmla="*/ 27781 w 224"/>
                <a:gd name="T39" fmla="*/ 221267 h 1167"/>
                <a:gd name="T40" fmla="*/ 23812 w 224"/>
                <a:gd name="T41" fmla="*/ 230783 h 1167"/>
                <a:gd name="T42" fmla="*/ 23812 w 224"/>
                <a:gd name="T43" fmla="*/ 224439 h 1167"/>
                <a:gd name="T44" fmla="*/ 17463 w 224"/>
                <a:gd name="T45" fmla="*/ 224439 h 1167"/>
                <a:gd name="T46" fmla="*/ 14288 w 224"/>
                <a:gd name="T47" fmla="*/ 218887 h 1167"/>
                <a:gd name="T48" fmla="*/ 7144 w 224"/>
                <a:gd name="T49" fmla="*/ 214922 h 1167"/>
                <a:gd name="T50" fmla="*/ 3969 w 224"/>
                <a:gd name="T51" fmla="*/ 214922 h 1167"/>
                <a:gd name="T52" fmla="*/ 7144 w 224"/>
                <a:gd name="T53" fmla="*/ 211750 h 1167"/>
                <a:gd name="T54" fmla="*/ 7144 w 224"/>
                <a:gd name="T55" fmla="*/ 205405 h 1167"/>
                <a:gd name="T56" fmla="*/ 3969 w 224"/>
                <a:gd name="T57" fmla="*/ 211750 h 1167"/>
                <a:gd name="T58" fmla="*/ 7144 w 224"/>
                <a:gd name="T59" fmla="*/ 205405 h 1167"/>
                <a:gd name="T60" fmla="*/ 3969 w 224"/>
                <a:gd name="T61" fmla="*/ 205405 h 1167"/>
                <a:gd name="T62" fmla="*/ 0 w 224"/>
                <a:gd name="T63" fmla="*/ 195888 h 1167"/>
                <a:gd name="T64" fmla="*/ 3969 w 224"/>
                <a:gd name="T65" fmla="*/ 183199 h 1167"/>
                <a:gd name="T66" fmla="*/ 7144 w 224"/>
                <a:gd name="T67" fmla="*/ 186371 h 1167"/>
                <a:gd name="T68" fmla="*/ 3969 w 224"/>
                <a:gd name="T69" fmla="*/ 173682 h 1167"/>
                <a:gd name="T70" fmla="*/ 7144 w 224"/>
                <a:gd name="T71" fmla="*/ 171303 h 1167"/>
                <a:gd name="T72" fmla="*/ 7144 w 224"/>
                <a:gd name="T73" fmla="*/ 167338 h 1167"/>
                <a:gd name="T74" fmla="*/ 10319 w 224"/>
                <a:gd name="T75" fmla="*/ 154649 h 1167"/>
                <a:gd name="T76" fmla="*/ 10319 w 224"/>
                <a:gd name="T77" fmla="*/ 161786 h 1167"/>
                <a:gd name="T78" fmla="*/ 17463 w 224"/>
                <a:gd name="T79" fmla="*/ 142753 h 1167"/>
                <a:gd name="T80" fmla="*/ 14288 w 224"/>
                <a:gd name="T81" fmla="*/ 138787 h 1167"/>
                <a:gd name="T82" fmla="*/ 10319 w 224"/>
                <a:gd name="T83" fmla="*/ 126098 h 1167"/>
                <a:gd name="T84" fmla="*/ 10319 w 224"/>
                <a:gd name="T85" fmla="*/ 114202 h 1167"/>
                <a:gd name="T86" fmla="*/ 23812 w 224"/>
                <a:gd name="T87" fmla="*/ 81686 h 1167"/>
                <a:gd name="T88" fmla="*/ 23812 w 224"/>
                <a:gd name="T89" fmla="*/ 66618 h 1167"/>
                <a:gd name="T90" fmla="*/ 27781 w 224"/>
                <a:gd name="T91" fmla="*/ 47584 h 1167"/>
                <a:gd name="T92" fmla="*/ 30956 w 224"/>
                <a:gd name="T93" fmla="*/ 19034 h 11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4"/>
                <a:gd name="T142" fmla="*/ 0 h 1167"/>
                <a:gd name="T143" fmla="*/ 224 w 224"/>
                <a:gd name="T144" fmla="*/ 1167 h 116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4" h="1167">
                  <a:moveTo>
                    <a:pt x="138" y="16"/>
                  </a:moveTo>
                  <a:lnTo>
                    <a:pt x="138" y="16"/>
                  </a:lnTo>
                  <a:lnTo>
                    <a:pt x="172" y="0"/>
                  </a:lnTo>
                  <a:lnTo>
                    <a:pt x="190" y="48"/>
                  </a:lnTo>
                  <a:lnTo>
                    <a:pt x="190" y="64"/>
                  </a:lnTo>
                  <a:lnTo>
                    <a:pt x="207" y="144"/>
                  </a:lnTo>
                  <a:lnTo>
                    <a:pt x="224" y="144"/>
                  </a:lnTo>
                  <a:lnTo>
                    <a:pt x="224" y="175"/>
                  </a:lnTo>
                  <a:lnTo>
                    <a:pt x="190" y="192"/>
                  </a:lnTo>
                  <a:lnTo>
                    <a:pt x="207" y="240"/>
                  </a:lnTo>
                  <a:lnTo>
                    <a:pt x="172" y="288"/>
                  </a:lnTo>
                  <a:lnTo>
                    <a:pt x="138" y="384"/>
                  </a:lnTo>
                  <a:lnTo>
                    <a:pt x="155" y="447"/>
                  </a:lnTo>
                  <a:lnTo>
                    <a:pt x="138" y="495"/>
                  </a:lnTo>
                  <a:lnTo>
                    <a:pt x="138" y="528"/>
                  </a:lnTo>
                  <a:lnTo>
                    <a:pt x="121" y="543"/>
                  </a:lnTo>
                  <a:lnTo>
                    <a:pt x="121" y="607"/>
                  </a:lnTo>
                  <a:lnTo>
                    <a:pt x="103" y="639"/>
                  </a:lnTo>
                  <a:lnTo>
                    <a:pt x="103" y="703"/>
                  </a:lnTo>
                  <a:lnTo>
                    <a:pt x="103" y="735"/>
                  </a:lnTo>
                  <a:lnTo>
                    <a:pt x="103" y="799"/>
                  </a:lnTo>
                  <a:lnTo>
                    <a:pt x="121" y="799"/>
                  </a:lnTo>
                  <a:lnTo>
                    <a:pt x="121" y="816"/>
                  </a:lnTo>
                  <a:lnTo>
                    <a:pt x="103" y="816"/>
                  </a:lnTo>
                  <a:lnTo>
                    <a:pt x="121" y="816"/>
                  </a:lnTo>
                  <a:lnTo>
                    <a:pt x="103" y="879"/>
                  </a:lnTo>
                  <a:lnTo>
                    <a:pt x="86" y="912"/>
                  </a:lnTo>
                  <a:lnTo>
                    <a:pt x="86" y="942"/>
                  </a:lnTo>
                  <a:lnTo>
                    <a:pt x="69" y="990"/>
                  </a:lnTo>
                  <a:lnTo>
                    <a:pt x="69" y="1023"/>
                  </a:lnTo>
                  <a:lnTo>
                    <a:pt x="69" y="1038"/>
                  </a:lnTo>
                  <a:lnTo>
                    <a:pt x="86" y="1023"/>
                  </a:lnTo>
                  <a:lnTo>
                    <a:pt x="86" y="1071"/>
                  </a:lnTo>
                  <a:lnTo>
                    <a:pt x="103" y="1086"/>
                  </a:lnTo>
                  <a:lnTo>
                    <a:pt x="155" y="1086"/>
                  </a:lnTo>
                  <a:lnTo>
                    <a:pt x="190" y="1086"/>
                  </a:lnTo>
                  <a:lnTo>
                    <a:pt x="190" y="1104"/>
                  </a:lnTo>
                  <a:lnTo>
                    <a:pt x="172" y="1086"/>
                  </a:lnTo>
                  <a:lnTo>
                    <a:pt x="172" y="1104"/>
                  </a:lnTo>
                  <a:lnTo>
                    <a:pt x="138" y="1119"/>
                  </a:lnTo>
                  <a:lnTo>
                    <a:pt x="138" y="1152"/>
                  </a:lnTo>
                  <a:lnTo>
                    <a:pt x="121" y="1167"/>
                  </a:lnTo>
                  <a:lnTo>
                    <a:pt x="103" y="1134"/>
                  </a:lnTo>
                  <a:lnTo>
                    <a:pt x="121" y="1134"/>
                  </a:lnTo>
                  <a:lnTo>
                    <a:pt x="121" y="1119"/>
                  </a:lnTo>
                  <a:lnTo>
                    <a:pt x="86" y="1134"/>
                  </a:lnTo>
                  <a:lnTo>
                    <a:pt x="69" y="1119"/>
                  </a:lnTo>
                  <a:lnTo>
                    <a:pt x="69" y="1104"/>
                  </a:lnTo>
                  <a:lnTo>
                    <a:pt x="52" y="1104"/>
                  </a:lnTo>
                  <a:lnTo>
                    <a:pt x="34" y="1086"/>
                  </a:lnTo>
                  <a:lnTo>
                    <a:pt x="34" y="1104"/>
                  </a:lnTo>
                  <a:lnTo>
                    <a:pt x="17" y="1086"/>
                  </a:lnTo>
                  <a:lnTo>
                    <a:pt x="17" y="1071"/>
                  </a:lnTo>
                  <a:lnTo>
                    <a:pt x="34" y="1071"/>
                  </a:lnTo>
                  <a:lnTo>
                    <a:pt x="34" y="1056"/>
                  </a:lnTo>
                  <a:lnTo>
                    <a:pt x="34" y="1038"/>
                  </a:lnTo>
                  <a:lnTo>
                    <a:pt x="34" y="1056"/>
                  </a:lnTo>
                  <a:lnTo>
                    <a:pt x="17" y="1071"/>
                  </a:lnTo>
                  <a:lnTo>
                    <a:pt x="17" y="1023"/>
                  </a:lnTo>
                  <a:lnTo>
                    <a:pt x="34" y="1038"/>
                  </a:lnTo>
                  <a:lnTo>
                    <a:pt x="34" y="1008"/>
                  </a:lnTo>
                  <a:lnTo>
                    <a:pt x="17" y="1038"/>
                  </a:lnTo>
                  <a:lnTo>
                    <a:pt x="17" y="1008"/>
                  </a:lnTo>
                  <a:lnTo>
                    <a:pt x="0" y="990"/>
                  </a:lnTo>
                  <a:lnTo>
                    <a:pt x="0" y="975"/>
                  </a:lnTo>
                  <a:lnTo>
                    <a:pt x="17" y="927"/>
                  </a:lnTo>
                  <a:lnTo>
                    <a:pt x="17" y="912"/>
                  </a:lnTo>
                  <a:lnTo>
                    <a:pt x="34" y="942"/>
                  </a:lnTo>
                  <a:lnTo>
                    <a:pt x="52" y="879"/>
                  </a:lnTo>
                  <a:lnTo>
                    <a:pt x="17" y="879"/>
                  </a:lnTo>
                  <a:lnTo>
                    <a:pt x="0" y="879"/>
                  </a:lnTo>
                  <a:lnTo>
                    <a:pt x="34" y="864"/>
                  </a:lnTo>
                  <a:lnTo>
                    <a:pt x="17" y="846"/>
                  </a:lnTo>
                  <a:lnTo>
                    <a:pt x="34" y="846"/>
                  </a:lnTo>
                  <a:lnTo>
                    <a:pt x="34" y="799"/>
                  </a:lnTo>
                  <a:lnTo>
                    <a:pt x="52" y="783"/>
                  </a:lnTo>
                  <a:lnTo>
                    <a:pt x="69" y="783"/>
                  </a:lnTo>
                  <a:lnTo>
                    <a:pt x="52" y="816"/>
                  </a:lnTo>
                  <a:lnTo>
                    <a:pt x="52" y="831"/>
                  </a:lnTo>
                  <a:lnTo>
                    <a:pt x="86" y="720"/>
                  </a:lnTo>
                  <a:lnTo>
                    <a:pt x="86" y="703"/>
                  </a:lnTo>
                  <a:lnTo>
                    <a:pt x="69" y="703"/>
                  </a:lnTo>
                  <a:lnTo>
                    <a:pt x="52" y="687"/>
                  </a:lnTo>
                  <a:lnTo>
                    <a:pt x="52" y="639"/>
                  </a:lnTo>
                  <a:lnTo>
                    <a:pt x="69" y="624"/>
                  </a:lnTo>
                  <a:lnTo>
                    <a:pt x="52" y="576"/>
                  </a:lnTo>
                  <a:lnTo>
                    <a:pt x="69" y="559"/>
                  </a:lnTo>
                  <a:lnTo>
                    <a:pt x="121" y="415"/>
                  </a:lnTo>
                  <a:lnTo>
                    <a:pt x="103" y="367"/>
                  </a:lnTo>
                  <a:lnTo>
                    <a:pt x="121" y="336"/>
                  </a:lnTo>
                  <a:lnTo>
                    <a:pt x="121" y="303"/>
                  </a:lnTo>
                  <a:lnTo>
                    <a:pt x="138" y="240"/>
                  </a:lnTo>
                  <a:lnTo>
                    <a:pt x="138" y="144"/>
                  </a:lnTo>
                  <a:lnTo>
                    <a:pt x="155" y="96"/>
                  </a:lnTo>
                  <a:lnTo>
                    <a:pt x="138" y="16"/>
                  </a:lnTo>
                </a:path>
              </a:pathLst>
            </a:custGeom>
            <a:solidFill>
              <a:srgbClr val="30C1D7"/>
            </a:solidFill>
            <a:ln w="9525" cap="rnd">
              <a:solidFill>
                <a:schemeClr val="bg1"/>
              </a:solidFill>
              <a:round/>
              <a:headEnd/>
              <a:tailEnd/>
            </a:ln>
          </p:spPr>
          <p:txBody>
            <a:bodyPr/>
            <a:lstStyle/>
            <a:p>
              <a:endParaRPr lang="en-US" dirty="0"/>
            </a:p>
          </p:txBody>
        </p:sp>
        <p:sp>
          <p:nvSpPr>
            <p:cNvPr id="322" name="Freeform 72">
              <a:extLst>
                <a:ext uri="{FF2B5EF4-FFF2-40B4-BE49-F238E27FC236}">
                  <a16:creationId xmlns:a16="http://schemas.microsoft.com/office/drawing/2014/main" id="{682450E1-1353-422F-B824-93CB83A84A06}"/>
                </a:ext>
              </a:extLst>
            </p:cNvPr>
            <p:cNvSpPr>
              <a:spLocks/>
            </p:cNvSpPr>
            <p:nvPr/>
          </p:nvSpPr>
          <p:spPr bwMode="auto">
            <a:xfrm>
              <a:off x="4146550" y="4394201"/>
              <a:ext cx="246063" cy="330200"/>
            </a:xfrm>
            <a:custGeom>
              <a:avLst/>
              <a:gdLst>
                <a:gd name="T0" fmla="*/ 47472 w 311"/>
                <a:gd name="T1" fmla="*/ 83746 h 414"/>
                <a:gd name="T2" fmla="*/ 47472 w 311"/>
                <a:gd name="T3" fmla="*/ 83746 h 414"/>
                <a:gd name="T4" fmla="*/ 50637 w 311"/>
                <a:gd name="T5" fmla="*/ 70187 h 414"/>
                <a:gd name="T6" fmla="*/ 47472 w 311"/>
                <a:gd name="T7" fmla="*/ 60616 h 414"/>
                <a:gd name="T8" fmla="*/ 50637 w 311"/>
                <a:gd name="T9" fmla="*/ 60616 h 414"/>
                <a:gd name="T10" fmla="*/ 47472 w 311"/>
                <a:gd name="T11" fmla="*/ 58224 h 414"/>
                <a:gd name="T12" fmla="*/ 47472 w 311"/>
                <a:gd name="T13" fmla="*/ 54236 h 414"/>
                <a:gd name="T14" fmla="*/ 60922 w 311"/>
                <a:gd name="T15" fmla="*/ 54236 h 414"/>
                <a:gd name="T16" fmla="*/ 60922 w 311"/>
                <a:gd name="T17" fmla="*/ 48653 h 414"/>
                <a:gd name="T18" fmla="*/ 57758 w 311"/>
                <a:gd name="T19" fmla="*/ 41474 h 414"/>
                <a:gd name="T20" fmla="*/ 60922 w 311"/>
                <a:gd name="T21" fmla="*/ 31903 h 414"/>
                <a:gd name="T22" fmla="*/ 50637 w 311"/>
                <a:gd name="T23" fmla="*/ 31903 h 414"/>
                <a:gd name="T24" fmla="*/ 47472 w 311"/>
                <a:gd name="T25" fmla="*/ 28713 h 414"/>
                <a:gd name="T26" fmla="*/ 37186 w 311"/>
                <a:gd name="T27" fmla="*/ 28713 h 414"/>
                <a:gd name="T28" fmla="*/ 34022 w 311"/>
                <a:gd name="T29" fmla="*/ 25523 h 414"/>
                <a:gd name="T30" fmla="*/ 34022 w 311"/>
                <a:gd name="T31" fmla="*/ 22332 h 414"/>
                <a:gd name="T32" fmla="*/ 30857 w 311"/>
                <a:gd name="T33" fmla="*/ 15952 h 414"/>
                <a:gd name="T34" fmla="*/ 34022 w 311"/>
                <a:gd name="T35" fmla="*/ 9571 h 414"/>
                <a:gd name="T36" fmla="*/ 37186 w 311"/>
                <a:gd name="T37" fmla="*/ 6381 h 414"/>
                <a:gd name="T38" fmla="*/ 41142 w 311"/>
                <a:gd name="T39" fmla="*/ 3190 h 414"/>
                <a:gd name="T40" fmla="*/ 37186 w 311"/>
                <a:gd name="T41" fmla="*/ 0 h 414"/>
                <a:gd name="T42" fmla="*/ 30857 w 311"/>
                <a:gd name="T43" fmla="*/ 6381 h 414"/>
                <a:gd name="T44" fmla="*/ 20571 w 311"/>
                <a:gd name="T45" fmla="*/ 9571 h 414"/>
                <a:gd name="T46" fmla="*/ 16615 w 311"/>
                <a:gd name="T47" fmla="*/ 15952 h 414"/>
                <a:gd name="T48" fmla="*/ 10286 w 311"/>
                <a:gd name="T49" fmla="*/ 19142 h 414"/>
                <a:gd name="T50" fmla="*/ 10286 w 311"/>
                <a:gd name="T51" fmla="*/ 25523 h 414"/>
                <a:gd name="T52" fmla="*/ 6330 w 311"/>
                <a:gd name="T53" fmla="*/ 19142 h 414"/>
                <a:gd name="T54" fmla="*/ 10286 w 311"/>
                <a:gd name="T55" fmla="*/ 22332 h 414"/>
                <a:gd name="T56" fmla="*/ 6330 w 311"/>
                <a:gd name="T57" fmla="*/ 25523 h 414"/>
                <a:gd name="T58" fmla="*/ 6330 w 311"/>
                <a:gd name="T59" fmla="*/ 28713 h 414"/>
                <a:gd name="T60" fmla="*/ 6330 w 311"/>
                <a:gd name="T61" fmla="*/ 31903 h 414"/>
                <a:gd name="T62" fmla="*/ 6330 w 311"/>
                <a:gd name="T63" fmla="*/ 44665 h 414"/>
                <a:gd name="T64" fmla="*/ 10286 w 311"/>
                <a:gd name="T65" fmla="*/ 44665 h 414"/>
                <a:gd name="T66" fmla="*/ 6330 w 311"/>
                <a:gd name="T67" fmla="*/ 51045 h 414"/>
                <a:gd name="T68" fmla="*/ 3165 w 311"/>
                <a:gd name="T69" fmla="*/ 51045 h 414"/>
                <a:gd name="T70" fmla="*/ 3165 w 311"/>
                <a:gd name="T71" fmla="*/ 54236 h 414"/>
                <a:gd name="T72" fmla="*/ 0 w 311"/>
                <a:gd name="T73" fmla="*/ 54236 h 414"/>
                <a:gd name="T74" fmla="*/ 0 w 311"/>
                <a:gd name="T75" fmla="*/ 58224 h 414"/>
                <a:gd name="T76" fmla="*/ 10286 w 311"/>
                <a:gd name="T77" fmla="*/ 63807 h 414"/>
                <a:gd name="T78" fmla="*/ 16615 w 311"/>
                <a:gd name="T79" fmla="*/ 60616 h 414"/>
                <a:gd name="T80" fmla="*/ 20571 w 311"/>
                <a:gd name="T81" fmla="*/ 63807 h 414"/>
                <a:gd name="T82" fmla="*/ 26901 w 311"/>
                <a:gd name="T83" fmla="*/ 70187 h 414"/>
                <a:gd name="T84" fmla="*/ 30857 w 311"/>
                <a:gd name="T85" fmla="*/ 76568 h 414"/>
                <a:gd name="T86" fmla="*/ 44307 w 311"/>
                <a:gd name="T87" fmla="*/ 73378 h 414"/>
                <a:gd name="T88" fmla="*/ 47472 w 311"/>
                <a:gd name="T89" fmla="*/ 76568 h 414"/>
                <a:gd name="T90" fmla="*/ 47472 w 311"/>
                <a:gd name="T91" fmla="*/ 79758 h 414"/>
                <a:gd name="T92" fmla="*/ 44307 w 311"/>
                <a:gd name="T93" fmla="*/ 79758 h 414"/>
                <a:gd name="T94" fmla="*/ 47472 w 311"/>
                <a:gd name="T95" fmla="*/ 83746 h 4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1"/>
                <a:gd name="T145" fmla="*/ 0 h 414"/>
                <a:gd name="T146" fmla="*/ 311 w 311"/>
                <a:gd name="T147" fmla="*/ 414 h 4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1" h="414">
                  <a:moveTo>
                    <a:pt x="242" y="414"/>
                  </a:moveTo>
                  <a:lnTo>
                    <a:pt x="242" y="414"/>
                  </a:lnTo>
                  <a:lnTo>
                    <a:pt x="259" y="351"/>
                  </a:lnTo>
                  <a:lnTo>
                    <a:pt x="242" y="303"/>
                  </a:lnTo>
                  <a:lnTo>
                    <a:pt x="259" y="303"/>
                  </a:lnTo>
                  <a:lnTo>
                    <a:pt x="242" y="288"/>
                  </a:lnTo>
                  <a:lnTo>
                    <a:pt x="242" y="270"/>
                  </a:lnTo>
                  <a:lnTo>
                    <a:pt x="311" y="270"/>
                  </a:lnTo>
                  <a:lnTo>
                    <a:pt x="311" y="240"/>
                  </a:lnTo>
                  <a:lnTo>
                    <a:pt x="294" y="207"/>
                  </a:lnTo>
                  <a:lnTo>
                    <a:pt x="311" y="159"/>
                  </a:lnTo>
                  <a:lnTo>
                    <a:pt x="259" y="159"/>
                  </a:lnTo>
                  <a:lnTo>
                    <a:pt x="242" y="144"/>
                  </a:lnTo>
                  <a:lnTo>
                    <a:pt x="190" y="144"/>
                  </a:lnTo>
                  <a:lnTo>
                    <a:pt x="173" y="126"/>
                  </a:lnTo>
                  <a:lnTo>
                    <a:pt x="173" y="111"/>
                  </a:lnTo>
                  <a:lnTo>
                    <a:pt x="156" y="78"/>
                  </a:lnTo>
                  <a:lnTo>
                    <a:pt x="173" y="48"/>
                  </a:lnTo>
                  <a:lnTo>
                    <a:pt x="190" y="30"/>
                  </a:lnTo>
                  <a:lnTo>
                    <a:pt x="208" y="15"/>
                  </a:lnTo>
                  <a:lnTo>
                    <a:pt x="190" y="0"/>
                  </a:lnTo>
                  <a:lnTo>
                    <a:pt x="156" y="30"/>
                  </a:lnTo>
                  <a:lnTo>
                    <a:pt x="104" y="48"/>
                  </a:lnTo>
                  <a:lnTo>
                    <a:pt x="87" y="78"/>
                  </a:lnTo>
                  <a:lnTo>
                    <a:pt x="52" y="96"/>
                  </a:lnTo>
                  <a:lnTo>
                    <a:pt x="52" y="126"/>
                  </a:lnTo>
                  <a:lnTo>
                    <a:pt x="35" y="96"/>
                  </a:lnTo>
                  <a:lnTo>
                    <a:pt x="52" y="111"/>
                  </a:lnTo>
                  <a:lnTo>
                    <a:pt x="35" y="126"/>
                  </a:lnTo>
                  <a:lnTo>
                    <a:pt x="35" y="144"/>
                  </a:lnTo>
                  <a:lnTo>
                    <a:pt x="35" y="159"/>
                  </a:lnTo>
                  <a:lnTo>
                    <a:pt x="35" y="222"/>
                  </a:lnTo>
                  <a:lnTo>
                    <a:pt x="52" y="222"/>
                  </a:lnTo>
                  <a:lnTo>
                    <a:pt x="35" y="255"/>
                  </a:lnTo>
                  <a:lnTo>
                    <a:pt x="18" y="255"/>
                  </a:lnTo>
                  <a:lnTo>
                    <a:pt x="18" y="270"/>
                  </a:lnTo>
                  <a:lnTo>
                    <a:pt x="0" y="270"/>
                  </a:lnTo>
                  <a:lnTo>
                    <a:pt x="0" y="288"/>
                  </a:lnTo>
                  <a:lnTo>
                    <a:pt x="52" y="318"/>
                  </a:lnTo>
                  <a:lnTo>
                    <a:pt x="87" y="303"/>
                  </a:lnTo>
                  <a:lnTo>
                    <a:pt x="104" y="318"/>
                  </a:lnTo>
                  <a:lnTo>
                    <a:pt x="139" y="351"/>
                  </a:lnTo>
                  <a:lnTo>
                    <a:pt x="156" y="383"/>
                  </a:lnTo>
                  <a:lnTo>
                    <a:pt x="225" y="366"/>
                  </a:lnTo>
                  <a:lnTo>
                    <a:pt x="242" y="383"/>
                  </a:lnTo>
                  <a:lnTo>
                    <a:pt x="242" y="399"/>
                  </a:lnTo>
                  <a:lnTo>
                    <a:pt x="225" y="399"/>
                  </a:lnTo>
                  <a:lnTo>
                    <a:pt x="242" y="414"/>
                  </a:lnTo>
                  <a:close/>
                </a:path>
              </a:pathLst>
            </a:custGeom>
            <a:solidFill>
              <a:srgbClr val="30C1D7"/>
            </a:solidFill>
            <a:ln w="9525" cap="rnd">
              <a:solidFill>
                <a:schemeClr val="bg1"/>
              </a:solidFill>
              <a:round/>
              <a:headEnd/>
              <a:tailEnd/>
            </a:ln>
          </p:spPr>
          <p:txBody>
            <a:bodyPr/>
            <a:lstStyle/>
            <a:p>
              <a:endParaRPr lang="en-US" dirty="0"/>
            </a:p>
          </p:txBody>
        </p:sp>
        <p:sp>
          <p:nvSpPr>
            <p:cNvPr id="323" name="Freeform 73">
              <a:extLst>
                <a:ext uri="{FF2B5EF4-FFF2-40B4-BE49-F238E27FC236}">
                  <a16:creationId xmlns:a16="http://schemas.microsoft.com/office/drawing/2014/main" id="{67E640D9-68C0-47A4-9FD0-94D822F1CAD2}"/>
                </a:ext>
              </a:extLst>
            </p:cNvPr>
            <p:cNvSpPr>
              <a:spLocks/>
            </p:cNvSpPr>
            <p:nvPr/>
          </p:nvSpPr>
          <p:spPr bwMode="auto">
            <a:xfrm>
              <a:off x="4105275" y="4622801"/>
              <a:ext cx="122238" cy="127000"/>
            </a:xfrm>
            <a:custGeom>
              <a:avLst/>
              <a:gdLst>
                <a:gd name="T0" fmla="*/ 29776 w 156"/>
                <a:gd name="T1" fmla="*/ 6390 h 159"/>
                <a:gd name="T2" fmla="*/ 29776 w 156"/>
                <a:gd name="T3" fmla="*/ 6390 h 159"/>
                <a:gd name="T4" fmla="*/ 26642 w 156"/>
                <a:gd name="T5" fmla="*/ 3195 h 159"/>
                <a:gd name="T6" fmla="*/ 19589 w 156"/>
                <a:gd name="T7" fmla="*/ 6390 h 159"/>
                <a:gd name="T8" fmla="*/ 10186 w 156"/>
                <a:gd name="T9" fmla="*/ 0 h 159"/>
                <a:gd name="T10" fmla="*/ 3134 w 156"/>
                <a:gd name="T11" fmla="*/ 3195 h 159"/>
                <a:gd name="T12" fmla="*/ 3134 w 156"/>
                <a:gd name="T13" fmla="*/ 6390 h 159"/>
                <a:gd name="T14" fmla="*/ 0 w 156"/>
                <a:gd name="T15" fmla="*/ 9585 h 159"/>
                <a:gd name="T16" fmla="*/ 0 w 156"/>
                <a:gd name="T17" fmla="*/ 15975 h 159"/>
                <a:gd name="T18" fmla="*/ 3134 w 156"/>
                <a:gd name="T19" fmla="*/ 22365 h 159"/>
                <a:gd name="T20" fmla="*/ 3134 w 156"/>
                <a:gd name="T21" fmla="*/ 19170 h 159"/>
                <a:gd name="T22" fmla="*/ 6269 w 156"/>
                <a:gd name="T23" fmla="*/ 19170 h 159"/>
                <a:gd name="T24" fmla="*/ 3134 w 156"/>
                <a:gd name="T25" fmla="*/ 22365 h 159"/>
                <a:gd name="T26" fmla="*/ 0 w 156"/>
                <a:gd name="T27" fmla="*/ 28755 h 159"/>
                <a:gd name="T28" fmla="*/ 6269 w 156"/>
                <a:gd name="T29" fmla="*/ 31950 h 159"/>
                <a:gd name="T30" fmla="*/ 16455 w 156"/>
                <a:gd name="T31" fmla="*/ 22365 h 159"/>
                <a:gd name="T32" fmla="*/ 23507 w 156"/>
                <a:gd name="T33" fmla="*/ 19170 h 159"/>
                <a:gd name="T34" fmla="*/ 26642 w 156"/>
                <a:gd name="T35" fmla="*/ 15975 h 159"/>
                <a:gd name="T36" fmla="*/ 29776 w 156"/>
                <a:gd name="T37" fmla="*/ 9585 h 159"/>
                <a:gd name="T38" fmla="*/ 26642 w 156"/>
                <a:gd name="T39" fmla="*/ 6390 h 159"/>
                <a:gd name="T40" fmla="*/ 29776 w 156"/>
                <a:gd name="T41" fmla="*/ 6390 h 1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6"/>
                <a:gd name="T64" fmla="*/ 0 h 159"/>
                <a:gd name="T65" fmla="*/ 156 w 156"/>
                <a:gd name="T66" fmla="*/ 159 h 1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6" h="159">
                  <a:moveTo>
                    <a:pt x="156" y="30"/>
                  </a:moveTo>
                  <a:lnTo>
                    <a:pt x="156" y="30"/>
                  </a:lnTo>
                  <a:lnTo>
                    <a:pt x="139" y="15"/>
                  </a:lnTo>
                  <a:lnTo>
                    <a:pt x="104" y="30"/>
                  </a:lnTo>
                  <a:lnTo>
                    <a:pt x="52" y="0"/>
                  </a:lnTo>
                  <a:lnTo>
                    <a:pt x="18" y="15"/>
                  </a:lnTo>
                  <a:lnTo>
                    <a:pt x="18" y="30"/>
                  </a:lnTo>
                  <a:lnTo>
                    <a:pt x="0" y="48"/>
                  </a:lnTo>
                  <a:lnTo>
                    <a:pt x="0" y="78"/>
                  </a:lnTo>
                  <a:lnTo>
                    <a:pt x="18" y="111"/>
                  </a:lnTo>
                  <a:lnTo>
                    <a:pt x="18" y="95"/>
                  </a:lnTo>
                  <a:lnTo>
                    <a:pt x="35" y="95"/>
                  </a:lnTo>
                  <a:lnTo>
                    <a:pt x="18" y="111"/>
                  </a:lnTo>
                  <a:lnTo>
                    <a:pt x="0" y="143"/>
                  </a:lnTo>
                  <a:lnTo>
                    <a:pt x="35" y="159"/>
                  </a:lnTo>
                  <a:lnTo>
                    <a:pt x="87" y="111"/>
                  </a:lnTo>
                  <a:lnTo>
                    <a:pt x="121" y="95"/>
                  </a:lnTo>
                  <a:lnTo>
                    <a:pt x="139" y="78"/>
                  </a:lnTo>
                  <a:lnTo>
                    <a:pt x="156" y="48"/>
                  </a:lnTo>
                  <a:lnTo>
                    <a:pt x="139" y="30"/>
                  </a:lnTo>
                  <a:lnTo>
                    <a:pt x="156" y="30"/>
                  </a:lnTo>
                  <a:close/>
                </a:path>
              </a:pathLst>
            </a:custGeom>
            <a:solidFill>
              <a:srgbClr val="30C1D7"/>
            </a:solidFill>
            <a:ln w="9525" cap="rnd">
              <a:solidFill>
                <a:schemeClr val="bg1"/>
              </a:solidFill>
              <a:round/>
              <a:headEnd/>
              <a:tailEnd/>
            </a:ln>
          </p:spPr>
          <p:txBody>
            <a:bodyPr/>
            <a:lstStyle/>
            <a:p>
              <a:endParaRPr lang="en-US" dirty="0"/>
            </a:p>
          </p:txBody>
        </p:sp>
        <p:sp>
          <p:nvSpPr>
            <p:cNvPr id="324" name="Freeform 74">
              <a:extLst>
                <a:ext uri="{FF2B5EF4-FFF2-40B4-BE49-F238E27FC236}">
                  <a16:creationId xmlns:a16="http://schemas.microsoft.com/office/drawing/2014/main" id="{A3BE029E-79F9-4DA4-87D8-BF2C3D60EDA8}"/>
                </a:ext>
              </a:extLst>
            </p:cNvPr>
            <p:cNvSpPr>
              <a:spLocks/>
            </p:cNvSpPr>
            <p:nvPr/>
          </p:nvSpPr>
          <p:spPr bwMode="auto">
            <a:xfrm>
              <a:off x="4089400" y="4648201"/>
              <a:ext cx="277813" cy="368300"/>
            </a:xfrm>
            <a:custGeom>
              <a:avLst/>
              <a:gdLst>
                <a:gd name="T0" fmla="*/ 65881 w 350"/>
                <a:gd name="T1" fmla="*/ 53859 h 465"/>
                <a:gd name="T2" fmla="*/ 65881 w 350"/>
                <a:gd name="T3" fmla="*/ 53859 h 465"/>
                <a:gd name="T4" fmla="*/ 58738 w 350"/>
                <a:gd name="T5" fmla="*/ 53859 h 465"/>
                <a:gd name="T6" fmla="*/ 58738 w 350"/>
                <a:gd name="T7" fmla="*/ 47523 h 465"/>
                <a:gd name="T8" fmla="*/ 52388 w 350"/>
                <a:gd name="T9" fmla="*/ 50691 h 465"/>
                <a:gd name="T10" fmla="*/ 44450 w 350"/>
                <a:gd name="T11" fmla="*/ 47523 h 465"/>
                <a:gd name="T12" fmla="*/ 41275 w 350"/>
                <a:gd name="T13" fmla="*/ 38018 h 465"/>
                <a:gd name="T14" fmla="*/ 48419 w 350"/>
                <a:gd name="T15" fmla="*/ 25345 h 465"/>
                <a:gd name="T16" fmla="*/ 62706 w 350"/>
                <a:gd name="T17" fmla="*/ 19009 h 465"/>
                <a:gd name="T18" fmla="*/ 58738 w 350"/>
                <a:gd name="T19" fmla="*/ 15841 h 465"/>
                <a:gd name="T20" fmla="*/ 62706 w 350"/>
                <a:gd name="T21" fmla="*/ 15841 h 465"/>
                <a:gd name="T22" fmla="*/ 62706 w 350"/>
                <a:gd name="T23" fmla="*/ 12673 h 465"/>
                <a:gd name="T24" fmla="*/ 58738 w 350"/>
                <a:gd name="T25" fmla="*/ 9505 h 465"/>
                <a:gd name="T26" fmla="*/ 44450 w 350"/>
                <a:gd name="T27" fmla="*/ 12673 h 465"/>
                <a:gd name="T28" fmla="*/ 41275 w 350"/>
                <a:gd name="T29" fmla="*/ 6336 h 465"/>
                <a:gd name="T30" fmla="*/ 34925 w 350"/>
                <a:gd name="T31" fmla="*/ 0 h 465"/>
                <a:gd name="T32" fmla="*/ 31750 w 350"/>
                <a:gd name="T33" fmla="*/ 0 h 465"/>
                <a:gd name="T34" fmla="*/ 34925 w 350"/>
                <a:gd name="T35" fmla="*/ 3168 h 465"/>
                <a:gd name="T36" fmla="*/ 31750 w 350"/>
                <a:gd name="T37" fmla="*/ 9505 h 465"/>
                <a:gd name="T38" fmla="*/ 27781 w 350"/>
                <a:gd name="T39" fmla="*/ 12673 h 465"/>
                <a:gd name="T40" fmla="*/ 20638 w 350"/>
                <a:gd name="T41" fmla="*/ 15841 h 465"/>
                <a:gd name="T42" fmla="*/ 10319 w 350"/>
                <a:gd name="T43" fmla="*/ 25345 h 465"/>
                <a:gd name="T44" fmla="*/ 3969 w 350"/>
                <a:gd name="T45" fmla="*/ 22177 h 465"/>
                <a:gd name="T46" fmla="*/ 7938 w 350"/>
                <a:gd name="T47" fmla="*/ 15841 h 465"/>
                <a:gd name="T48" fmla="*/ 0 w 350"/>
                <a:gd name="T49" fmla="*/ 22177 h 465"/>
                <a:gd name="T50" fmla="*/ 3969 w 350"/>
                <a:gd name="T51" fmla="*/ 28514 h 465"/>
                <a:gd name="T52" fmla="*/ 0 w 350"/>
                <a:gd name="T53" fmla="*/ 28514 h 465"/>
                <a:gd name="T54" fmla="*/ 7938 w 350"/>
                <a:gd name="T55" fmla="*/ 34850 h 465"/>
                <a:gd name="T56" fmla="*/ 14288 w 350"/>
                <a:gd name="T57" fmla="*/ 41186 h 465"/>
                <a:gd name="T58" fmla="*/ 31750 w 350"/>
                <a:gd name="T59" fmla="*/ 72868 h 465"/>
                <a:gd name="T60" fmla="*/ 58738 w 350"/>
                <a:gd name="T61" fmla="*/ 91877 h 465"/>
                <a:gd name="T62" fmla="*/ 65881 w 350"/>
                <a:gd name="T63" fmla="*/ 88709 h 465"/>
                <a:gd name="T64" fmla="*/ 69850 w 350"/>
                <a:gd name="T65" fmla="*/ 82372 h 465"/>
                <a:gd name="T66" fmla="*/ 65881 w 350"/>
                <a:gd name="T67" fmla="*/ 79204 h 465"/>
                <a:gd name="T68" fmla="*/ 69850 w 350"/>
                <a:gd name="T69" fmla="*/ 60195 h 465"/>
                <a:gd name="T70" fmla="*/ 65881 w 350"/>
                <a:gd name="T71" fmla="*/ 53859 h 4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0"/>
                <a:gd name="T109" fmla="*/ 0 h 465"/>
                <a:gd name="T110" fmla="*/ 350 w 350"/>
                <a:gd name="T111" fmla="*/ 465 h 4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0" h="465">
                  <a:moveTo>
                    <a:pt x="332" y="273"/>
                  </a:moveTo>
                  <a:lnTo>
                    <a:pt x="332" y="273"/>
                  </a:lnTo>
                  <a:lnTo>
                    <a:pt x="296" y="273"/>
                  </a:lnTo>
                  <a:lnTo>
                    <a:pt x="296" y="240"/>
                  </a:lnTo>
                  <a:lnTo>
                    <a:pt x="261" y="257"/>
                  </a:lnTo>
                  <a:lnTo>
                    <a:pt x="227" y="240"/>
                  </a:lnTo>
                  <a:lnTo>
                    <a:pt x="210" y="192"/>
                  </a:lnTo>
                  <a:lnTo>
                    <a:pt x="244" y="129"/>
                  </a:lnTo>
                  <a:lnTo>
                    <a:pt x="313" y="96"/>
                  </a:lnTo>
                  <a:lnTo>
                    <a:pt x="296" y="81"/>
                  </a:lnTo>
                  <a:lnTo>
                    <a:pt x="313" y="81"/>
                  </a:lnTo>
                  <a:lnTo>
                    <a:pt x="313" y="65"/>
                  </a:lnTo>
                  <a:lnTo>
                    <a:pt x="296" y="48"/>
                  </a:lnTo>
                  <a:lnTo>
                    <a:pt x="227" y="65"/>
                  </a:lnTo>
                  <a:lnTo>
                    <a:pt x="210" y="33"/>
                  </a:lnTo>
                  <a:lnTo>
                    <a:pt x="175" y="0"/>
                  </a:lnTo>
                  <a:lnTo>
                    <a:pt x="158" y="0"/>
                  </a:lnTo>
                  <a:lnTo>
                    <a:pt x="175" y="18"/>
                  </a:lnTo>
                  <a:lnTo>
                    <a:pt x="158" y="48"/>
                  </a:lnTo>
                  <a:lnTo>
                    <a:pt x="140" y="65"/>
                  </a:lnTo>
                  <a:lnTo>
                    <a:pt x="106" y="81"/>
                  </a:lnTo>
                  <a:lnTo>
                    <a:pt x="54" y="129"/>
                  </a:lnTo>
                  <a:lnTo>
                    <a:pt x="19" y="113"/>
                  </a:lnTo>
                  <a:lnTo>
                    <a:pt x="37" y="81"/>
                  </a:lnTo>
                  <a:lnTo>
                    <a:pt x="0" y="113"/>
                  </a:lnTo>
                  <a:lnTo>
                    <a:pt x="19" y="144"/>
                  </a:lnTo>
                  <a:lnTo>
                    <a:pt x="0" y="144"/>
                  </a:lnTo>
                  <a:lnTo>
                    <a:pt x="37" y="177"/>
                  </a:lnTo>
                  <a:lnTo>
                    <a:pt x="71" y="209"/>
                  </a:lnTo>
                  <a:lnTo>
                    <a:pt x="158" y="369"/>
                  </a:lnTo>
                  <a:lnTo>
                    <a:pt x="296" y="465"/>
                  </a:lnTo>
                  <a:lnTo>
                    <a:pt x="332" y="449"/>
                  </a:lnTo>
                  <a:lnTo>
                    <a:pt x="350" y="417"/>
                  </a:lnTo>
                  <a:lnTo>
                    <a:pt x="332" y="401"/>
                  </a:lnTo>
                  <a:lnTo>
                    <a:pt x="350" y="305"/>
                  </a:lnTo>
                  <a:lnTo>
                    <a:pt x="332" y="273"/>
                  </a:lnTo>
                  <a:close/>
                </a:path>
              </a:pathLst>
            </a:custGeom>
            <a:solidFill>
              <a:srgbClr val="30C1D7"/>
            </a:solidFill>
            <a:ln w="9525" cap="rnd">
              <a:solidFill>
                <a:schemeClr val="bg1"/>
              </a:solidFill>
              <a:round/>
              <a:headEnd/>
              <a:tailEnd/>
            </a:ln>
          </p:spPr>
          <p:txBody>
            <a:bodyPr/>
            <a:lstStyle/>
            <a:p>
              <a:endParaRPr lang="en-US" dirty="0"/>
            </a:p>
          </p:txBody>
        </p:sp>
        <p:sp>
          <p:nvSpPr>
            <p:cNvPr id="325" name="Freeform 75">
              <a:extLst>
                <a:ext uri="{FF2B5EF4-FFF2-40B4-BE49-F238E27FC236}">
                  <a16:creationId xmlns:a16="http://schemas.microsoft.com/office/drawing/2014/main" id="{B80F6F5E-7A94-4320-8C63-9495948DC548}"/>
                </a:ext>
              </a:extLst>
            </p:cNvPr>
            <p:cNvSpPr>
              <a:spLocks/>
            </p:cNvSpPr>
            <p:nvPr/>
          </p:nvSpPr>
          <p:spPr bwMode="auto">
            <a:xfrm>
              <a:off x="4351338" y="4838701"/>
              <a:ext cx="249238" cy="279400"/>
            </a:xfrm>
            <a:custGeom>
              <a:avLst/>
              <a:gdLst>
                <a:gd name="T0" fmla="*/ 62907 w 313"/>
                <a:gd name="T1" fmla="*/ 53822 h 353"/>
                <a:gd name="T2" fmla="*/ 62907 w 313"/>
                <a:gd name="T3" fmla="*/ 53822 h 353"/>
                <a:gd name="T4" fmla="*/ 62907 w 313"/>
                <a:gd name="T5" fmla="*/ 44324 h 353"/>
                <a:gd name="T6" fmla="*/ 58925 w 313"/>
                <a:gd name="T7" fmla="*/ 37992 h 353"/>
                <a:gd name="T8" fmla="*/ 58925 w 313"/>
                <a:gd name="T9" fmla="*/ 34826 h 353"/>
                <a:gd name="T10" fmla="*/ 52555 w 313"/>
                <a:gd name="T11" fmla="*/ 34826 h 353"/>
                <a:gd name="T12" fmla="*/ 48574 w 313"/>
                <a:gd name="T13" fmla="*/ 28494 h 353"/>
                <a:gd name="T14" fmla="*/ 48574 w 313"/>
                <a:gd name="T15" fmla="*/ 25328 h 353"/>
                <a:gd name="T16" fmla="*/ 45388 w 313"/>
                <a:gd name="T17" fmla="*/ 18996 h 353"/>
                <a:gd name="T18" fmla="*/ 24685 w 313"/>
                <a:gd name="T19" fmla="*/ 12664 h 353"/>
                <a:gd name="T20" fmla="*/ 20703 w 313"/>
                <a:gd name="T21" fmla="*/ 9498 h 353"/>
                <a:gd name="T22" fmla="*/ 20703 w 313"/>
                <a:gd name="T23" fmla="*/ 0 h 353"/>
                <a:gd name="T24" fmla="*/ 14333 w 313"/>
                <a:gd name="T25" fmla="*/ 0 h 353"/>
                <a:gd name="T26" fmla="*/ 7167 w 313"/>
                <a:gd name="T27" fmla="*/ 6332 h 353"/>
                <a:gd name="T28" fmla="*/ 0 w 313"/>
                <a:gd name="T29" fmla="*/ 6332 h 353"/>
                <a:gd name="T30" fmla="*/ 3981 w 313"/>
                <a:gd name="T31" fmla="*/ 12664 h 353"/>
                <a:gd name="T32" fmla="*/ 0 w 313"/>
                <a:gd name="T33" fmla="*/ 31660 h 353"/>
                <a:gd name="T34" fmla="*/ 3981 w 313"/>
                <a:gd name="T35" fmla="*/ 34826 h 353"/>
                <a:gd name="T36" fmla="*/ 0 w 313"/>
                <a:gd name="T37" fmla="*/ 41158 h 353"/>
                <a:gd name="T38" fmla="*/ 3981 w 313"/>
                <a:gd name="T39" fmla="*/ 50656 h 353"/>
                <a:gd name="T40" fmla="*/ 3981 w 313"/>
                <a:gd name="T41" fmla="*/ 53822 h 353"/>
                <a:gd name="T42" fmla="*/ 7167 w 313"/>
                <a:gd name="T43" fmla="*/ 69652 h 353"/>
                <a:gd name="T44" fmla="*/ 10352 w 313"/>
                <a:gd name="T45" fmla="*/ 69652 h 353"/>
                <a:gd name="T46" fmla="*/ 17518 w 313"/>
                <a:gd name="T47" fmla="*/ 63320 h 353"/>
                <a:gd name="T48" fmla="*/ 28666 w 313"/>
                <a:gd name="T49" fmla="*/ 66486 h 353"/>
                <a:gd name="T50" fmla="*/ 31852 w 313"/>
                <a:gd name="T51" fmla="*/ 63320 h 353"/>
                <a:gd name="T52" fmla="*/ 38222 w 313"/>
                <a:gd name="T53" fmla="*/ 66486 h 353"/>
                <a:gd name="T54" fmla="*/ 42203 w 313"/>
                <a:gd name="T55" fmla="*/ 50656 h 353"/>
                <a:gd name="T56" fmla="*/ 55740 w 313"/>
                <a:gd name="T57" fmla="*/ 50656 h 353"/>
                <a:gd name="T58" fmla="*/ 62907 w 313"/>
                <a:gd name="T59" fmla="*/ 53822 h 3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3"/>
                <a:gd name="T91" fmla="*/ 0 h 353"/>
                <a:gd name="T92" fmla="*/ 313 w 313"/>
                <a:gd name="T93" fmla="*/ 353 h 35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3" h="353">
                  <a:moveTo>
                    <a:pt x="313" y="273"/>
                  </a:moveTo>
                  <a:lnTo>
                    <a:pt x="313" y="273"/>
                  </a:lnTo>
                  <a:lnTo>
                    <a:pt x="313" y="225"/>
                  </a:lnTo>
                  <a:lnTo>
                    <a:pt x="296" y="192"/>
                  </a:lnTo>
                  <a:lnTo>
                    <a:pt x="296" y="177"/>
                  </a:lnTo>
                  <a:lnTo>
                    <a:pt x="262" y="177"/>
                  </a:lnTo>
                  <a:lnTo>
                    <a:pt x="244" y="144"/>
                  </a:lnTo>
                  <a:lnTo>
                    <a:pt x="244" y="129"/>
                  </a:lnTo>
                  <a:lnTo>
                    <a:pt x="227" y="96"/>
                  </a:lnTo>
                  <a:lnTo>
                    <a:pt x="121" y="65"/>
                  </a:lnTo>
                  <a:lnTo>
                    <a:pt x="104" y="48"/>
                  </a:lnTo>
                  <a:lnTo>
                    <a:pt x="104" y="0"/>
                  </a:lnTo>
                  <a:lnTo>
                    <a:pt x="70" y="0"/>
                  </a:lnTo>
                  <a:lnTo>
                    <a:pt x="35" y="33"/>
                  </a:lnTo>
                  <a:lnTo>
                    <a:pt x="0" y="33"/>
                  </a:lnTo>
                  <a:lnTo>
                    <a:pt x="18" y="65"/>
                  </a:lnTo>
                  <a:lnTo>
                    <a:pt x="0" y="161"/>
                  </a:lnTo>
                  <a:lnTo>
                    <a:pt x="18" y="177"/>
                  </a:lnTo>
                  <a:lnTo>
                    <a:pt x="0" y="209"/>
                  </a:lnTo>
                  <a:lnTo>
                    <a:pt x="18" y="257"/>
                  </a:lnTo>
                  <a:lnTo>
                    <a:pt x="18" y="273"/>
                  </a:lnTo>
                  <a:lnTo>
                    <a:pt x="35" y="353"/>
                  </a:lnTo>
                  <a:lnTo>
                    <a:pt x="52" y="353"/>
                  </a:lnTo>
                  <a:lnTo>
                    <a:pt x="87" y="321"/>
                  </a:lnTo>
                  <a:lnTo>
                    <a:pt x="141" y="336"/>
                  </a:lnTo>
                  <a:lnTo>
                    <a:pt x="158" y="321"/>
                  </a:lnTo>
                  <a:lnTo>
                    <a:pt x="192" y="336"/>
                  </a:lnTo>
                  <a:lnTo>
                    <a:pt x="210" y="257"/>
                  </a:lnTo>
                  <a:lnTo>
                    <a:pt x="279" y="257"/>
                  </a:lnTo>
                  <a:lnTo>
                    <a:pt x="313" y="273"/>
                  </a:lnTo>
                  <a:close/>
                </a:path>
              </a:pathLst>
            </a:custGeom>
            <a:solidFill>
              <a:srgbClr val="C8C8C8"/>
            </a:solidFill>
            <a:ln w="9525" cap="rnd">
              <a:solidFill>
                <a:schemeClr val="bg1"/>
              </a:solidFill>
              <a:round/>
              <a:headEnd/>
              <a:tailEnd/>
            </a:ln>
          </p:spPr>
          <p:txBody>
            <a:bodyPr/>
            <a:lstStyle/>
            <a:p>
              <a:endParaRPr lang="en-US" dirty="0"/>
            </a:p>
          </p:txBody>
        </p:sp>
        <p:sp>
          <p:nvSpPr>
            <p:cNvPr id="326" name="Freeform 76">
              <a:extLst>
                <a:ext uri="{FF2B5EF4-FFF2-40B4-BE49-F238E27FC236}">
                  <a16:creationId xmlns:a16="http://schemas.microsoft.com/office/drawing/2014/main" id="{92793157-21FA-4AD4-94E1-6DA25B308D6C}"/>
                </a:ext>
              </a:extLst>
            </p:cNvPr>
            <p:cNvSpPr>
              <a:spLocks/>
            </p:cNvSpPr>
            <p:nvPr/>
          </p:nvSpPr>
          <p:spPr bwMode="auto">
            <a:xfrm>
              <a:off x="4502150" y="5041901"/>
              <a:ext cx="180975" cy="176213"/>
            </a:xfrm>
            <a:custGeom>
              <a:avLst/>
              <a:gdLst>
                <a:gd name="T0" fmla="*/ 42441 w 226"/>
                <a:gd name="T1" fmla="*/ 31608 h 223"/>
                <a:gd name="T2" fmla="*/ 42441 w 226"/>
                <a:gd name="T3" fmla="*/ 31608 h 223"/>
                <a:gd name="T4" fmla="*/ 46445 w 226"/>
                <a:gd name="T5" fmla="*/ 24496 h 223"/>
                <a:gd name="T6" fmla="*/ 38437 w 226"/>
                <a:gd name="T7" fmla="*/ 22125 h 223"/>
                <a:gd name="T8" fmla="*/ 38437 w 226"/>
                <a:gd name="T9" fmla="*/ 15014 h 223"/>
                <a:gd name="T10" fmla="*/ 35234 w 226"/>
                <a:gd name="T11" fmla="*/ 15014 h 223"/>
                <a:gd name="T12" fmla="*/ 24824 w 226"/>
                <a:gd name="T13" fmla="*/ 12643 h 223"/>
                <a:gd name="T14" fmla="*/ 24824 w 226"/>
                <a:gd name="T15" fmla="*/ 3161 h 223"/>
                <a:gd name="T16" fmla="*/ 17617 w 226"/>
                <a:gd name="T17" fmla="*/ 0 h 223"/>
                <a:gd name="T18" fmla="*/ 4004 w 226"/>
                <a:gd name="T19" fmla="*/ 0 h 223"/>
                <a:gd name="T20" fmla="*/ 0 w 226"/>
                <a:gd name="T21" fmla="*/ 15014 h 223"/>
                <a:gd name="T22" fmla="*/ 7207 w 226"/>
                <a:gd name="T23" fmla="*/ 24496 h 223"/>
                <a:gd name="T24" fmla="*/ 17617 w 226"/>
                <a:gd name="T25" fmla="*/ 24496 h 223"/>
                <a:gd name="T26" fmla="*/ 24824 w 226"/>
                <a:gd name="T27" fmla="*/ 31608 h 223"/>
                <a:gd name="T28" fmla="*/ 24824 w 226"/>
                <a:gd name="T29" fmla="*/ 33978 h 223"/>
                <a:gd name="T30" fmla="*/ 21621 w 226"/>
                <a:gd name="T31" fmla="*/ 40300 h 223"/>
                <a:gd name="T32" fmla="*/ 32031 w 226"/>
                <a:gd name="T33" fmla="*/ 43461 h 223"/>
                <a:gd name="T34" fmla="*/ 35234 w 226"/>
                <a:gd name="T35" fmla="*/ 40300 h 223"/>
                <a:gd name="T36" fmla="*/ 42441 w 226"/>
                <a:gd name="T37" fmla="*/ 37929 h 223"/>
                <a:gd name="T38" fmla="*/ 42441 w 226"/>
                <a:gd name="T39" fmla="*/ 31608 h 2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
                <a:gd name="T61" fmla="*/ 0 h 223"/>
                <a:gd name="T62" fmla="*/ 226 w 226"/>
                <a:gd name="T63" fmla="*/ 223 h 2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 h="223">
                  <a:moveTo>
                    <a:pt x="209" y="160"/>
                  </a:moveTo>
                  <a:lnTo>
                    <a:pt x="209" y="160"/>
                  </a:lnTo>
                  <a:lnTo>
                    <a:pt x="226" y="127"/>
                  </a:lnTo>
                  <a:lnTo>
                    <a:pt x="191" y="112"/>
                  </a:lnTo>
                  <a:lnTo>
                    <a:pt x="191" y="79"/>
                  </a:lnTo>
                  <a:lnTo>
                    <a:pt x="174" y="79"/>
                  </a:lnTo>
                  <a:lnTo>
                    <a:pt x="122" y="64"/>
                  </a:lnTo>
                  <a:lnTo>
                    <a:pt x="122" y="16"/>
                  </a:lnTo>
                  <a:lnTo>
                    <a:pt x="88" y="0"/>
                  </a:lnTo>
                  <a:lnTo>
                    <a:pt x="17" y="0"/>
                  </a:lnTo>
                  <a:lnTo>
                    <a:pt x="0" y="79"/>
                  </a:lnTo>
                  <a:lnTo>
                    <a:pt x="34" y="127"/>
                  </a:lnTo>
                  <a:lnTo>
                    <a:pt x="88" y="127"/>
                  </a:lnTo>
                  <a:lnTo>
                    <a:pt x="122" y="160"/>
                  </a:lnTo>
                  <a:lnTo>
                    <a:pt x="122" y="175"/>
                  </a:lnTo>
                  <a:lnTo>
                    <a:pt x="105" y="207"/>
                  </a:lnTo>
                  <a:lnTo>
                    <a:pt x="157" y="223"/>
                  </a:lnTo>
                  <a:lnTo>
                    <a:pt x="174" y="207"/>
                  </a:lnTo>
                  <a:lnTo>
                    <a:pt x="209" y="192"/>
                  </a:lnTo>
                  <a:lnTo>
                    <a:pt x="209" y="160"/>
                  </a:lnTo>
                </a:path>
              </a:pathLst>
            </a:custGeom>
            <a:solidFill>
              <a:srgbClr val="C8C8C8"/>
            </a:solidFill>
            <a:ln w="9525" cap="rnd">
              <a:solidFill>
                <a:schemeClr val="bg1"/>
              </a:solidFill>
              <a:round/>
              <a:headEnd/>
              <a:tailEnd/>
            </a:ln>
          </p:spPr>
          <p:txBody>
            <a:bodyPr/>
            <a:lstStyle/>
            <a:p>
              <a:endParaRPr lang="en-US" dirty="0"/>
            </a:p>
          </p:txBody>
        </p:sp>
        <p:sp>
          <p:nvSpPr>
            <p:cNvPr id="327" name="Freeform 77">
              <a:extLst>
                <a:ext uri="{FF2B5EF4-FFF2-40B4-BE49-F238E27FC236}">
                  <a16:creationId xmlns:a16="http://schemas.microsoft.com/office/drawing/2014/main" id="{CF93A5E3-4270-4A85-9C94-0A7897F40A25}"/>
                </a:ext>
              </a:extLst>
            </p:cNvPr>
            <p:cNvSpPr>
              <a:spLocks/>
            </p:cNvSpPr>
            <p:nvPr/>
          </p:nvSpPr>
          <p:spPr bwMode="auto">
            <a:xfrm>
              <a:off x="4268788" y="5092701"/>
              <a:ext cx="427038" cy="787400"/>
            </a:xfrm>
            <a:custGeom>
              <a:avLst/>
              <a:gdLst>
                <a:gd name="T0" fmla="*/ 79523 w 537"/>
                <a:gd name="T1" fmla="*/ 69850 h 992"/>
                <a:gd name="T2" fmla="*/ 100199 w 537"/>
                <a:gd name="T3" fmla="*/ 31750 h 992"/>
                <a:gd name="T4" fmla="*/ 103380 w 537"/>
                <a:gd name="T5" fmla="*/ 19050 h 992"/>
                <a:gd name="T6" fmla="*/ 100199 w 537"/>
                <a:gd name="T7" fmla="*/ 25400 h 992"/>
                <a:gd name="T8" fmla="*/ 89861 w 537"/>
                <a:gd name="T9" fmla="*/ 31750 h 992"/>
                <a:gd name="T10" fmla="*/ 82704 w 537"/>
                <a:gd name="T11" fmla="*/ 22225 h 992"/>
                <a:gd name="T12" fmla="*/ 76342 w 537"/>
                <a:gd name="T13" fmla="*/ 12700 h 992"/>
                <a:gd name="T14" fmla="*/ 58847 w 537"/>
                <a:gd name="T15" fmla="*/ 3175 h 992"/>
                <a:gd name="T16" fmla="*/ 48509 w 537"/>
                <a:gd name="T17" fmla="*/ 3175 h 992"/>
                <a:gd name="T18" fmla="*/ 31014 w 537"/>
                <a:gd name="T19" fmla="*/ 6350 h 992"/>
                <a:gd name="T20" fmla="*/ 24652 w 537"/>
                <a:gd name="T21" fmla="*/ 15875 h 992"/>
                <a:gd name="T22" fmla="*/ 20676 w 537"/>
                <a:gd name="T23" fmla="*/ 34925 h 992"/>
                <a:gd name="T24" fmla="*/ 17495 w 537"/>
                <a:gd name="T25" fmla="*/ 66675 h 992"/>
                <a:gd name="T26" fmla="*/ 14314 w 537"/>
                <a:gd name="T27" fmla="*/ 82550 h 992"/>
                <a:gd name="T28" fmla="*/ 10338 w 537"/>
                <a:gd name="T29" fmla="*/ 98425 h 992"/>
                <a:gd name="T30" fmla="*/ 7157 w 537"/>
                <a:gd name="T31" fmla="*/ 117475 h 992"/>
                <a:gd name="T32" fmla="*/ 7157 w 537"/>
                <a:gd name="T33" fmla="*/ 136525 h 992"/>
                <a:gd name="T34" fmla="*/ 10338 w 537"/>
                <a:gd name="T35" fmla="*/ 139700 h 992"/>
                <a:gd name="T36" fmla="*/ 10338 w 537"/>
                <a:gd name="T37" fmla="*/ 139700 h 992"/>
                <a:gd name="T38" fmla="*/ 3976 w 537"/>
                <a:gd name="T39" fmla="*/ 158750 h 992"/>
                <a:gd name="T40" fmla="*/ 0 w 537"/>
                <a:gd name="T41" fmla="*/ 174625 h 992"/>
                <a:gd name="T42" fmla="*/ 0 w 537"/>
                <a:gd name="T43" fmla="*/ 184150 h 992"/>
                <a:gd name="T44" fmla="*/ 3976 w 537"/>
                <a:gd name="T45" fmla="*/ 190500 h 992"/>
                <a:gd name="T46" fmla="*/ 17495 w 537"/>
                <a:gd name="T47" fmla="*/ 193675 h 992"/>
                <a:gd name="T48" fmla="*/ 24652 w 537"/>
                <a:gd name="T49" fmla="*/ 196850 h 992"/>
                <a:gd name="T50" fmla="*/ 24652 w 537"/>
                <a:gd name="T51" fmla="*/ 180975 h 992"/>
                <a:gd name="T52" fmla="*/ 31014 w 537"/>
                <a:gd name="T53" fmla="*/ 168275 h 992"/>
                <a:gd name="T54" fmla="*/ 42147 w 537"/>
                <a:gd name="T55" fmla="*/ 155575 h 992"/>
                <a:gd name="T56" fmla="*/ 31014 w 537"/>
                <a:gd name="T57" fmla="*/ 149225 h 992"/>
                <a:gd name="T58" fmla="*/ 34990 w 537"/>
                <a:gd name="T59" fmla="*/ 142875 h 992"/>
                <a:gd name="T60" fmla="*/ 42147 w 537"/>
                <a:gd name="T61" fmla="*/ 136525 h 992"/>
                <a:gd name="T62" fmla="*/ 45328 w 537"/>
                <a:gd name="T63" fmla="*/ 130175 h 992"/>
                <a:gd name="T64" fmla="*/ 45328 w 537"/>
                <a:gd name="T65" fmla="*/ 123825 h 992"/>
                <a:gd name="T66" fmla="*/ 52485 w 537"/>
                <a:gd name="T67" fmla="*/ 123825 h 992"/>
                <a:gd name="T68" fmla="*/ 48509 w 537"/>
                <a:gd name="T69" fmla="*/ 120650 h 992"/>
                <a:gd name="T70" fmla="*/ 45328 w 537"/>
                <a:gd name="T71" fmla="*/ 111125 h 992"/>
                <a:gd name="T72" fmla="*/ 58847 w 537"/>
                <a:gd name="T73" fmla="*/ 111125 h 992"/>
                <a:gd name="T74" fmla="*/ 58847 w 537"/>
                <a:gd name="T75" fmla="*/ 98425 h 992"/>
                <a:gd name="T76" fmla="*/ 69185 w 537"/>
                <a:gd name="T77" fmla="*/ 98425 h 992"/>
                <a:gd name="T78" fmla="*/ 89861 w 537"/>
                <a:gd name="T79" fmla="*/ 85725 h 992"/>
                <a:gd name="T80" fmla="*/ 86680 w 537"/>
                <a:gd name="T81" fmla="*/ 79375 h 992"/>
                <a:gd name="T82" fmla="*/ 79523 w 537"/>
                <a:gd name="T83" fmla="*/ 73025 h 9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37"/>
                <a:gd name="T127" fmla="*/ 0 h 992"/>
                <a:gd name="T128" fmla="*/ 537 w 537"/>
                <a:gd name="T129" fmla="*/ 992 h 9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37" h="992">
                  <a:moveTo>
                    <a:pt x="399" y="351"/>
                  </a:moveTo>
                  <a:lnTo>
                    <a:pt x="399" y="351"/>
                  </a:lnTo>
                  <a:lnTo>
                    <a:pt x="434" y="239"/>
                  </a:lnTo>
                  <a:lnTo>
                    <a:pt x="503" y="159"/>
                  </a:lnTo>
                  <a:lnTo>
                    <a:pt x="537" y="143"/>
                  </a:lnTo>
                  <a:lnTo>
                    <a:pt x="520" y="96"/>
                  </a:lnTo>
                  <a:lnTo>
                    <a:pt x="503" y="96"/>
                  </a:lnTo>
                  <a:lnTo>
                    <a:pt x="503" y="128"/>
                  </a:lnTo>
                  <a:lnTo>
                    <a:pt x="468" y="143"/>
                  </a:lnTo>
                  <a:lnTo>
                    <a:pt x="451" y="159"/>
                  </a:lnTo>
                  <a:lnTo>
                    <a:pt x="399" y="143"/>
                  </a:lnTo>
                  <a:lnTo>
                    <a:pt x="416" y="111"/>
                  </a:lnTo>
                  <a:lnTo>
                    <a:pt x="416" y="96"/>
                  </a:lnTo>
                  <a:lnTo>
                    <a:pt x="382" y="63"/>
                  </a:lnTo>
                  <a:lnTo>
                    <a:pt x="330" y="63"/>
                  </a:lnTo>
                  <a:lnTo>
                    <a:pt x="295" y="15"/>
                  </a:lnTo>
                  <a:lnTo>
                    <a:pt x="261" y="0"/>
                  </a:lnTo>
                  <a:lnTo>
                    <a:pt x="244" y="15"/>
                  </a:lnTo>
                  <a:lnTo>
                    <a:pt x="192" y="0"/>
                  </a:lnTo>
                  <a:lnTo>
                    <a:pt x="155" y="32"/>
                  </a:lnTo>
                  <a:lnTo>
                    <a:pt x="155" y="63"/>
                  </a:lnTo>
                  <a:lnTo>
                    <a:pt x="121" y="80"/>
                  </a:lnTo>
                  <a:lnTo>
                    <a:pt x="138" y="128"/>
                  </a:lnTo>
                  <a:lnTo>
                    <a:pt x="103" y="176"/>
                  </a:lnTo>
                  <a:lnTo>
                    <a:pt x="69" y="272"/>
                  </a:lnTo>
                  <a:lnTo>
                    <a:pt x="86" y="335"/>
                  </a:lnTo>
                  <a:lnTo>
                    <a:pt x="69" y="383"/>
                  </a:lnTo>
                  <a:lnTo>
                    <a:pt x="69" y="416"/>
                  </a:lnTo>
                  <a:lnTo>
                    <a:pt x="52" y="431"/>
                  </a:lnTo>
                  <a:lnTo>
                    <a:pt x="52" y="495"/>
                  </a:lnTo>
                  <a:lnTo>
                    <a:pt x="34" y="527"/>
                  </a:lnTo>
                  <a:lnTo>
                    <a:pt x="34" y="591"/>
                  </a:lnTo>
                  <a:lnTo>
                    <a:pt x="34" y="623"/>
                  </a:lnTo>
                  <a:lnTo>
                    <a:pt x="34" y="687"/>
                  </a:lnTo>
                  <a:lnTo>
                    <a:pt x="52" y="687"/>
                  </a:lnTo>
                  <a:lnTo>
                    <a:pt x="52" y="704"/>
                  </a:lnTo>
                  <a:lnTo>
                    <a:pt x="34" y="704"/>
                  </a:lnTo>
                  <a:lnTo>
                    <a:pt x="52" y="704"/>
                  </a:lnTo>
                  <a:lnTo>
                    <a:pt x="34" y="767"/>
                  </a:lnTo>
                  <a:lnTo>
                    <a:pt x="17" y="800"/>
                  </a:lnTo>
                  <a:lnTo>
                    <a:pt x="17" y="830"/>
                  </a:lnTo>
                  <a:lnTo>
                    <a:pt x="0" y="878"/>
                  </a:lnTo>
                  <a:lnTo>
                    <a:pt x="0" y="911"/>
                  </a:lnTo>
                  <a:lnTo>
                    <a:pt x="0" y="926"/>
                  </a:lnTo>
                  <a:lnTo>
                    <a:pt x="17" y="911"/>
                  </a:lnTo>
                  <a:lnTo>
                    <a:pt x="17" y="959"/>
                  </a:lnTo>
                  <a:lnTo>
                    <a:pt x="34" y="974"/>
                  </a:lnTo>
                  <a:lnTo>
                    <a:pt x="86" y="974"/>
                  </a:lnTo>
                  <a:lnTo>
                    <a:pt x="121" y="974"/>
                  </a:lnTo>
                  <a:lnTo>
                    <a:pt x="121" y="992"/>
                  </a:lnTo>
                  <a:lnTo>
                    <a:pt x="103" y="926"/>
                  </a:lnTo>
                  <a:lnTo>
                    <a:pt x="121" y="911"/>
                  </a:lnTo>
                  <a:lnTo>
                    <a:pt x="138" y="896"/>
                  </a:lnTo>
                  <a:lnTo>
                    <a:pt x="155" y="848"/>
                  </a:lnTo>
                  <a:lnTo>
                    <a:pt x="209" y="815"/>
                  </a:lnTo>
                  <a:lnTo>
                    <a:pt x="209" y="782"/>
                  </a:lnTo>
                  <a:lnTo>
                    <a:pt x="192" y="782"/>
                  </a:lnTo>
                  <a:lnTo>
                    <a:pt x="155" y="752"/>
                  </a:lnTo>
                  <a:lnTo>
                    <a:pt x="155" y="734"/>
                  </a:lnTo>
                  <a:lnTo>
                    <a:pt x="174" y="719"/>
                  </a:lnTo>
                  <a:lnTo>
                    <a:pt x="209" y="704"/>
                  </a:lnTo>
                  <a:lnTo>
                    <a:pt x="209" y="687"/>
                  </a:lnTo>
                  <a:lnTo>
                    <a:pt x="226" y="687"/>
                  </a:lnTo>
                  <a:lnTo>
                    <a:pt x="226" y="656"/>
                  </a:lnTo>
                  <a:lnTo>
                    <a:pt x="244" y="639"/>
                  </a:lnTo>
                  <a:lnTo>
                    <a:pt x="226" y="623"/>
                  </a:lnTo>
                  <a:lnTo>
                    <a:pt x="244" y="623"/>
                  </a:lnTo>
                  <a:lnTo>
                    <a:pt x="261" y="623"/>
                  </a:lnTo>
                  <a:lnTo>
                    <a:pt x="261" y="608"/>
                  </a:lnTo>
                  <a:lnTo>
                    <a:pt x="244" y="608"/>
                  </a:lnTo>
                  <a:lnTo>
                    <a:pt x="226" y="608"/>
                  </a:lnTo>
                  <a:lnTo>
                    <a:pt x="226" y="560"/>
                  </a:lnTo>
                  <a:lnTo>
                    <a:pt x="261" y="575"/>
                  </a:lnTo>
                  <a:lnTo>
                    <a:pt x="295" y="560"/>
                  </a:lnTo>
                  <a:lnTo>
                    <a:pt x="313" y="512"/>
                  </a:lnTo>
                  <a:lnTo>
                    <a:pt x="295" y="495"/>
                  </a:lnTo>
                  <a:lnTo>
                    <a:pt x="313" y="495"/>
                  </a:lnTo>
                  <a:lnTo>
                    <a:pt x="347" y="495"/>
                  </a:lnTo>
                  <a:lnTo>
                    <a:pt x="434" y="479"/>
                  </a:lnTo>
                  <a:lnTo>
                    <a:pt x="451" y="431"/>
                  </a:lnTo>
                  <a:lnTo>
                    <a:pt x="451" y="416"/>
                  </a:lnTo>
                  <a:lnTo>
                    <a:pt x="434" y="399"/>
                  </a:lnTo>
                  <a:lnTo>
                    <a:pt x="434" y="383"/>
                  </a:lnTo>
                  <a:lnTo>
                    <a:pt x="399" y="368"/>
                  </a:lnTo>
                  <a:lnTo>
                    <a:pt x="399" y="351"/>
                  </a:lnTo>
                  <a:close/>
                </a:path>
              </a:pathLst>
            </a:custGeom>
            <a:solidFill>
              <a:srgbClr val="30C1D7"/>
            </a:solidFill>
            <a:ln w="9525" cap="rnd">
              <a:solidFill>
                <a:schemeClr val="bg1"/>
              </a:solidFill>
              <a:round/>
              <a:headEnd/>
              <a:tailEnd/>
            </a:ln>
          </p:spPr>
          <p:txBody>
            <a:bodyPr/>
            <a:lstStyle/>
            <a:p>
              <a:endParaRPr lang="en-US" dirty="0"/>
            </a:p>
          </p:txBody>
        </p:sp>
        <p:sp>
          <p:nvSpPr>
            <p:cNvPr id="328" name="Freeform 78">
              <a:extLst>
                <a:ext uri="{FF2B5EF4-FFF2-40B4-BE49-F238E27FC236}">
                  <a16:creationId xmlns:a16="http://schemas.microsoft.com/office/drawing/2014/main" id="{00DA6ACA-C2BC-4320-9765-EE486FC3C6F9}"/>
                </a:ext>
              </a:extLst>
            </p:cNvPr>
            <p:cNvSpPr>
              <a:spLocks/>
            </p:cNvSpPr>
            <p:nvPr/>
          </p:nvSpPr>
          <p:spPr bwMode="auto">
            <a:xfrm>
              <a:off x="4584700" y="5283201"/>
              <a:ext cx="125413" cy="101600"/>
            </a:xfrm>
            <a:custGeom>
              <a:avLst/>
              <a:gdLst>
                <a:gd name="T0" fmla="*/ 27781 w 158"/>
                <a:gd name="T1" fmla="*/ 18902 h 129"/>
                <a:gd name="T2" fmla="*/ 27781 w 158"/>
                <a:gd name="T3" fmla="*/ 18902 h 129"/>
                <a:gd name="T4" fmla="*/ 31750 w 158"/>
                <a:gd name="T5" fmla="*/ 12602 h 129"/>
                <a:gd name="T6" fmla="*/ 27781 w 158"/>
                <a:gd name="T7" fmla="*/ 9451 h 129"/>
                <a:gd name="T8" fmla="*/ 17463 w 158"/>
                <a:gd name="T9" fmla="*/ 3150 h 129"/>
                <a:gd name="T10" fmla="*/ 14288 w 158"/>
                <a:gd name="T11" fmla="*/ 3150 h 129"/>
                <a:gd name="T12" fmla="*/ 10319 w 158"/>
                <a:gd name="T13" fmla="*/ 0 h 129"/>
                <a:gd name="T14" fmla="*/ 7144 w 158"/>
                <a:gd name="T15" fmla="*/ 0 h 129"/>
                <a:gd name="T16" fmla="*/ 0 w 158"/>
                <a:gd name="T17" fmla="*/ 22053 h 129"/>
                <a:gd name="T18" fmla="*/ 3969 w 158"/>
                <a:gd name="T19" fmla="*/ 22053 h 129"/>
                <a:gd name="T20" fmla="*/ 14288 w 158"/>
                <a:gd name="T21" fmla="*/ 25203 h 129"/>
                <a:gd name="T22" fmla="*/ 23813 w 158"/>
                <a:gd name="T23" fmla="*/ 25203 h 129"/>
                <a:gd name="T24" fmla="*/ 27781 w 158"/>
                <a:gd name="T25" fmla="*/ 18902 h 1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8"/>
                <a:gd name="T40" fmla="*/ 0 h 129"/>
                <a:gd name="T41" fmla="*/ 158 w 158"/>
                <a:gd name="T42" fmla="*/ 129 h 1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8" h="129">
                  <a:moveTo>
                    <a:pt x="140" y="96"/>
                  </a:moveTo>
                  <a:lnTo>
                    <a:pt x="140" y="96"/>
                  </a:lnTo>
                  <a:lnTo>
                    <a:pt x="158" y="64"/>
                  </a:lnTo>
                  <a:lnTo>
                    <a:pt x="140" y="48"/>
                  </a:lnTo>
                  <a:lnTo>
                    <a:pt x="88" y="16"/>
                  </a:lnTo>
                  <a:lnTo>
                    <a:pt x="71" y="16"/>
                  </a:lnTo>
                  <a:lnTo>
                    <a:pt x="54" y="0"/>
                  </a:lnTo>
                  <a:lnTo>
                    <a:pt x="35" y="0"/>
                  </a:lnTo>
                  <a:lnTo>
                    <a:pt x="0" y="112"/>
                  </a:lnTo>
                  <a:lnTo>
                    <a:pt x="17" y="112"/>
                  </a:lnTo>
                  <a:lnTo>
                    <a:pt x="71" y="129"/>
                  </a:lnTo>
                  <a:lnTo>
                    <a:pt x="123" y="129"/>
                  </a:lnTo>
                  <a:lnTo>
                    <a:pt x="140" y="96"/>
                  </a:lnTo>
                  <a:close/>
                </a:path>
              </a:pathLst>
            </a:custGeom>
            <a:solidFill>
              <a:srgbClr val="30C1D7"/>
            </a:solidFill>
            <a:ln w="9525" cap="rnd">
              <a:solidFill>
                <a:schemeClr val="bg1"/>
              </a:solidFill>
              <a:round/>
              <a:headEnd/>
              <a:tailEnd/>
            </a:ln>
          </p:spPr>
          <p:txBody>
            <a:bodyPr/>
            <a:lstStyle/>
            <a:p>
              <a:endParaRPr lang="en-US" dirty="0"/>
            </a:p>
          </p:txBody>
        </p:sp>
        <p:sp>
          <p:nvSpPr>
            <p:cNvPr id="329" name="Freeform 79">
              <a:extLst>
                <a:ext uri="{FF2B5EF4-FFF2-40B4-BE49-F238E27FC236}">
                  <a16:creationId xmlns:a16="http://schemas.microsoft.com/office/drawing/2014/main" id="{24D46ADC-086B-4E36-9705-5157AA1F7783}"/>
                </a:ext>
              </a:extLst>
            </p:cNvPr>
            <p:cNvSpPr>
              <a:spLocks/>
            </p:cNvSpPr>
            <p:nvPr/>
          </p:nvSpPr>
          <p:spPr bwMode="auto">
            <a:xfrm>
              <a:off x="4256088" y="4546601"/>
              <a:ext cx="850900" cy="812800"/>
            </a:xfrm>
            <a:custGeom>
              <a:avLst/>
              <a:gdLst>
                <a:gd name="T0" fmla="*/ 122917 w 1073"/>
                <a:gd name="T1" fmla="*/ 6362 h 1022"/>
                <a:gd name="T2" fmla="*/ 112607 w 1073"/>
                <a:gd name="T3" fmla="*/ 12725 h 1022"/>
                <a:gd name="T4" fmla="*/ 105470 w 1073"/>
                <a:gd name="T5" fmla="*/ 12725 h 1022"/>
                <a:gd name="T6" fmla="*/ 95161 w 1073"/>
                <a:gd name="T7" fmla="*/ 15906 h 1022"/>
                <a:gd name="T8" fmla="*/ 81680 w 1073"/>
                <a:gd name="T9" fmla="*/ 19087 h 1022"/>
                <a:gd name="T10" fmla="*/ 75336 w 1073"/>
                <a:gd name="T11" fmla="*/ 12725 h 1022"/>
                <a:gd name="T12" fmla="*/ 75336 w 1073"/>
                <a:gd name="T13" fmla="*/ 0 h 1022"/>
                <a:gd name="T14" fmla="*/ 68199 w 1073"/>
                <a:gd name="T15" fmla="*/ 3181 h 1022"/>
                <a:gd name="T16" fmla="*/ 47581 w 1073"/>
                <a:gd name="T17" fmla="*/ 3181 h 1022"/>
                <a:gd name="T18" fmla="*/ 50753 w 1073"/>
                <a:gd name="T19" fmla="*/ 12725 h 1022"/>
                <a:gd name="T20" fmla="*/ 44409 w 1073"/>
                <a:gd name="T21" fmla="*/ 22268 h 1022"/>
                <a:gd name="T22" fmla="*/ 37271 w 1073"/>
                <a:gd name="T23" fmla="*/ 19087 h 1022"/>
                <a:gd name="T24" fmla="*/ 19825 w 1073"/>
                <a:gd name="T25" fmla="*/ 15906 h 1022"/>
                <a:gd name="T26" fmla="*/ 23790 w 1073"/>
                <a:gd name="T27" fmla="*/ 22268 h 1022"/>
                <a:gd name="T28" fmla="*/ 23790 w 1073"/>
                <a:gd name="T29" fmla="*/ 31812 h 1022"/>
                <a:gd name="T30" fmla="*/ 6344 w 1073"/>
                <a:gd name="T31" fmla="*/ 50899 h 1022"/>
                <a:gd name="T32" fmla="*/ 3172 w 1073"/>
                <a:gd name="T33" fmla="*/ 73168 h 1022"/>
                <a:gd name="T34" fmla="*/ 16653 w 1073"/>
                <a:gd name="T35" fmla="*/ 73168 h 1022"/>
                <a:gd name="T36" fmla="*/ 23790 w 1073"/>
                <a:gd name="T37" fmla="*/ 79530 h 1022"/>
                <a:gd name="T38" fmla="*/ 37271 w 1073"/>
                <a:gd name="T39" fmla="*/ 73168 h 1022"/>
                <a:gd name="T40" fmla="*/ 44409 w 1073"/>
                <a:gd name="T41" fmla="*/ 82712 h 1022"/>
                <a:gd name="T42" fmla="*/ 68199 w 1073"/>
                <a:gd name="T43" fmla="*/ 92255 h 1022"/>
                <a:gd name="T44" fmla="*/ 71371 w 1073"/>
                <a:gd name="T45" fmla="*/ 101799 h 1022"/>
                <a:gd name="T46" fmla="*/ 81680 w 1073"/>
                <a:gd name="T47" fmla="*/ 108161 h 1022"/>
                <a:gd name="T48" fmla="*/ 84852 w 1073"/>
                <a:gd name="T49" fmla="*/ 117705 h 1022"/>
                <a:gd name="T50" fmla="*/ 84852 w 1073"/>
                <a:gd name="T51" fmla="*/ 136792 h 1022"/>
                <a:gd name="T52" fmla="*/ 99126 w 1073"/>
                <a:gd name="T53" fmla="*/ 139973 h 1022"/>
                <a:gd name="T54" fmla="*/ 105470 w 1073"/>
                <a:gd name="T55" fmla="*/ 149517 h 1022"/>
                <a:gd name="T56" fmla="*/ 105470 w 1073"/>
                <a:gd name="T57" fmla="*/ 155879 h 1022"/>
                <a:gd name="T58" fmla="*/ 102298 w 1073"/>
                <a:gd name="T59" fmla="*/ 168604 h 1022"/>
                <a:gd name="T60" fmla="*/ 91989 w 1073"/>
                <a:gd name="T61" fmla="*/ 184510 h 1022"/>
                <a:gd name="T62" fmla="*/ 99126 w 1073"/>
                <a:gd name="T63" fmla="*/ 187692 h 1022"/>
                <a:gd name="T64" fmla="*/ 112607 w 1073"/>
                <a:gd name="T65" fmla="*/ 197235 h 1022"/>
                <a:gd name="T66" fmla="*/ 115779 w 1073"/>
                <a:gd name="T67" fmla="*/ 197235 h 1022"/>
                <a:gd name="T68" fmla="*/ 130054 w 1073"/>
                <a:gd name="T69" fmla="*/ 178148 h 1022"/>
                <a:gd name="T70" fmla="*/ 137191 w 1073"/>
                <a:gd name="T71" fmla="*/ 159061 h 1022"/>
                <a:gd name="T72" fmla="*/ 147500 w 1073"/>
                <a:gd name="T73" fmla="*/ 149517 h 1022"/>
                <a:gd name="T74" fmla="*/ 171290 w 1073"/>
                <a:gd name="T75" fmla="*/ 143155 h 1022"/>
                <a:gd name="T76" fmla="*/ 178427 w 1073"/>
                <a:gd name="T77" fmla="*/ 136792 h 1022"/>
                <a:gd name="T78" fmla="*/ 184771 w 1073"/>
                <a:gd name="T79" fmla="*/ 124067 h 1022"/>
                <a:gd name="T80" fmla="*/ 188736 w 1073"/>
                <a:gd name="T81" fmla="*/ 114524 h 1022"/>
                <a:gd name="T82" fmla="*/ 205390 w 1073"/>
                <a:gd name="T83" fmla="*/ 73168 h 1022"/>
                <a:gd name="T84" fmla="*/ 208562 w 1073"/>
                <a:gd name="T85" fmla="*/ 50899 h 1022"/>
                <a:gd name="T86" fmla="*/ 181599 w 1073"/>
                <a:gd name="T87" fmla="*/ 38175 h 1022"/>
                <a:gd name="T88" fmla="*/ 164153 w 1073"/>
                <a:gd name="T89" fmla="*/ 38175 h 1022"/>
                <a:gd name="T90" fmla="*/ 157809 w 1073"/>
                <a:gd name="T91" fmla="*/ 34993 h 1022"/>
                <a:gd name="T92" fmla="*/ 153844 w 1073"/>
                <a:gd name="T93" fmla="*/ 31812 h 1022"/>
                <a:gd name="T94" fmla="*/ 137191 w 1073"/>
                <a:gd name="T95" fmla="*/ 31812 h 1022"/>
                <a:gd name="T96" fmla="*/ 133226 w 1073"/>
                <a:gd name="T97" fmla="*/ 25450 h 1022"/>
                <a:gd name="T98" fmla="*/ 126882 w 1073"/>
                <a:gd name="T99" fmla="*/ 31812 h 1022"/>
                <a:gd name="T100" fmla="*/ 119745 w 1073"/>
                <a:gd name="T101" fmla="*/ 31812 h 1022"/>
                <a:gd name="T102" fmla="*/ 130054 w 1073"/>
                <a:gd name="T103" fmla="*/ 19087 h 1022"/>
                <a:gd name="T104" fmla="*/ 126882 w 1073"/>
                <a:gd name="T105" fmla="*/ 15906 h 10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73"/>
                <a:gd name="T160" fmla="*/ 0 h 1022"/>
                <a:gd name="T161" fmla="*/ 1073 w 1073"/>
                <a:gd name="T162" fmla="*/ 1022 h 10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73" h="1022">
                  <a:moveTo>
                    <a:pt x="623" y="30"/>
                  </a:moveTo>
                  <a:lnTo>
                    <a:pt x="623" y="30"/>
                  </a:lnTo>
                  <a:lnTo>
                    <a:pt x="606" y="30"/>
                  </a:lnTo>
                  <a:lnTo>
                    <a:pt x="570" y="63"/>
                  </a:lnTo>
                  <a:lnTo>
                    <a:pt x="552" y="78"/>
                  </a:lnTo>
                  <a:lnTo>
                    <a:pt x="535" y="63"/>
                  </a:lnTo>
                  <a:lnTo>
                    <a:pt x="501" y="63"/>
                  </a:lnTo>
                  <a:lnTo>
                    <a:pt x="483" y="78"/>
                  </a:lnTo>
                  <a:lnTo>
                    <a:pt x="466" y="78"/>
                  </a:lnTo>
                  <a:lnTo>
                    <a:pt x="414" y="96"/>
                  </a:lnTo>
                  <a:lnTo>
                    <a:pt x="397" y="96"/>
                  </a:lnTo>
                  <a:lnTo>
                    <a:pt x="380" y="63"/>
                  </a:lnTo>
                  <a:lnTo>
                    <a:pt x="380" y="15"/>
                  </a:lnTo>
                  <a:lnTo>
                    <a:pt x="380" y="0"/>
                  </a:lnTo>
                  <a:lnTo>
                    <a:pt x="362" y="0"/>
                  </a:lnTo>
                  <a:lnTo>
                    <a:pt x="345" y="15"/>
                  </a:lnTo>
                  <a:lnTo>
                    <a:pt x="293" y="30"/>
                  </a:lnTo>
                  <a:lnTo>
                    <a:pt x="241" y="15"/>
                  </a:lnTo>
                  <a:lnTo>
                    <a:pt x="259" y="30"/>
                  </a:lnTo>
                  <a:lnTo>
                    <a:pt x="259" y="63"/>
                  </a:lnTo>
                  <a:lnTo>
                    <a:pt x="276" y="78"/>
                  </a:lnTo>
                  <a:lnTo>
                    <a:pt x="224" y="111"/>
                  </a:lnTo>
                  <a:lnTo>
                    <a:pt x="207" y="111"/>
                  </a:lnTo>
                  <a:lnTo>
                    <a:pt x="190" y="96"/>
                  </a:lnTo>
                  <a:lnTo>
                    <a:pt x="172" y="78"/>
                  </a:lnTo>
                  <a:lnTo>
                    <a:pt x="103" y="78"/>
                  </a:lnTo>
                  <a:lnTo>
                    <a:pt x="103" y="96"/>
                  </a:lnTo>
                  <a:lnTo>
                    <a:pt x="120" y="111"/>
                  </a:lnTo>
                  <a:lnTo>
                    <a:pt x="103" y="111"/>
                  </a:lnTo>
                  <a:lnTo>
                    <a:pt x="120" y="159"/>
                  </a:lnTo>
                  <a:lnTo>
                    <a:pt x="103" y="222"/>
                  </a:lnTo>
                  <a:lnTo>
                    <a:pt x="34" y="255"/>
                  </a:lnTo>
                  <a:lnTo>
                    <a:pt x="0" y="318"/>
                  </a:lnTo>
                  <a:lnTo>
                    <a:pt x="17" y="366"/>
                  </a:lnTo>
                  <a:lnTo>
                    <a:pt x="51" y="383"/>
                  </a:lnTo>
                  <a:lnTo>
                    <a:pt x="86" y="366"/>
                  </a:lnTo>
                  <a:lnTo>
                    <a:pt x="86" y="399"/>
                  </a:lnTo>
                  <a:lnTo>
                    <a:pt x="120" y="399"/>
                  </a:lnTo>
                  <a:lnTo>
                    <a:pt x="155" y="399"/>
                  </a:lnTo>
                  <a:lnTo>
                    <a:pt x="190" y="366"/>
                  </a:lnTo>
                  <a:lnTo>
                    <a:pt x="224" y="366"/>
                  </a:lnTo>
                  <a:lnTo>
                    <a:pt x="224" y="414"/>
                  </a:lnTo>
                  <a:lnTo>
                    <a:pt x="241" y="431"/>
                  </a:lnTo>
                  <a:lnTo>
                    <a:pt x="345" y="462"/>
                  </a:lnTo>
                  <a:lnTo>
                    <a:pt x="362" y="495"/>
                  </a:lnTo>
                  <a:lnTo>
                    <a:pt x="362" y="510"/>
                  </a:lnTo>
                  <a:lnTo>
                    <a:pt x="380" y="543"/>
                  </a:lnTo>
                  <a:lnTo>
                    <a:pt x="414" y="543"/>
                  </a:lnTo>
                  <a:lnTo>
                    <a:pt x="414" y="558"/>
                  </a:lnTo>
                  <a:lnTo>
                    <a:pt x="431" y="591"/>
                  </a:lnTo>
                  <a:lnTo>
                    <a:pt x="431" y="639"/>
                  </a:lnTo>
                  <a:lnTo>
                    <a:pt x="431" y="687"/>
                  </a:lnTo>
                  <a:lnTo>
                    <a:pt x="483" y="702"/>
                  </a:lnTo>
                  <a:lnTo>
                    <a:pt x="501" y="702"/>
                  </a:lnTo>
                  <a:lnTo>
                    <a:pt x="501" y="735"/>
                  </a:lnTo>
                  <a:lnTo>
                    <a:pt x="535" y="750"/>
                  </a:lnTo>
                  <a:lnTo>
                    <a:pt x="518" y="783"/>
                  </a:lnTo>
                  <a:lnTo>
                    <a:pt x="535" y="783"/>
                  </a:lnTo>
                  <a:lnTo>
                    <a:pt x="552" y="830"/>
                  </a:lnTo>
                  <a:lnTo>
                    <a:pt x="518" y="846"/>
                  </a:lnTo>
                  <a:lnTo>
                    <a:pt x="449" y="926"/>
                  </a:lnTo>
                  <a:lnTo>
                    <a:pt x="466" y="926"/>
                  </a:lnTo>
                  <a:lnTo>
                    <a:pt x="483" y="942"/>
                  </a:lnTo>
                  <a:lnTo>
                    <a:pt x="501" y="942"/>
                  </a:lnTo>
                  <a:lnTo>
                    <a:pt x="552" y="974"/>
                  </a:lnTo>
                  <a:lnTo>
                    <a:pt x="570" y="990"/>
                  </a:lnTo>
                  <a:lnTo>
                    <a:pt x="552" y="1022"/>
                  </a:lnTo>
                  <a:lnTo>
                    <a:pt x="587" y="990"/>
                  </a:lnTo>
                  <a:lnTo>
                    <a:pt x="623" y="959"/>
                  </a:lnTo>
                  <a:lnTo>
                    <a:pt x="658" y="894"/>
                  </a:lnTo>
                  <a:lnTo>
                    <a:pt x="693" y="863"/>
                  </a:lnTo>
                  <a:lnTo>
                    <a:pt x="693" y="798"/>
                  </a:lnTo>
                  <a:lnTo>
                    <a:pt x="710" y="767"/>
                  </a:lnTo>
                  <a:lnTo>
                    <a:pt x="744" y="750"/>
                  </a:lnTo>
                  <a:lnTo>
                    <a:pt x="796" y="719"/>
                  </a:lnTo>
                  <a:lnTo>
                    <a:pt x="865" y="719"/>
                  </a:lnTo>
                  <a:lnTo>
                    <a:pt x="865" y="702"/>
                  </a:lnTo>
                  <a:lnTo>
                    <a:pt x="900" y="687"/>
                  </a:lnTo>
                  <a:lnTo>
                    <a:pt x="900" y="671"/>
                  </a:lnTo>
                  <a:lnTo>
                    <a:pt x="934" y="623"/>
                  </a:lnTo>
                  <a:lnTo>
                    <a:pt x="934" y="591"/>
                  </a:lnTo>
                  <a:lnTo>
                    <a:pt x="952" y="575"/>
                  </a:lnTo>
                  <a:lnTo>
                    <a:pt x="952" y="462"/>
                  </a:lnTo>
                  <a:lnTo>
                    <a:pt x="1038" y="366"/>
                  </a:lnTo>
                  <a:lnTo>
                    <a:pt x="1073" y="318"/>
                  </a:lnTo>
                  <a:lnTo>
                    <a:pt x="1055" y="255"/>
                  </a:lnTo>
                  <a:lnTo>
                    <a:pt x="1004" y="255"/>
                  </a:lnTo>
                  <a:lnTo>
                    <a:pt x="917" y="191"/>
                  </a:lnTo>
                  <a:lnTo>
                    <a:pt x="883" y="207"/>
                  </a:lnTo>
                  <a:lnTo>
                    <a:pt x="831" y="191"/>
                  </a:lnTo>
                  <a:lnTo>
                    <a:pt x="796" y="191"/>
                  </a:lnTo>
                  <a:lnTo>
                    <a:pt x="796" y="174"/>
                  </a:lnTo>
                  <a:lnTo>
                    <a:pt x="796" y="159"/>
                  </a:lnTo>
                  <a:lnTo>
                    <a:pt x="779" y="159"/>
                  </a:lnTo>
                  <a:lnTo>
                    <a:pt x="710" y="144"/>
                  </a:lnTo>
                  <a:lnTo>
                    <a:pt x="693" y="159"/>
                  </a:lnTo>
                  <a:lnTo>
                    <a:pt x="693" y="126"/>
                  </a:lnTo>
                  <a:lnTo>
                    <a:pt x="675" y="126"/>
                  </a:lnTo>
                  <a:lnTo>
                    <a:pt x="641" y="126"/>
                  </a:lnTo>
                  <a:lnTo>
                    <a:pt x="641" y="159"/>
                  </a:lnTo>
                  <a:lnTo>
                    <a:pt x="623" y="144"/>
                  </a:lnTo>
                  <a:lnTo>
                    <a:pt x="606" y="159"/>
                  </a:lnTo>
                  <a:lnTo>
                    <a:pt x="623" y="126"/>
                  </a:lnTo>
                  <a:lnTo>
                    <a:pt x="658" y="96"/>
                  </a:lnTo>
                  <a:lnTo>
                    <a:pt x="658" y="78"/>
                  </a:lnTo>
                  <a:lnTo>
                    <a:pt x="641" y="78"/>
                  </a:lnTo>
                  <a:lnTo>
                    <a:pt x="623" y="30"/>
                  </a:lnTo>
                  <a:close/>
                </a:path>
              </a:pathLst>
            </a:custGeom>
            <a:solidFill>
              <a:srgbClr val="30C1D7"/>
            </a:solidFill>
            <a:ln w="9525" cap="rnd">
              <a:solidFill>
                <a:schemeClr val="bg1"/>
              </a:solidFill>
              <a:round/>
              <a:headEnd/>
              <a:tailEnd/>
            </a:ln>
          </p:spPr>
          <p:txBody>
            <a:bodyPr/>
            <a:lstStyle/>
            <a:p>
              <a:endParaRPr lang="en-US" dirty="0"/>
            </a:p>
          </p:txBody>
        </p:sp>
        <p:sp>
          <p:nvSpPr>
            <p:cNvPr id="330" name="Freeform 80">
              <a:extLst>
                <a:ext uri="{FF2B5EF4-FFF2-40B4-BE49-F238E27FC236}">
                  <a16:creationId xmlns:a16="http://schemas.microsoft.com/office/drawing/2014/main" id="{3D41C279-59AF-453C-AD40-42BE2F398205}"/>
                </a:ext>
              </a:extLst>
            </p:cNvPr>
            <p:cNvSpPr>
              <a:spLocks/>
            </p:cNvSpPr>
            <p:nvPr/>
          </p:nvSpPr>
          <p:spPr bwMode="auto">
            <a:xfrm>
              <a:off x="4683125" y="4529138"/>
              <a:ext cx="53975" cy="76200"/>
            </a:xfrm>
            <a:custGeom>
              <a:avLst/>
              <a:gdLst>
                <a:gd name="T0" fmla="*/ 0 w 69"/>
                <a:gd name="T1" fmla="*/ 16669 h 96"/>
                <a:gd name="T2" fmla="*/ 0 w 69"/>
                <a:gd name="T3" fmla="*/ 16669 h 96"/>
                <a:gd name="T4" fmla="*/ 3129 w 69"/>
                <a:gd name="T5" fmla="*/ 19050 h 96"/>
                <a:gd name="T6" fmla="*/ 6258 w 69"/>
                <a:gd name="T7" fmla="*/ 16669 h 96"/>
                <a:gd name="T8" fmla="*/ 13298 w 69"/>
                <a:gd name="T9" fmla="*/ 9525 h 96"/>
                <a:gd name="T10" fmla="*/ 0 w 69"/>
                <a:gd name="T11" fmla="*/ 0 h 96"/>
                <a:gd name="T12" fmla="*/ 0 w 69"/>
                <a:gd name="T13" fmla="*/ 3969 h 96"/>
                <a:gd name="T14" fmla="*/ 0 w 69"/>
                <a:gd name="T15" fmla="*/ 9525 h 96"/>
                <a:gd name="T16" fmla="*/ 0 w 69"/>
                <a:gd name="T17" fmla="*/ 16669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96"/>
                <a:gd name="T29" fmla="*/ 69 w 69"/>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96">
                  <a:moveTo>
                    <a:pt x="0" y="81"/>
                  </a:moveTo>
                  <a:lnTo>
                    <a:pt x="0" y="81"/>
                  </a:lnTo>
                  <a:lnTo>
                    <a:pt x="17" y="96"/>
                  </a:lnTo>
                  <a:lnTo>
                    <a:pt x="35" y="81"/>
                  </a:lnTo>
                  <a:lnTo>
                    <a:pt x="69" y="48"/>
                  </a:lnTo>
                  <a:lnTo>
                    <a:pt x="0" y="0"/>
                  </a:lnTo>
                  <a:lnTo>
                    <a:pt x="0" y="18"/>
                  </a:lnTo>
                  <a:lnTo>
                    <a:pt x="0" y="48"/>
                  </a:lnTo>
                  <a:lnTo>
                    <a:pt x="0" y="81"/>
                  </a:lnTo>
                  <a:close/>
                </a:path>
              </a:pathLst>
            </a:custGeom>
            <a:solidFill>
              <a:srgbClr val="C8C8C8"/>
            </a:solidFill>
            <a:ln w="9525" cap="rnd">
              <a:solidFill>
                <a:schemeClr val="bg1"/>
              </a:solidFill>
              <a:round/>
              <a:headEnd/>
              <a:tailEnd/>
            </a:ln>
          </p:spPr>
          <p:txBody>
            <a:bodyPr/>
            <a:lstStyle/>
            <a:p>
              <a:endParaRPr lang="en-US" dirty="0"/>
            </a:p>
          </p:txBody>
        </p:sp>
        <p:sp>
          <p:nvSpPr>
            <p:cNvPr id="331" name="Freeform 81">
              <a:extLst>
                <a:ext uri="{FF2B5EF4-FFF2-40B4-BE49-F238E27FC236}">
                  <a16:creationId xmlns:a16="http://schemas.microsoft.com/office/drawing/2014/main" id="{5E6CB94F-9DB8-427D-B1E5-AFE99593CF9C}"/>
                </a:ext>
              </a:extLst>
            </p:cNvPr>
            <p:cNvSpPr>
              <a:spLocks/>
            </p:cNvSpPr>
            <p:nvPr/>
          </p:nvSpPr>
          <p:spPr bwMode="auto">
            <a:xfrm>
              <a:off x="4600575" y="4529138"/>
              <a:ext cx="82550" cy="76200"/>
            </a:xfrm>
            <a:custGeom>
              <a:avLst/>
              <a:gdLst>
                <a:gd name="T0" fmla="*/ 20638 w 104"/>
                <a:gd name="T1" fmla="*/ 16669 h 96"/>
                <a:gd name="T2" fmla="*/ 20638 w 104"/>
                <a:gd name="T3" fmla="*/ 16669 h 96"/>
                <a:gd name="T4" fmla="*/ 20638 w 104"/>
                <a:gd name="T5" fmla="*/ 9525 h 96"/>
                <a:gd name="T6" fmla="*/ 20638 w 104"/>
                <a:gd name="T7" fmla="*/ 3969 h 96"/>
                <a:gd name="T8" fmla="*/ 20638 w 104"/>
                <a:gd name="T9" fmla="*/ 0 h 96"/>
                <a:gd name="T10" fmla="*/ 7144 w 104"/>
                <a:gd name="T11" fmla="*/ 0 h 96"/>
                <a:gd name="T12" fmla="*/ 0 w 104"/>
                <a:gd name="T13" fmla="*/ 7144 h 96"/>
                <a:gd name="T14" fmla="*/ 7144 w 104"/>
                <a:gd name="T15" fmla="*/ 19050 h 96"/>
                <a:gd name="T16" fmla="*/ 10319 w 104"/>
                <a:gd name="T17" fmla="*/ 19050 h 96"/>
                <a:gd name="T18" fmla="*/ 14288 w 104"/>
                <a:gd name="T19" fmla="*/ 16669 h 96"/>
                <a:gd name="T20" fmla="*/ 20638 w 104"/>
                <a:gd name="T21" fmla="*/ 16669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96"/>
                <a:gd name="T35" fmla="*/ 104 w 104"/>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96">
                  <a:moveTo>
                    <a:pt x="104" y="81"/>
                  </a:moveTo>
                  <a:lnTo>
                    <a:pt x="104" y="81"/>
                  </a:lnTo>
                  <a:lnTo>
                    <a:pt x="104" y="48"/>
                  </a:lnTo>
                  <a:lnTo>
                    <a:pt x="104" y="18"/>
                  </a:lnTo>
                  <a:lnTo>
                    <a:pt x="104" y="0"/>
                  </a:lnTo>
                  <a:lnTo>
                    <a:pt x="35" y="0"/>
                  </a:lnTo>
                  <a:lnTo>
                    <a:pt x="0" y="33"/>
                  </a:lnTo>
                  <a:lnTo>
                    <a:pt x="35" y="96"/>
                  </a:lnTo>
                  <a:lnTo>
                    <a:pt x="52" y="96"/>
                  </a:lnTo>
                  <a:lnTo>
                    <a:pt x="69" y="81"/>
                  </a:lnTo>
                  <a:lnTo>
                    <a:pt x="104" y="81"/>
                  </a:lnTo>
                  <a:close/>
                </a:path>
              </a:pathLst>
            </a:custGeom>
            <a:solidFill>
              <a:srgbClr val="C8C8C8"/>
            </a:solidFill>
            <a:ln w="9525" cap="rnd">
              <a:solidFill>
                <a:schemeClr val="bg1"/>
              </a:solidFill>
              <a:round/>
              <a:headEnd/>
              <a:tailEnd/>
            </a:ln>
          </p:spPr>
          <p:txBody>
            <a:bodyPr/>
            <a:lstStyle/>
            <a:p>
              <a:endParaRPr lang="en-US" dirty="0"/>
            </a:p>
          </p:txBody>
        </p:sp>
        <p:sp>
          <p:nvSpPr>
            <p:cNvPr id="332" name="Freeform 82">
              <a:extLst>
                <a:ext uri="{FF2B5EF4-FFF2-40B4-BE49-F238E27FC236}">
                  <a16:creationId xmlns:a16="http://schemas.microsoft.com/office/drawing/2014/main" id="{7DA9D64A-F4DB-4EB9-B98E-94F70527578C}"/>
                </a:ext>
              </a:extLst>
            </p:cNvPr>
            <p:cNvSpPr>
              <a:spLocks/>
            </p:cNvSpPr>
            <p:nvPr/>
          </p:nvSpPr>
          <p:spPr bwMode="auto">
            <a:xfrm>
              <a:off x="4530725" y="4483101"/>
              <a:ext cx="95250" cy="139700"/>
            </a:xfrm>
            <a:custGeom>
              <a:avLst/>
              <a:gdLst>
                <a:gd name="T0" fmla="*/ 6298 w 121"/>
                <a:gd name="T1" fmla="*/ 0 h 177"/>
                <a:gd name="T2" fmla="*/ 6298 w 121"/>
                <a:gd name="T3" fmla="*/ 0 h 177"/>
                <a:gd name="T4" fmla="*/ 13382 w 121"/>
                <a:gd name="T5" fmla="*/ 2368 h 177"/>
                <a:gd name="T6" fmla="*/ 13382 w 121"/>
                <a:gd name="T7" fmla="*/ 6314 h 177"/>
                <a:gd name="T8" fmla="*/ 16531 w 121"/>
                <a:gd name="T9" fmla="*/ 6314 h 177"/>
                <a:gd name="T10" fmla="*/ 23616 w 121"/>
                <a:gd name="T11" fmla="*/ 11839 h 177"/>
                <a:gd name="T12" fmla="*/ 16531 w 121"/>
                <a:gd name="T13" fmla="*/ 18942 h 177"/>
                <a:gd name="T14" fmla="*/ 23616 w 121"/>
                <a:gd name="T15" fmla="*/ 30781 h 177"/>
                <a:gd name="T16" fmla="*/ 13382 w 121"/>
                <a:gd name="T17" fmla="*/ 34728 h 177"/>
                <a:gd name="T18" fmla="*/ 10233 w 121"/>
                <a:gd name="T19" fmla="*/ 34728 h 177"/>
                <a:gd name="T20" fmla="*/ 6298 w 121"/>
                <a:gd name="T21" fmla="*/ 28414 h 177"/>
                <a:gd name="T22" fmla="*/ 6298 w 121"/>
                <a:gd name="T23" fmla="*/ 18942 h 177"/>
                <a:gd name="T24" fmla="*/ 6298 w 121"/>
                <a:gd name="T25" fmla="*/ 15785 h 177"/>
                <a:gd name="T26" fmla="*/ 3149 w 121"/>
                <a:gd name="T27" fmla="*/ 15785 h 177"/>
                <a:gd name="T28" fmla="*/ 0 w 121"/>
                <a:gd name="T29" fmla="*/ 11839 h 177"/>
                <a:gd name="T30" fmla="*/ 0 w 121"/>
                <a:gd name="T31" fmla="*/ 6314 h 177"/>
                <a:gd name="T32" fmla="*/ 3149 w 121"/>
                <a:gd name="T33" fmla="*/ 6314 h 177"/>
                <a:gd name="T34" fmla="*/ 3149 w 121"/>
                <a:gd name="T35" fmla="*/ 2368 h 177"/>
                <a:gd name="T36" fmla="*/ 6298 w 121"/>
                <a:gd name="T37" fmla="*/ 0 h 1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1"/>
                <a:gd name="T58" fmla="*/ 0 h 177"/>
                <a:gd name="T59" fmla="*/ 121 w 121"/>
                <a:gd name="T60" fmla="*/ 177 h 1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1" h="177">
                  <a:moveTo>
                    <a:pt x="35" y="0"/>
                  </a:moveTo>
                  <a:lnTo>
                    <a:pt x="35" y="0"/>
                  </a:lnTo>
                  <a:lnTo>
                    <a:pt x="69" y="15"/>
                  </a:lnTo>
                  <a:lnTo>
                    <a:pt x="69" y="33"/>
                  </a:lnTo>
                  <a:lnTo>
                    <a:pt x="86" y="33"/>
                  </a:lnTo>
                  <a:lnTo>
                    <a:pt x="121" y="63"/>
                  </a:lnTo>
                  <a:lnTo>
                    <a:pt x="86" y="96"/>
                  </a:lnTo>
                  <a:lnTo>
                    <a:pt x="121" y="159"/>
                  </a:lnTo>
                  <a:lnTo>
                    <a:pt x="69" y="177"/>
                  </a:lnTo>
                  <a:lnTo>
                    <a:pt x="52" y="177"/>
                  </a:lnTo>
                  <a:lnTo>
                    <a:pt x="35" y="144"/>
                  </a:lnTo>
                  <a:lnTo>
                    <a:pt x="35" y="96"/>
                  </a:lnTo>
                  <a:lnTo>
                    <a:pt x="35" y="81"/>
                  </a:lnTo>
                  <a:lnTo>
                    <a:pt x="17" y="81"/>
                  </a:lnTo>
                  <a:lnTo>
                    <a:pt x="0" y="63"/>
                  </a:lnTo>
                  <a:lnTo>
                    <a:pt x="0" y="33"/>
                  </a:lnTo>
                  <a:lnTo>
                    <a:pt x="17" y="33"/>
                  </a:lnTo>
                  <a:lnTo>
                    <a:pt x="17" y="15"/>
                  </a:lnTo>
                  <a:lnTo>
                    <a:pt x="35" y="0"/>
                  </a:lnTo>
                  <a:close/>
                </a:path>
              </a:pathLst>
            </a:custGeom>
            <a:solidFill>
              <a:srgbClr val="C8C8C8"/>
            </a:solidFill>
            <a:ln w="9525" cap="rnd">
              <a:solidFill>
                <a:schemeClr val="bg1"/>
              </a:solidFill>
              <a:round/>
              <a:headEnd/>
              <a:tailEnd/>
            </a:ln>
          </p:spPr>
          <p:txBody>
            <a:bodyPr/>
            <a:lstStyle/>
            <a:p>
              <a:endParaRPr lang="en-US" dirty="0"/>
            </a:p>
          </p:txBody>
        </p:sp>
        <p:sp>
          <p:nvSpPr>
            <p:cNvPr id="333" name="Freeform 83">
              <a:extLst>
                <a:ext uri="{FF2B5EF4-FFF2-40B4-BE49-F238E27FC236}">
                  <a16:creationId xmlns:a16="http://schemas.microsoft.com/office/drawing/2014/main" id="{D29E70CF-F223-4DCC-A715-86A0A9F75378}"/>
                </a:ext>
              </a:extLst>
            </p:cNvPr>
            <p:cNvSpPr>
              <a:spLocks/>
            </p:cNvSpPr>
            <p:nvPr/>
          </p:nvSpPr>
          <p:spPr bwMode="auto">
            <a:xfrm>
              <a:off x="4268788" y="4406901"/>
              <a:ext cx="290513" cy="228600"/>
            </a:xfrm>
            <a:custGeom>
              <a:avLst/>
              <a:gdLst>
                <a:gd name="T0" fmla="*/ 73225 w 365"/>
                <a:gd name="T1" fmla="*/ 19050 h 288"/>
                <a:gd name="T2" fmla="*/ 73225 w 365"/>
                <a:gd name="T3" fmla="*/ 19050 h 288"/>
                <a:gd name="T4" fmla="*/ 69246 w 365"/>
                <a:gd name="T5" fmla="*/ 21431 h 288"/>
                <a:gd name="T6" fmla="*/ 69246 w 365"/>
                <a:gd name="T7" fmla="*/ 26194 h 288"/>
                <a:gd name="T8" fmla="*/ 66062 w 365"/>
                <a:gd name="T9" fmla="*/ 26194 h 288"/>
                <a:gd name="T10" fmla="*/ 66062 w 365"/>
                <a:gd name="T11" fmla="*/ 30956 h 288"/>
                <a:gd name="T12" fmla="*/ 69246 w 365"/>
                <a:gd name="T13" fmla="*/ 34925 h 288"/>
                <a:gd name="T14" fmla="*/ 66062 w 365"/>
                <a:gd name="T15" fmla="*/ 38100 h 288"/>
                <a:gd name="T16" fmla="*/ 55715 w 365"/>
                <a:gd name="T17" fmla="*/ 40481 h 288"/>
                <a:gd name="T18" fmla="*/ 44572 w 365"/>
                <a:gd name="T19" fmla="*/ 38100 h 288"/>
                <a:gd name="T20" fmla="*/ 48551 w 365"/>
                <a:gd name="T21" fmla="*/ 40481 h 288"/>
                <a:gd name="T22" fmla="*/ 48551 w 365"/>
                <a:gd name="T23" fmla="*/ 47625 h 288"/>
                <a:gd name="T24" fmla="*/ 52531 w 365"/>
                <a:gd name="T25" fmla="*/ 50006 h 288"/>
                <a:gd name="T26" fmla="*/ 41388 w 365"/>
                <a:gd name="T27" fmla="*/ 57150 h 288"/>
                <a:gd name="T28" fmla="*/ 38204 w 365"/>
                <a:gd name="T29" fmla="*/ 57150 h 288"/>
                <a:gd name="T30" fmla="*/ 35021 w 365"/>
                <a:gd name="T31" fmla="*/ 54769 h 288"/>
                <a:gd name="T32" fmla="*/ 31041 w 365"/>
                <a:gd name="T33" fmla="*/ 50006 h 288"/>
                <a:gd name="T34" fmla="*/ 31041 w 365"/>
                <a:gd name="T35" fmla="*/ 44450 h 288"/>
                <a:gd name="T36" fmla="*/ 27857 w 365"/>
                <a:gd name="T37" fmla="*/ 38100 h 288"/>
                <a:gd name="T38" fmla="*/ 31041 w 365"/>
                <a:gd name="T39" fmla="*/ 28575 h 288"/>
                <a:gd name="T40" fmla="*/ 20694 w 365"/>
                <a:gd name="T41" fmla="*/ 28575 h 288"/>
                <a:gd name="T42" fmla="*/ 17510 w 365"/>
                <a:gd name="T43" fmla="*/ 26194 h 288"/>
                <a:gd name="T44" fmla="*/ 7163 w 365"/>
                <a:gd name="T45" fmla="*/ 26194 h 288"/>
                <a:gd name="T46" fmla="*/ 3980 w 365"/>
                <a:gd name="T47" fmla="*/ 21431 h 288"/>
                <a:gd name="T48" fmla="*/ 3980 w 365"/>
                <a:gd name="T49" fmla="*/ 19050 h 288"/>
                <a:gd name="T50" fmla="*/ 0 w 365"/>
                <a:gd name="T51" fmla="*/ 11906 h 288"/>
                <a:gd name="T52" fmla="*/ 3980 w 365"/>
                <a:gd name="T53" fmla="*/ 7144 h 288"/>
                <a:gd name="T54" fmla="*/ 7163 w 365"/>
                <a:gd name="T55" fmla="*/ 2381 h 288"/>
                <a:gd name="T56" fmla="*/ 10347 w 365"/>
                <a:gd name="T57" fmla="*/ 7144 h 288"/>
                <a:gd name="T58" fmla="*/ 7163 w 365"/>
                <a:gd name="T59" fmla="*/ 9525 h 288"/>
                <a:gd name="T60" fmla="*/ 7163 w 365"/>
                <a:gd name="T61" fmla="*/ 15875 h 288"/>
                <a:gd name="T62" fmla="*/ 10347 w 365"/>
                <a:gd name="T63" fmla="*/ 11906 h 288"/>
                <a:gd name="T64" fmla="*/ 10347 w 365"/>
                <a:gd name="T65" fmla="*/ 7144 h 288"/>
                <a:gd name="T66" fmla="*/ 17510 w 365"/>
                <a:gd name="T67" fmla="*/ 2381 h 288"/>
                <a:gd name="T68" fmla="*/ 17510 w 365"/>
                <a:gd name="T69" fmla="*/ 0 h 288"/>
                <a:gd name="T70" fmla="*/ 17510 w 365"/>
                <a:gd name="T71" fmla="*/ 2381 h 288"/>
                <a:gd name="T72" fmla="*/ 27857 w 365"/>
                <a:gd name="T73" fmla="*/ 2381 h 288"/>
                <a:gd name="T74" fmla="*/ 27857 w 365"/>
                <a:gd name="T75" fmla="*/ 7144 h 288"/>
                <a:gd name="T76" fmla="*/ 38204 w 365"/>
                <a:gd name="T77" fmla="*/ 7144 h 288"/>
                <a:gd name="T78" fmla="*/ 44572 w 365"/>
                <a:gd name="T79" fmla="*/ 9525 h 288"/>
                <a:gd name="T80" fmla="*/ 52531 w 365"/>
                <a:gd name="T81" fmla="*/ 7144 h 288"/>
                <a:gd name="T82" fmla="*/ 58899 w 365"/>
                <a:gd name="T83" fmla="*/ 7144 h 288"/>
                <a:gd name="T84" fmla="*/ 55715 w 365"/>
                <a:gd name="T85" fmla="*/ 7144 h 288"/>
                <a:gd name="T86" fmla="*/ 58899 w 365"/>
                <a:gd name="T87" fmla="*/ 9525 h 288"/>
                <a:gd name="T88" fmla="*/ 66062 w 365"/>
                <a:gd name="T89" fmla="*/ 11906 h 288"/>
                <a:gd name="T90" fmla="*/ 66062 w 365"/>
                <a:gd name="T91" fmla="*/ 19050 h 288"/>
                <a:gd name="T92" fmla="*/ 69246 w 365"/>
                <a:gd name="T93" fmla="*/ 15875 h 288"/>
                <a:gd name="T94" fmla="*/ 73225 w 365"/>
                <a:gd name="T95" fmla="*/ 19050 h 2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5"/>
                <a:gd name="T145" fmla="*/ 0 h 288"/>
                <a:gd name="T146" fmla="*/ 365 w 365"/>
                <a:gd name="T147" fmla="*/ 288 h 2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5" h="288">
                  <a:moveTo>
                    <a:pt x="365" y="96"/>
                  </a:moveTo>
                  <a:lnTo>
                    <a:pt x="365" y="96"/>
                  </a:lnTo>
                  <a:lnTo>
                    <a:pt x="347" y="111"/>
                  </a:lnTo>
                  <a:lnTo>
                    <a:pt x="347" y="129"/>
                  </a:lnTo>
                  <a:lnTo>
                    <a:pt x="330" y="129"/>
                  </a:lnTo>
                  <a:lnTo>
                    <a:pt x="330" y="159"/>
                  </a:lnTo>
                  <a:lnTo>
                    <a:pt x="347" y="177"/>
                  </a:lnTo>
                  <a:lnTo>
                    <a:pt x="330" y="192"/>
                  </a:lnTo>
                  <a:lnTo>
                    <a:pt x="278" y="207"/>
                  </a:lnTo>
                  <a:lnTo>
                    <a:pt x="224" y="192"/>
                  </a:lnTo>
                  <a:lnTo>
                    <a:pt x="242" y="207"/>
                  </a:lnTo>
                  <a:lnTo>
                    <a:pt x="242" y="240"/>
                  </a:lnTo>
                  <a:lnTo>
                    <a:pt x="261" y="255"/>
                  </a:lnTo>
                  <a:lnTo>
                    <a:pt x="207" y="288"/>
                  </a:lnTo>
                  <a:lnTo>
                    <a:pt x="190" y="288"/>
                  </a:lnTo>
                  <a:lnTo>
                    <a:pt x="173" y="273"/>
                  </a:lnTo>
                  <a:lnTo>
                    <a:pt x="155" y="255"/>
                  </a:lnTo>
                  <a:lnTo>
                    <a:pt x="155" y="225"/>
                  </a:lnTo>
                  <a:lnTo>
                    <a:pt x="138" y="192"/>
                  </a:lnTo>
                  <a:lnTo>
                    <a:pt x="155" y="144"/>
                  </a:lnTo>
                  <a:lnTo>
                    <a:pt x="103" y="144"/>
                  </a:lnTo>
                  <a:lnTo>
                    <a:pt x="86" y="129"/>
                  </a:lnTo>
                  <a:lnTo>
                    <a:pt x="34" y="129"/>
                  </a:lnTo>
                  <a:lnTo>
                    <a:pt x="17" y="111"/>
                  </a:lnTo>
                  <a:lnTo>
                    <a:pt x="17" y="96"/>
                  </a:lnTo>
                  <a:lnTo>
                    <a:pt x="0" y="63"/>
                  </a:lnTo>
                  <a:lnTo>
                    <a:pt x="17" y="33"/>
                  </a:lnTo>
                  <a:lnTo>
                    <a:pt x="34" y="15"/>
                  </a:lnTo>
                  <a:lnTo>
                    <a:pt x="52" y="33"/>
                  </a:lnTo>
                  <a:lnTo>
                    <a:pt x="34" y="48"/>
                  </a:lnTo>
                  <a:lnTo>
                    <a:pt x="34" y="81"/>
                  </a:lnTo>
                  <a:lnTo>
                    <a:pt x="52" y="63"/>
                  </a:lnTo>
                  <a:lnTo>
                    <a:pt x="52" y="33"/>
                  </a:lnTo>
                  <a:lnTo>
                    <a:pt x="86" y="15"/>
                  </a:lnTo>
                  <a:lnTo>
                    <a:pt x="86" y="0"/>
                  </a:lnTo>
                  <a:lnTo>
                    <a:pt x="86" y="15"/>
                  </a:lnTo>
                  <a:lnTo>
                    <a:pt x="138" y="15"/>
                  </a:lnTo>
                  <a:lnTo>
                    <a:pt x="138" y="33"/>
                  </a:lnTo>
                  <a:lnTo>
                    <a:pt x="190" y="33"/>
                  </a:lnTo>
                  <a:lnTo>
                    <a:pt x="224" y="48"/>
                  </a:lnTo>
                  <a:lnTo>
                    <a:pt x="261" y="33"/>
                  </a:lnTo>
                  <a:lnTo>
                    <a:pt x="295" y="33"/>
                  </a:lnTo>
                  <a:lnTo>
                    <a:pt x="278" y="33"/>
                  </a:lnTo>
                  <a:lnTo>
                    <a:pt x="295" y="48"/>
                  </a:lnTo>
                  <a:lnTo>
                    <a:pt x="330" y="63"/>
                  </a:lnTo>
                  <a:lnTo>
                    <a:pt x="330" y="96"/>
                  </a:lnTo>
                  <a:lnTo>
                    <a:pt x="347" y="81"/>
                  </a:lnTo>
                  <a:lnTo>
                    <a:pt x="365" y="96"/>
                  </a:lnTo>
                  <a:close/>
                </a:path>
              </a:pathLst>
            </a:custGeom>
            <a:solidFill>
              <a:srgbClr val="C8C8C8"/>
            </a:solidFill>
            <a:ln w="9525" cap="rnd">
              <a:solidFill>
                <a:schemeClr val="bg1"/>
              </a:solidFill>
              <a:round/>
              <a:headEnd/>
              <a:tailEnd/>
            </a:ln>
          </p:spPr>
          <p:txBody>
            <a:bodyPr/>
            <a:lstStyle/>
            <a:p>
              <a:endParaRPr lang="en-US" dirty="0"/>
            </a:p>
          </p:txBody>
        </p:sp>
        <p:sp>
          <p:nvSpPr>
            <p:cNvPr id="334" name="Freeform 84">
              <a:extLst>
                <a:ext uri="{FF2B5EF4-FFF2-40B4-BE49-F238E27FC236}">
                  <a16:creationId xmlns:a16="http://schemas.microsoft.com/office/drawing/2014/main" id="{D2AD25FF-99C1-4FD4-96C3-CA62199CF7B9}"/>
                </a:ext>
              </a:extLst>
            </p:cNvPr>
            <p:cNvSpPr>
              <a:spLocks/>
            </p:cNvSpPr>
            <p:nvPr/>
          </p:nvSpPr>
          <p:spPr bwMode="auto">
            <a:xfrm>
              <a:off x="3321050" y="3954463"/>
              <a:ext cx="646113" cy="393700"/>
            </a:xfrm>
            <a:custGeom>
              <a:avLst/>
              <a:gdLst>
                <a:gd name="T0" fmla="*/ 107156 w 814"/>
                <a:gd name="T1" fmla="*/ 38023 h 497"/>
                <a:gd name="T2" fmla="*/ 103188 w 814"/>
                <a:gd name="T3" fmla="*/ 57035 h 497"/>
                <a:gd name="T4" fmla="*/ 107156 w 814"/>
                <a:gd name="T5" fmla="*/ 63372 h 497"/>
                <a:gd name="T6" fmla="*/ 123825 w 814"/>
                <a:gd name="T7" fmla="*/ 79215 h 497"/>
                <a:gd name="T8" fmla="*/ 141288 w 814"/>
                <a:gd name="T9" fmla="*/ 76047 h 497"/>
                <a:gd name="T10" fmla="*/ 141288 w 814"/>
                <a:gd name="T11" fmla="*/ 72878 h 497"/>
                <a:gd name="T12" fmla="*/ 148431 w 814"/>
                <a:gd name="T13" fmla="*/ 63372 h 497"/>
                <a:gd name="T14" fmla="*/ 161925 w 814"/>
                <a:gd name="T15" fmla="*/ 63372 h 497"/>
                <a:gd name="T16" fmla="*/ 157956 w 814"/>
                <a:gd name="T17" fmla="*/ 79215 h 497"/>
                <a:gd name="T18" fmla="*/ 151606 w 814"/>
                <a:gd name="T19" fmla="*/ 79215 h 497"/>
                <a:gd name="T20" fmla="*/ 138113 w 814"/>
                <a:gd name="T21" fmla="*/ 82384 h 497"/>
                <a:gd name="T22" fmla="*/ 138113 w 814"/>
                <a:gd name="T23" fmla="*/ 88721 h 497"/>
                <a:gd name="T24" fmla="*/ 123825 w 814"/>
                <a:gd name="T25" fmla="*/ 88721 h 497"/>
                <a:gd name="T26" fmla="*/ 113506 w 814"/>
                <a:gd name="T27" fmla="*/ 91890 h 497"/>
                <a:gd name="T28" fmla="*/ 85725 w 814"/>
                <a:gd name="T29" fmla="*/ 82384 h 497"/>
                <a:gd name="T30" fmla="*/ 73025 w 814"/>
                <a:gd name="T31" fmla="*/ 79215 h 497"/>
                <a:gd name="T32" fmla="*/ 62706 w 814"/>
                <a:gd name="T33" fmla="*/ 66541 h 497"/>
                <a:gd name="T34" fmla="*/ 62706 w 814"/>
                <a:gd name="T35" fmla="*/ 57035 h 497"/>
                <a:gd name="T36" fmla="*/ 40481 w 814"/>
                <a:gd name="T37" fmla="*/ 38023 h 497"/>
                <a:gd name="T38" fmla="*/ 34925 w 814"/>
                <a:gd name="T39" fmla="*/ 28518 h 497"/>
                <a:gd name="T40" fmla="*/ 30956 w 814"/>
                <a:gd name="T41" fmla="*/ 25349 h 497"/>
                <a:gd name="T42" fmla="*/ 19844 w 814"/>
                <a:gd name="T43" fmla="*/ 6337 h 497"/>
                <a:gd name="T44" fmla="*/ 10319 w 814"/>
                <a:gd name="T45" fmla="*/ 3169 h 497"/>
                <a:gd name="T46" fmla="*/ 30956 w 814"/>
                <a:gd name="T47" fmla="*/ 34855 h 497"/>
                <a:gd name="T48" fmla="*/ 38100 w 814"/>
                <a:gd name="T49" fmla="*/ 47529 h 497"/>
                <a:gd name="T50" fmla="*/ 38100 w 814"/>
                <a:gd name="T51" fmla="*/ 53866 h 497"/>
                <a:gd name="T52" fmla="*/ 23813 w 814"/>
                <a:gd name="T53" fmla="*/ 44361 h 497"/>
                <a:gd name="T54" fmla="*/ 23813 w 814"/>
                <a:gd name="T55" fmla="*/ 34855 h 497"/>
                <a:gd name="T56" fmla="*/ 10319 w 814"/>
                <a:gd name="T57" fmla="*/ 25349 h 497"/>
                <a:gd name="T58" fmla="*/ 17463 w 814"/>
                <a:gd name="T59" fmla="*/ 22180 h 497"/>
                <a:gd name="T60" fmla="*/ 0 w 814"/>
                <a:gd name="T61" fmla="*/ 0 h 497"/>
                <a:gd name="T62" fmla="*/ 30956 w 814"/>
                <a:gd name="T63" fmla="*/ 6337 h 497"/>
                <a:gd name="T64" fmla="*/ 65881 w 814"/>
                <a:gd name="T65" fmla="*/ 9506 h 497"/>
                <a:gd name="T66" fmla="*/ 73025 w 814"/>
                <a:gd name="T67" fmla="*/ 19012 h 497"/>
                <a:gd name="T68" fmla="*/ 79375 w 814"/>
                <a:gd name="T69" fmla="*/ 15843 h 497"/>
                <a:gd name="T70" fmla="*/ 96044 w 814"/>
                <a:gd name="T71" fmla="*/ 34855 h 4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4"/>
                <a:gd name="T109" fmla="*/ 0 h 497"/>
                <a:gd name="T110" fmla="*/ 814 w 814"/>
                <a:gd name="T111" fmla="*/ 497 h 4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4" h="497">
                  <a:moveTo>
                    <a:pt x="537" y="192"/>
                  </a:moveTo>
                  <a:lnTo>
                    <a:pt x="537" y="192"/>
                  </a:lnTo>
                  <a:lnTo>
                    <a:pt x="520" y="224"/>
                  </a:lnTo>
                  <a:lnTo>
                    <a:pt x="520" y="288"/>
                  </a:lnTo>
                  <a:lnTo>
                    <a:pt x="537" y="305"/>
                  </a:lnTo>
                  <a:lnTo>
                    <a:pt x="537" y="320"/>
                  </a:lnTo>
                  <a:lnTo>
                    <a:pt x="572" y="384"/>
                  </a:lnTo>
                  <a:lnTo>
                    <a:pt x="624" y="401"/>
                  </a:lnTo>
                  <a:lnTo>
                    <a:pt x="676" y="384"/>
                  </a:lnTo>
                  <a:lnTo>
                    <a:pt x="710" y="384"/>
                  </a:lnTo>
                  <a:lnTo>
                    <a:pt x="693" y="384"/>
                  </a:lnTo>
                  <a:lnTo>
                    <a:pt x="710" y="368"/>
                  </a:lnTo>
                  <a:lnTo>
                    <a:pt x="727" y="320"/>
                  </a:lnTo>
                  <a:lnTo>
                    <a:pt x="745" y="320"/>
                  </a:lnTo>
                  <a:lnTo>
                    <a:pt x="796" y="305"/>
                  </a:lnTo>
                  <a:lnTo>
                    <a:pt x="814" y="320"/>
                  </a:lnTo>
                  <a:lnTo>
                    <a:pt x="796" y="384"/>
                  </a:lnTo>
                  <a:lnTo>
                    <a:pt x="796" y="401"/>
                  </a:lnTo>
                  <a:lnTo>
                    <a:pt x="779" y="384"/>
                  </a:lnTo>
                  <a:lnTo>
                    <a:pt x="762" y="401"/>
                  </a:lnTo>
                  <a:lnTo>
                    <a:pt x="710" y="401"/>
                  </a:lnTo>
                  <a:lnTo>
                    <a:pt x="693" y="416"/>
                  </a:lnTo>
                  <a:lnTo>
                    <a:pt x="727" y="449"/>
                  </a:lnTo>
                  <a:lnTo>
                    <a:pt x="693" y="449"/>
                  </a:lnTo>
                  <a:lnTo>
                    <a:pt x="676" y="497"/>
                  </a:lnTo>
                  <a:lnTo>
                    <a:pt x="624" y="449"/>
                  </a:lnTo>
                  <a:lnTo>
                    <a:pt x="589" y="449"/>
                  </a:lnTo>
                  <a:lnTo>
                    <a:pt x="572" y="464"/>
                  </a:lnTo>
                  <a:lnTo>
                    <a:pt x="520" y="449"/>
                  </a:lnTo>
                  <a:lnTo>
                    <a:pt x="434" y="416"/>
                  </a:lnTo>
                  <a:lnTo>
                    <a:pt x="416" y="401"/>
                  </a:lnTo>
                  <a:lnTo>
                    <a:pt x="365" y="401"/>
                  </a:lnTo>
                  <a:lnTo>
                    <a:pt x="330" y="368"/>
                  </a:lnTo>
                  <a:lnTo>
                    <a:pt x="313" y="336"/>
                  </a:lnTo>
                  <a:lnTo>
                    <a:pt x="330" y="320"/>
                  </a:lnTo>
                  <a:lnTo>
                    <a:pt x="313" y="288"/>
                  </a:lnTo>
                  <a:lnTo>
                    <a:pt x="244" y="209"/>
                  </a:lnTo>
                  <a:lnTo>
                    <a:pt x="207" y="192"/>
                  </a:lnTo>
                  <a:lnTo>
                    <a:pt x="207" y="176"/>
                  </a:lnTo>
                  <a:lnTo>
                    <a:pt x="173" y="144"/>
                  </a:lnTo>
                  <a:lnTo>
                    <a:pt x="173" y="128"/>
                  </a:lnTo>
                  <a:lnTo>
                    <a:pt x="155" y="128"/>
                  </a:lnTo>
                  <a:lnTo>
                    <a:pt x="138" y="96"/>
                  </a:lnTo>
                  <a:lnTo>
                    <a:pt x="103" y="32"/>
                  </a:lnTo>
                  <a:lnTo>
                    <a:pt x="86" y="32"/>
                  </a:lnTo>
                  <a:lnTo>
                    <a:pt x="52" y="17"/>
                  </a:lnTo>
                  <a:lnTo>
                    <a:pt x="69" y="65"/>
                  </a:lnTo>
                  <a:lnTo>
                    <a:pt x="155" y="176"/>
                  </a:lnTo>
                  <a:lnTo>
                    <a:pt x="173" y="240"/>
                  </a:lnTo>
                  <a:lnTo>
                    <a:pt x="190" y="240"/>
                  </a:lnTo>
                  <a:lnTo>
                    <a:pt x="207" y="257"/>
                  </a:lnTo>
                  <a:lnTo>
                    <a:pt x="190" y="272"/>
                  </a:lnTo>
                  <a:lnTo>
                    <a:pt x="173" y="257"/>
                  </a:lnTo>
                  <a:lnTo>
                    <a:pt x="121" y="224"/>
                  </a:lnTo>
                  <a:lnTo>
                    <a:pt x="138" y="209"/>
                  </a:lnTo>
                  <a:lnTo>
                    <a:pt x="121" y="176"/>
                  </a:lnTo>
                  <a:lnTo>
                    <a:pt x="69" y="161"/>
                  </a:lnTo>
                  <a:lnTo>
                    <a:pt x="52" y="128"/>
                  </a:lnTo>
                  <a:lnTo>
                    <a:pt x="69" y="144"/>
                  </a:lnTo>
                  <a:lnTo>
                    <a:pt x="86" y="113"/>
                  </a:lnTo>
                  <a:lnTo>
                    <a:pt x="34" y="80"/>
                  </a:lnTo>
                  <a:lnTo>
                    <a:pt x="0" y="0"/>
                  </a:lnTo>
                  <a:lnTo>
                    <a:pt x="52" y="0"/>
                  </a:lnTo>
                  <a:lnTo>
                    <a:pt x="155" y="32"/>
                  </a:lnTo>
                  <a:lnTo>
                    <a:pt x="295" y="17"/>
                  </a:lnTo>
                  <a:lnTo>
                    <a:pt x="330" y="48"/>
                  </a:lnTo>
                  <a:lnTo>
                    <a:pt x="330" y="80"/>
                  </a:lnTo>
                  <a:lnTo>
                    <a:pt x="365" y="96"/>
                  </a:lnTo>
                  <a:lnTo>
                    <a:pt x="382" y="96"/>
                  </a:lnTo>
                  <a:lnTo>
                    <a:pt x="399" y="80"/>
                  </a:lnTo>
                  <a:lnTo>
                    <a:pt x="416" y="80"/>
                  </a:lnTo>
                  <a:lnTo>
                    <a:pt x="485" y="176"/>
                  </a:lnTo>
                  <a:lnTo>
                    <a:pt x="537" y="192"/>
                  </a:lnTo>
                  <a:close/>
                </a:path>
              </a:pathLst>
            </a:custGeom>
            <a:solidFill>
              <a:srgbClr val="30C1D7"/>
            </a:solidFill>
            <a:ln w="9525" cap="rnd">
              <a:solidFill>
                <a:schemeClr val="bg1"/>
              </a:solidFill>
              <a:round/>
              <a:headEnd/>
              <a:tailEnd/>
            </a:ln>
          </p:spPr>
          <p:txBody>
            <a:bodyPr/>
            <a:lstStyle/>
            <a:p>
              <a:endParaRPr lang="en-US" dirty="0"/>
            </a:p>
          </p:txBody>
        </p:sp>
        <p:sp>
          <p:nvSpPr>
            <p:cNvPr id="335" name="Freeform 85">
              <a:extLst>
                <a:ext uri="{FF2B5EF4-FFF2-40B4-BE49-F238E27FC236}">
                  <a16:creationId xmlns:a16="http://schemas.microsoft.com/office/drawing/2014/main" id="{F15FEF7F-CDD8-4349-923C-F92E710E348D}"/>
                </a:ext>
              </a:extLst>
            </p:cNvPr>
            <p:cNvSpPr>
              <a:spLocks/>
            </p:cNvSpPr>
            <p:nvPr/>
          </p:nvSpPr>
          <p:spPr bwMode="auto">
            <a:xfrm>
              <a:off x="3857625" y="4271963"/>
              <a:ext cx="82550" cy="88900"/>
            </a:xfrm>
            <a:custGeom>
              <a:avLst/>
              <a:gdLst>
                <a:gd name="T0" fmla="*/ 17632 w 103"/>
                <a:gd name="T1" fmla="*/ 9611 h 111"/>
                <a:gd name="T2" fmla="*/ 17632 w 103"/>
                <a:gd name="T3" fmla="*/ 9611 h 111"/>
                <a:gd name="T4" fmla="*/ 20838 w 103"/>
                <a:gd name="T5" fmla="*/ 12814 h 111"/>
                <a:gd name="T6" fmla="*/ 14426 w 103"/>
                <a:gd name="T7" fmla="*/ 19222 h 111"/>
                <a:gd name="T8" fmla="*/ 10419 w 103"/>
                <a:gd name="T9" fmla="*/ 22425 h 111"/>
                <a:gd name="T10" fmla="*/ 0 w 103"/>
                <a:gd name="T11" fmla="*/ 19222 h 111"/>
                <a:gd name="T12" fmla="*/ 4007 w 103"/>
                <a:gd name="T13" fmla="*/ 9611 h 111"/>
                <a:gd name="T14" fmla="*/ 10419 w 103"/>
                <a:gd name="T15" fmla="*/ 9611 h 111"/>
                <a:gd name="T16" fmla="*/ 4007 w 103"/>
                <a:gd name="T17" fmla="*/ 3204 h 111"/>
                <a:gd name="T18" fmla="*/ 7213 w 103"/>
                <a:gd name="T19" fmla="*/ 0 h 111"/>
                <a:gd name="T20" fmla="*/ 17632 w 103"/>
                <a:gd name="T21" fmla="*/ 0 h 111"/>
                <a:gd name="T22" fmla="*/ 17632 w 103"/>
                <a:gd name="T23" fmla="*/ 9611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3"/>
                <a:gd name="T37" fmla="*/ 0 h 111"/>
                <a:gd name="T38" fmla="*/ 103 w 103"/>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3" h="111">
                  <a:moveTo>
                    <a:pt x="86" y="48"/>
                  </a:moveTo>
                  <a:lnTo>
                    <a:pt x="86" y="48"/>
                  </a:lnTo>
                  <a:lnTo>
                    <a:pt x="103" y="63"/>
                  </a:lnTo>
                  <a:lnTo>
                    <a:pt x="69" y="96"/>
                  </a:lnTo>
                  <a:lnTo>
                    <a:pt x="51" y="111"/>
                  </a:lnTo>
                  <a:lnTo>
                    <a:pt x="0" y="96"/>
                  </a:lnTo>
                  <a:lnTo>
                    <a:pt x="17" y="48"/>
                  </a:lnTo>
                  <a:lnTo>
                    <a:pt x="51" y="48"/>
                  </a:lnTo>
                  <a:lnTo>
                    <a:pt x="17" y="15"/>
                  </a:lnTo>
                  <a:lnTo>
                    <a:pt x="34" y="0"/>
                  </a:lnTo>
                  <a:lnTo>
                    <a:pt x="86" y="0"/>
                  </a:lnTo>
                  <a:lnTo>
                    <a:pt x="86" y="48"/>
                  </a:lnTo>
                </a:path>
              </a:pathLst>
            </a:custGeom>
            <a:solidFill>
              <a:srgbClr val="30C1D7"/>
            </a:solidFill>
            <a:ln w="9525" cap="rnd">
              <a:solidFill>
                <a:schemeClr val="bg1"/>
              </a:solidFill>
              <a:round/>
              <a:headEnd/>
              <a:tailEnd/>
            </a:ln>
          </p:spPr>
          <p:txBody>
            <a:bodyPr/>
            <a:lstStyle/>
            <a:p>
              <a:endParaRPr lang="en-US" dirty="0"/>
            </a:p>
          </p:txBody>
        </p:sp>
        <p:sp>
          <p:nvSpPr>
            <p:cNvPr id="336" name="Freeform 86">
              <a:extLst>
                <a:ext uri="{FF2B5EF4-FFF2-40B4-BE49-F238E27FC236}">
                  <a16:creationId xmlns:a16="http://schemas.microsoft.com/office/drawing/2014/main" id="{602A195F-2C24-4F98-9F18-3F7EDC609392}"/>
                </a:ext>
              </a:extLst>
            </p:cNvPr>
            <p:cNvSpPr>
              <a:spLocks/>
            </p:cNvSpPr>
            <p:nvPr/>
          </p:nvSpPr>
          <p:spPr bwMode="auto">
            <a:xfrm>
              <a:off x="3914775" y="4322763"/>
              <a:ext cx="134938" cy="50800"/>
            </a:xfrm>
            <a:custGeom>
              <a:avLst/>
              <a:gdLst>
                <a:gd name="T0" fmla="*/ 7144 w 170"/>
                <a:gd name="T1" fmla="*/ 0 h 63"/>
                <a:gd name="T2" fmla="*/ 7144 w 170"/>
                <a:gd name="T3" fmla="*/ 0 h 63"/>
                <a:gd name="T4" fmla="*/ 23019 w 170"/>
                <a:gd name="T5" fmla="*/ 0 h 63"/>
                <a:gd name="T6" fmla="*/ 34131 w 170"/>
                <a:gd name="T7" fmla="*/ 3225 h 63"/>
                <a:gd name="T8" fmla="*/ 26988 w 170"/>
                <a:gd name="T9" fmla="*/ 7257 h 63"/>
                <a:gd name="T10" fmla="*/ 14288 w 170"/>
                <a:gd name="T11" fmla="*/ 12902 h 63"/>
                <a:gd name="T12" fmla="*/ 9525 w 170"/>
                <a:gd name="T13" fmla="*/ 12902 h 63"/>
                <a:gd name="T14" fmla="*/ 9525 w 170"/>
                <a:gd name="T15" fmla="*/ 9676 h 63"/>
                <a:gd name="T16" fmla="*/ 0 w 170"/>
                <a:gd name="T17" fmla="*/ 7257 h 63"/>
                <a:gd name="T18" fmla="*/ 7144 w 170"/>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
                <a:gd name="T31" fmla="*/ 0 h 63"/>
                <a:gd name="T32" fmla="*/ 170 w 170"/>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 h="63">
                  <a:moveTo>
                    <a:pt x="34" y="0"/>
                  </a:moveTo>
                  <a:lnTo>
                    <a:pt x="34" y="0"/>
                  </a:lnTo>
                  <a:lnTo>
                    <a:pt x="119" y="0"/>
                  </a:lnTo>
                  <a:lnTo>
                    <a:pt x="170" y="15"/>
                  </a:lnTo>
                  <a:lnTo>
                    <a:pt x="136" y="33"/>
                  </a:lnTo>
                  <a:lnTo>
                    <a:pt x="69" y="63"/>
                  </a:lnTo>
                  <a:lnTo>
                    <a:pt x="51" y="63"/>
                  </a:lnTo>
                  <a:lnTo>
                    <a:pt x="51" y="48"/>
                  </a:lnTo>
                  <a:lnTo>
                    <a:pt x="0" y="33"/>
                  </a:lnTo>
                  <a:lnTo>
                    <a:pt x="34" y="0"/>
                  </a:lnTo>
                  <a:close/>
                </a:path>
              </a:pathLst>
            </a:custGeom>
            <a:solidFill>
              <a:srgbClr val="C8C8C8"/>
            </a:solidFill>
            <a:ln w="9525" cap="rnd">
              <a:solidFill>
                <a:schemeClr val="bg1"/>
              </a:solidFill>
              <a:round/>
              <a:headEnd/>
              <a:tailEnd/>
            </a:ln>
          </p:spPr>
          <p:txBody>
            <a:bodyPr/>
            <a:lstStyle/>
            <a:p>
              <a:endParaRPr lang="en-US" dirty="0"/>
            </a:p>
          </p:txBody>
        </p:sp>
        <p:sp>
          <p:nvSpPr>
            <p:cNvPr id="337" name="Freeform 87">
              <a:extLst>
                <a:ext uri="{FF2B5EF4-FFF2-40B4-BE49-F238E27FC236}">
                  <a16:creationId xmlns:a16="http://schemas.microsoft.com/office/drawing/2014/main" id="{1BD8FF90-9A64-4A7C-94FB-DC1D3B700C25}"/>
                </a:ext>
              </a:extLst>
            </p:cNvPr>
            <p:cNvSpPr>
              <a:spLocks/>
            </p:cNvSpPr>
            <p:nvPr/>
          </p:nvSpPr>
          <p:spPr bwMode="auto">
            <a:xfrm>
              <a:off x="3898900" y="4348163"/>
              <a:ext cx="57150" cy="25400"/>
            </a:xfrm>
            <a:custGeom>
              <a:avLst/>
              <a:gdLst>
                <a:gd name="T0" fmla="*/ 4025 w 71"/>
                <a:gd name="T1" fmla="*/ 0 h 30"/>
                <a:gd name="T2" fmla="*/ 4025 w 71"/>
                <a:gd name="T3" fmla="*/ 0 h 30"/>
                <a:gd name="T4" fmla="*/ 0 w 71"/>
                <a:gd name="T5" fmla="*/ 3387 h 30"/>
                <a:gd name="T6" fmla="*/ 4025 w 71"/>
                <a:gd name="T7" fmla="*/ 7620 h 30"/>
                <a:gd name="T8" fmla="*/ 14489 w 71"/>
                <a:gd name="T9" fmla="*/ 7620 h 30"/>
                <a:gd name="T10" fmla="*/ 14489 w 71"/>
                <a:gd name="T11" fmla="*/ 3387 h 30"/>
                <a:gd name="T12" fmla="*/ 4025 w 71"/>
                <a:gd name="T13" fmla="*/ 0 h 30"/>
                <a:gd name="T14" fmla="*/ 0 60000 65536"/>
                <a:gd name="T15" fmla="*/ 0 60000 65536"/>
                <a:gd name="T16" fmla="*/ 0 60000 65536"/>
                <a:gd name="T17" fmla="*/ 0 60000 65536"/>
                <a:gd name="T18" fmla="*/ 0 60000 65536"/>
                <a:gd name="T19" fmla="*/ 0 60000 65536"/>
                <a:gd name="T20" fmla="*/ 0 60000 65536"/>
                <a:gd name="T21" fmla="*/ 0 w 71"/>
                <a:gd name="T22" fmla="*/ 0 h 30"/>
                <a:gd name="T23" fmla="*/ 71 w 71"/>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30">
                  <a:moveTo>
                    <a:pt x="20" y="0"/>
                  </a:moveTo>
                  <a:lnTo>
                    <a:pt x="20" y="0"/>
                  </a:lnTo>
                  <a:lnTo>
                    <a:pt x="0" y="15"/>
                  </a:lnTo>
                  <a:lnTo>
                    <a:pt x="20" y="30"/>
                  </a:lnTo>
                  <a:lnTo>
                    <a:pt x="71" y="30"/>
                  </a:lnTo>
                  <a:lnTo>
                    <a:pt x="71" y="15"/>
                  </a:lnTo>
                  <a:lnTo>
                    <a:pt x="20" y="0"/>
                  </a:lnTo>
                </a:path>
              </a:pathLst>
            </a:custGeom>
            <a:solidFill>
              <a:srgbClr val="C8C8C8"/>
            </a:solidFill>
            <a:ln w="9525" cap="rnd">
              <a:solidFill>
                <a:schemeClr val="bg1"/>
              </a:solidFill>
              <a:round/>
              <a:headEnd/>
              <a:tailEnd/>
            </a:ln>
          </p:spPr>
          <p:txBody>
            <a:bodyPr/>
            <a:lstStyle/>
            <a:p>
              <a:endParaRPr lang="en-US" dirty="0"/>
            </a:p>
          </p:txBody>
        </p:sp>
        <p:sp>
          <p:nvSpPr>
            <p:cNvPr id="338" name="Freeform 88">
              <a:extLst>
                <a:ext uri="{FF2B5EF4-FFF2-40B4-BE49-F238E27FC236}">
                  <a16:creationId xmlns:a16="http://schemas.microsoft.com/office/drawing/2014/main" id="{F608DEB4-5694-430B-90BC-CF100665FA71}"/>
                </a:ext>
              </a:extLst>
            </p:cNvPr>
            <p:cNvSpPr>
              <a:spLocks/>
            </p:cNvSpPr>
            <p:nvPr/>
          </p:nvSpPr>
          <p:spPr bwMode="auto">
            <a:xfrm>
              <a:off x="3967163" y="4335463"/>
              <a:ext cx="82550" cy="88900"/>
            </a:xfrm>
            <a:custGeom>
              <a:avLst/>
              <a:gdLst>
                <a:gd name="T0" fmla="*/ 20838 w 103"/>
                <a:gd name="T1" fmla="*/ 0 h 114"/>
                <a:gd name="T2" fmla="*/ 20838 w 103"/>
                <a:gd name="T3" fmla="*/ 0 h 114"/>
                <a:gd name="T4" fmla="*/ 20838 w 103"/>
                <a:gd name="T5" fmla="*/ 3119 h 114"/>
                <a:gd name="T6" fmla="*/ 17632 w 103"/>
                <a:gd name="T7" fmla="*/ 17936 h 114"/>
                <a:gd name="T8" fmla="*/ 20838 w 103"/>
                <a:gd name="T9" fmla="*/ 21835 h 114"/>
                <a:gd name="T10" fmla="*/ 17632 w 103"/>
                <a:gd name="T11" fmla="*/ 21835 h 114"/>
                <a:gd name="T12" fmla="*/ 7213 w 103"/>
                <a:gd name="T13" fmla="*/ 17936 h 114"/>
                <a:gd name="T14" fmla="*/ 0 w 103"/>
                <a:gd name="T15" fmla="*/ 12477 h 114"/>
                <a:gd name="T16" fmla="*/ 0 w 103"/>
                <a:gd name="T17" fmla="*/ 9358 h 114"/>
                <a:gd name="T18" fmla="*/ 14426 w 103"/>
                <a:gd name="T19" fmla="*/ 3119 h 114"/>
                <a:gd name="T20" fmla="*/ 20838 w 103"/>
                <a:gd name="T21" fmla="*/ 0 h 1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
                <a:gd name="T34" fmla="*/ 0 h 114"/>
                <a:gd name="T35" fmla="*/ 103 w 103"/>
                <a:gd name="T36" fmla="*/ 114 h 1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 h="114">
                  <a:moveTo>
                    <a:pt x="103" y="0"/>
                  </a:moveTo>
                  <a:lnTo>
                    <a:pt x="103" y="0"/>
                  </a:lnTo>
                  <a:lnTo>
                    <a:pt x="103" y="18"/>
                  </a:lnTo>
                  <a:lnTo>
                    <a:pt x="86" y="96"/>
                  </a:lnTo>
                  <a:lnTo>
                    <a:pt x="103" y="114"/>
                  </a:lnTo>
                  <a:lnTo>
                    <a:pt x="86" y="114"/>
                  </a:lnTo>
                  <a:lnTo>
                    <a:pt x="34" y="96"/>
                  </a:lnTo>
                  <a:lnTo>
                    <a:pt x="0" y="66"/>
                  </a:lnTo>
                  <a:lnTo>
                    <a:pt x="0" y="48"/>
                  </a:lnTo>
                  <a:lnTo>
                    <a:pt x="69" y="18"/>
                  </a:lnTo>
                  <a:lnTo>
                    <a:pt x="103" y="0"/>
                  </a:lnTo>
                  <a:close/>
                </a:path>
              </a:pathLst>
            </a:custGeom>
            <a:solidFill>
              <a:srgbClr val="C8C8C8"/>
            </a:solidFill>
            <a:ln w="9525" cap="rnd">
              <a:solidFill>
                <a:schemeClr val="bg1"/>
              </a:solidFill>
              <a:round/>
              <a:headEnd/>
              <a:tailEnd/>
            </a:ln>
          </p:spPr>
          <p:txBody>
            <a:bodyPr/>
            <a:lstStyle/>
            <a:p>
              <a:endParaRPr lang="en-US" dirty="0"/>
            </a:p>
          </p:txBody>
        </p:sp>
        <p:sp>
          <p:nvSpPr>
            <p:cNvPr id="339" name="Freeform 89">
              <a:extLst>
                <a:ext uri="{FF2B5EF4-FFF2-40B4-BE49-F238E27FC236}">
                  <a16:creationId xmlns:a16="http://schemas.microsoft.com/office/drawing/2014/main" id="{B27506FD-8571-49E8-B136-FDAA7864C20B}"/>
                </a:ext>
              </a:extLst>
            </p:cNvPr>
            <p:cNvSpPr>
              <a:spLocks/>
            </p:cNvSpPr>
            <p:nvPr/>
          </p:nvSpPr>
          <p:spPr bwMode="auto">
            <a:xfrm>
              <a:off x="3997325" y="4411663"/>
              <a:ext cx="68263" cy="63500"/>
            </a:xfrm>
            <a:custGeom>
              <a:avLst/>
              <a:gdLst>
                <a:gd name="T0" fmla="*/ 16477 w 87"/>
                <a:gd name="T1" fmla="*/ 15679 h 81"/>
                <a:gd name="T2" fmla="*/ 16477 w 87"/>
                <a:gd name="T3" fmla="*/ 15679 h 81"/>
                <a:gd name="T4" fmla="*/ 16477 w 87"/>
                <a:gd name="T5" fmla="*/ 9407 h 81"/>
                <a:gd name="T6" fmla="*/ 13339 w 87"/>
                <a:gd name="T7" fmla="*/ 6272 h 81"/>
                <a:gd name="T8" fmla="*/ 13339 w 87"/>
                <a:gd name="T9" fmla="*/ 3136 h 81"/>
                <a:gd name="T10" fmla="*/ 10200 w 87"/>
                <a:gd name="T11" fmla="*/ 3136 h 81"/>
                <a:gd name="T12" fmla="*/ 0 w 87"/>
                <a:gd name="T13" fmla="*/ 0 h 81"/>
                <a:gd name="T14" fmla="*/ 0 w 87"/>
                <a:gd name="T15" fmla="*/ 6272 h 81"/>
                <a:gd name="T16" fmla="*/ 3139 w 87"/>
                <a:gd name="T17" fmla="*/ 9407 h 81"/>
                <a:gd name="T18" fmla="*/ 6277 w 87"/>
                <a:gd name="T19" fmla="*/ 6272 h 81"/>
                <a:gd name="T20" fmla="*/ 10200 w 87"/>
                <a:gd name="T21" fmla="*/ 12543 h 81"/>
                <a:gd name="T22" fmla="*/ 16477 w 87"/>
                <a:gd name="T23" fmla="*/ 15679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81"/>
                <a:gd name="T38" fmla="*/ 87 w 87"/>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81">
                  <a:moveTo>
                    <a:pt x="87" y="81"/>
                  </a:moveTo>
                  <a:lnTo>
                    <a:pt x="87" y="81"/>
                  </a:lnTo>
                  <a:lnTo>
                    <a:pt x="87" y="48"/>
                  </a:lnTo>
                  <a:lnTo>
                    <a:pt x="69" y="33"/>
                  </a:lnTo>
                  <a:lnTo>
                    <a:pt x="69" y="18"/>
                  </a:lnTo>
                  <a:lnTo>
                    <a:pt x="52" y="18"/>
                  </a:lnTo>
                  <a:lnTo>
                    <a:pt x="0" y="0"/>
                  </a:lnTo>
                  <a:lnTo>
                    <a:pt x="0" y="33"/>
                  </a:lnTo>
                  <a:lnTo>
                    <a:pt x="18" y="48"/>
                  </a:lnTo>
                  <a:lnTo>
                    <a:pt x="35" y="33"/>
                  </a:lnTo>
                  <a:lnTo>
                    <a:pt x="52" y="66"/>
                  </a:lnTo>
                  <a:lnTo>
                    <a:pt x="87" y="81"/>
                  </a:lnTo>
                  <a:close/>
                </a:path>
              </a:pathLst>
            </a:custGeom>
            <a:solidFill>
              <a:srgbClr val="30C1D7"/>
            </a:solidFill>
            <a:ln w="9525" cap="rnd">
              <a:solidFill>
                <a:schemeClr val="bg1"/>
              </a:solidFill>
              <a:round/>
              <a:headEnd/>
              <a:tailEnd/>
            </a:ln>
          </p:spPr>
          <p:txBody>
            <a:bodyPr/>
            <a:lstStyle/>
            <a:p>
              <a:endParaRPr lang="en-US" dirty="0"/>
            </a:p>
          </p:txBody>
        </p:sp>
        <p:sp>
          <p:nvSpPr>
            <p:cNvPr id="340" name="Freeform 90">
              <a:extLst>
                <a:ext uri="{FF2B5EF4-FFF2-40B4-BE49-F238E27FC236}">
                  <a16:creationId xmlns:a16="http://schemas.microsoft.com/office/drawing/2014/main" id="{16C02D4A-640C-4FE4-A3D5-BDF268510BFB}"/>
                </a:ext>
              </a:extLst>
            </p:cNvPr>
            <p:cNvSpPr>
              <a:spLocks/>
            </p:cNvSpPr>
            <p:nvPr/>
          </p:nvSpPr>
          <p:spPr bwMode="auto">
            <a:xfrm>
              <a:off x="4065588" y="4449763"/>
              <a:ext cx="66675" cy="50800"/>
            </a:xfrm>
            <a:custGeom>
              <a:avLst/>
              <a:gdLst>
                <a:gd name="T0" fmla="*/ 0 w 84"/>
                <a:gd name="T1" fmla="*/ 6158 h 66"/>
                <a:gd name="T2" fmla="*/ 0 w 84"/>
                <a:gd name="T3" fmla="*/ 6158 h 66"/>
                <a:gd name="T4" fmla="*/ 9525 w 84"/>
                <a:gd name="T5" fmla="*/ 8467 h 66"/>
                <a:gd name="T6" fmla="*/ 9525 w 84"/>
                <a:gd name="T7" fmla="*/ 12315 h 66"/>
                <a:gd name="T8" fmla="*/ 14288 w 84"/>
                <a:gd name="T9" fmla="*/ 8467 h 66"/>
                <a:gd name="T10" fmla="*/ 9525 w 84"/>
                <a:gd name="T11" fmla="*/ 6158 h 66"/>
                <a:gd name="T12" fmla="*/ 16669 w 84"/>
                <a:gd name="T13" fmla="*/ 3079 h 66"/>
                <a:gd name="T14" fmla="*/ 14288 w 84"/>
                <a:gd name="T15" fmla="*/ 0 h 66"/>
                <a:gd name="T16" fmla="*/ 7144 w 84"/>
                <a:gd name="T17" fmla="*/ 3079 h 66"/>
                <a:gd name="T18" fmla="*/ 3969 w 84"/>
                <a:gd name="T19" fmla="*/ 3079 h 66"/>
                <a:gd name="T20" fmla="*/ 0 w 84"/>
                <a:gd name="T21" fmla="*/ 0 h 66"/>
                <a:gd name="T22" fmla="*/ 0 w 84"/>
                <a:gd name="T23" fmla="*/ 6158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66"/>
                <a:gd name="T38" fmla="*/ 84 w 84"/>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66">
                  <a:moveTo>
                    <a:pt x="0" y="33"/>
                  </a:moveTo>
                  <a:lnTo>
                    <a:pt x="0" y="33"/>
                  </a:lnTo>
                  <a:lnTo>
                    <a:pt x="51" y="48"/>
                  </a:lnTo>
                  <a:lnTo>
                    <a:pt x="51" y="66"/>
                  </a:lnTo>
                  <a:lnTo>
                    <a:pt x="69" y="48"/>
                  </a:lnTo>
                  <a:lnTo>
                    <a:pt x="51" y="33"/>
                  </a:lnTo>
                  <a:lnTo>
                    <a:pt x="84" y="18"/>
                  </a:lnTo>
                  <a:lnTo>
                    <a:pt x="69" y="0"/>
                  </a:lnTo>
                  <a:lnTo>
                    <a:pt x="34" y="18"/>
                  </a:lnTo>
                  <a:lnTo>
                    <a:pt x="17" y="18"/>
                  </a:lnTo>
                  <a:lnTo>
                    <a:pt x="0" y="0"/>
                  </a:lnTo>
                  <a:lnTo>
                    <a:pt x="0" y="33"/>
                  </a:lnTo>
                </a:path>
              </a:pathLst>
            </a:custGeom>
            <a:solidFill>
              <a:srgbClr val="30C1D7"/>
            </a:solidFill>
            <a:ln w="9525" cap="rnd">
              <a:solidFill>
                <a:schemeClr val="bg1"/>
              </a:solidFill>
              <a:round/>
              <a:headEnd/>
              <a:tailEnd/>
            </a:ln>
          </p:spPr>
          <p:txBody>
            <a:bodyPr/>
            <a:lstStyle/>
            <a:p>
              <a:endParaRPr lang="en-US" dirty="0"/>
            </a:p>
          </p:txBody>
        </p:sp>
        <p:sp>
          <p:nvSpPr>
            <p:cNvPr id="341" name="Freeform 91">
              <a:extLst>
                <a:ext uri="{FF2B5EF4-FFF2-40B4-BE49-F238E27FC236}">
                  <a16:creationId xmlns:a16="http://schemas.microsoft.com/office/drawing/2014/main" id="{F66C5632-E726-4CD8-98E9-07162ED7A927}"/>
                </a:ext>
              </a:extLst>
            </p:cNvPr>
            <p:cNvSpPr>
              <a:spLocks/>
            </p:cNvSpPr>
            <p:nvPr/>
          </p:nvSpPr>
          <p:spPr bwMode="auto">
            <a:xfrm>
              <a:off x="4133850" y="4449763"/>
              <a:ext cx="55563" cy="50800"/>
            </a:xfrm>
            <a:custGeom>
              <a:avLst/>
              <a:gdLst>
                <a:gd name="T0" fmla="*/ 10468 w 69"/>
                <a:gd name="T1" fmla="*/ 3079 h 66"/>
                <a:gd name="T2" fmla="*/ 10468 w 69"/>
                <a:gd name="T3" fmla="*/ 3079 h 66"/>
                <a:gd name="T4" fmla="*/ 14495 w 69"/>
                <a:gd name="T5" fmla="*/ 6158 h 66"/>
                <a:gd name="T6" fmla="*/ 10468 w 69"/>
                <a:gd name="T7" fmla="*/ 8467 h 66"/>
                <a:gd name="T8" fmla="*/ 10468 w 69"/>
                <a:gd name="T9" fmla="*/ 12315 h 66"/>
                <a:gd name="T10" fmla="*/ 7247 w 69"/>
                <a:gd name="T11" fmla="*/ 6158 h 66"/>
                <a:gd name="T12" fmla="*/ 0 w 69"/>
                <a:gd name="T13" fmla="*/ 3079 h 66"/>
                <a:gd name="T14" fmla="*/ 0 w 69"/>
                <a:gd name="T15" fmla="*/ 0 h 66"/>
                <a:gd name="T16" fmla="*/ 4026 w 69"/>
                <a:gd name="T17" fmla="*/ 0 h 66"/>
                <a:gd name="T18" fmla="*/ 7247 w 69"/>
                <a:gd name="T19" fmla="*/ 0 h 66"/>
                <a:gd name="T20" fmla="*/ 10468 w 69"/>
                <a:gd name="T21" fmla="*/ 3079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
                <a:gd name="T34" fmla="*/ 0 h 66"/>
                <a:gd name="T35" fmla="*/ 69 w 69"/>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 h="66">
                  <a:moveTo>
                    <a:pt x="52" y="18"/>
                  </a:moveTo>
                  <a:lnTo>
                    <a:pt x="52" y="18"/>
                  </a:lnTo>
                  <a:lnTo>
                    <a:pt x="69" y="33"/>
                  </a:lnTo>
                  <a:lnTo>
                    <a:pt x="52" y="48"/>
                  </a:lnTo>
                  <a:lnTo>
                    <a:pt x="52" y="66"/>
                  </a:lnTo>
                  <a:lnTo>
                    <a:pt x="35" y="33"/>
                  </a:lnTo>
                  <a:lnTo>
                    <a:pt x="0" y="18"/>
                  </a:lnTo>
                  <a:lnTo>
                    <a:pt x="0" y="0"/>
                  </a:lnTo>
                  <a:lnTo>
                    <a:pt x="17" y="0"/>
                  </a:lnTo>
                  <a:lnTo>
                    <a:pt x="35" y="0"/>
                  </a:lnTo>
                  <a:lnTo>
                    <a:pt x="52" y="18"/>
                  </a:lnTo>
                </a:path>
              </a:pathLst>
            </a:custGeom>
            <a:solidFill>
              <a:srgbClr val="30C1D7"/>
            </a:solidFill>
            <a:ln w="9525" cap="rnd">
              <a:solidFill>
                <a:schemeClr val="bg1"/>
              </a:solidFill>
              <a:round/>
              <a:headEnd/>
              <a:tailEnd/>
            </a:ln>
          </p:spPr>
          <p:txBody>
            <a:bodyPr/>
            <a:lstStyle/>
            <a:p>
              <a:endParaRPr lang="en-US" dirty="0"/>
            </a:p>
          </p:txBody>
        </p:sp>
        <p:sp>
          <p:nvSpPr>
            <p:cNvPr id="342" name="Freeform 92">
              <a:extLst>
                <a:ext uri="{FF2B5EF4-FFF2-40B4-BE49-F238E27FC236}">
                  <a16:creationId xmlns:a16="http://schemas.microsoft.com/office/drawing/2014/main" id="{74DFBC91-FD34-4968-B5F4-BCF40670913C}"/>
                </a:ext>
              </a:extLst>
            </p:cNvPr>
            <p:cNvSpPr>
              <a:spLocks/>
            </p:cNvSpPr>
            <p:nvPr/>
          </p:nvSpPr>
          <p:spPr bwMode="auto">
            <a:xfrm>
              <a:off x="4119563" y="4449763"/>
              <a:ext cx="14288" cy="12700"/>
            </a:xfrm>
            <a:custGeom>
              <a:avLst/>
              <a:gdLst>
                <a:gd name="T0" fmla="*/ 4202 w 17"/>
                <a:gd name="T1" fmla="*/ 2822 h 18"/>
                <a:gd name="T2" fmla="*/ 4202 w 17"/>
                <a:gd name="T3" fmla="*/ 2822 h 18"/>
                <a:gd name="T4" fmla="*/ 4202 w 17"/>
                <a:gd name="T5" fmla="*/ 0 h 18"/>
                <a:gd name="T6" fmla="*/ 0 w 17"/>
                <a:gd name="T7" fmla="*/ 0 h 18"/>
                <a:gd name="T8" fmla="*/ 4202 w 17"/>
                <a:gd name="T9" fmla="*/ 2822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17" y="18"/>
                  </a:moveTo>
                  <a:lnTo>
                    <a:pt x="17" y="18"/>
                  </a:lnTo>
                  <a:lnTo>
                    <a:pt x="17" y="0"/>
                  </a:lnTo>
                  <a:lnTo>
                    <a:pt x="0" y="0"/>
                  </a:lnTo>
                  <a:lnTo>
                    <a:pt x="17" y="18"/>
                  </a:lnTo>
                </a:path>
              </a:pathLst>
            </a:custGeom>
            <a:solidFill>
              <a:srgbClr val="C8C8C8"/>
            </a:solidFill>
            <a:ln w="9525" cap="rnd">
              <a:solidFill>
                <a:schemeClr val="bg1"/>
              </a:solidFill>
              <a:round/>
              <a:headEnd/>
              <a:tailEnd/>
            </a:ln>
          </p:spPr>
          <p:txBody>
            <a:bodyPr/>
            <a:lstStyle/>
            <a:p>
              <a:endParaRPr lang="en-US" dirty="0"/>
            </a:p>
          </p:txBody>
        </p:sp>
        <p:sp>
          <p:nvSpPr>
            <p:cNvPr id="343" name="Freeform 93">
              <a:extLst>
                <a:ext uri="{FF2B5EF4-FFF2-40B4-BE49-F238E27FC236}">
                  <a16:creationId xmlns:a16="http://schemas.microsoft.com/office/drawing/2014/main" id="{720B5EB6-A8A8-40A8-A9A0-9BED0C172F9E}"/>
                </a:ext>
              </a:extLst>
            </p:cNvPr>
            <p:cNvSpPr>
              <a:spLocks/>
            </p:cNvSpPr>
            <p:nvPr/>
          </p:nvSpPr>
          <p:spPr bwMode="auto">
            <a:xfrm>
              <a:off x="8701087" y="4643438"/>
              <a:ext cx="217488" cy="177800"/>
            </a:xfrm>
            <a:custGeom>
              <a:avLst/>
              <a:gdLst>
                <a:gd name="T0" fmla="*/ 53779 w 275"/>
                <a:gd name="T1" fmla="*/ 12644 h 225"/>
                <a:gd name="T2" fmla="*/ 53779 w 275"/>
                <a:gd name="T3" fmla="*/ 12644 h 225"/>
                <a:gd name="T4" fmla="*/ 53779 w 275"/>
                <a:gd name="T5" fmla="*/ 25287 h 225"/>
                <a:gd name="T6" fmla="*/ 53779 w 275"/>
                <a:gd name="T7" fmla="*/ 44252 h 225"/>
                <a:gd name="T8" fmla="*/ 47452 w 275"/>
                <a:gd name="T9" fmla="*/ 37931 h 225"/>
                <a:gd name="T10" fmla="*/ 37171 w 275"/>
                <a:gd name="T11" fmla="*/ 41092 h 225"/>
                <a:gd name="T12" fmla="*/ 40334 w 275"/>
                <a:gd name="T13" fmla="*/ 34770 h 225"/>
                <a:gd name="T14" fmla="*/ 37171 w 275"/>
                <a:gd name="T15" fmla="*/ 28448 h 225"/>
                <a:gd name="T16" fmla="*/ 13445 w 275"/>
                <a:gd name="T17" fmla="*/ 15804 h 225"/>
                <a:gd name="T18" fmla="*/ 10281 w 275"/>
                <a:gd name="T19" fmla="*/ 18965 h 225"/>
                <a:gd name="T20" fmla="*/ 10281 w 275"/>
                <a:gd name="T21" fmla="*/ 15804 h 225"/>
                <a:gd name="T22" fmla="*/ 6327 w 275"/>
                <a:gd name="T23" fmla="*/ 12644 h 225"/>
                <a:gd name="T24" fmla="*/ 13445 w 275"/>
                <a:gd name="T25" fmla="*/ 12644 h 225"/>
                <a:gd name="T26" fmla="*/ 16608 w 275"/>
                <a:gd name="T27" fmla="*/ 9483 h 225"/>
                <a:gd name="T28" fmla="*/ 6327 w 275"/>
                <a:gd name="T29" fmla="*/ 9483 h 225"/>
                <a:gd name="T30" fmla="*/ 3163 w 275"/>
                <a:gd name="T31" fmla="*/ 6322 h 225"/>
                <a:gd name="T32" fmla="*/ 0 w 275"/>
                <a:gd name="T33" fmla="*/ 6322 h 225"/>
                <a:gd name="T34" fmla="*/ 6327 w 275"/>
                <a:gd name="T35" fmla="*/ 0 h 225"/>
                <a:gd name="T36" fmla="*/ 10281 w 275"/>
                <a:gd name="T37" fmla="*/ 0 h 225"/>
                <a:gd name="T38" fmla="*/ 16608 w 275"/>
                <a:gd name="T39" fmla="*/ 3161 h 225"/>
                <a:gd name="T40" fmla="*/ 16608 w 275"/>
                <a:gd name="T41" fmla="*/ 9483 h 225"/>
                <a:gd name="T42" fmla="*/ 22935 w 275"/>
                <a:gd name="T43" fmla="*/ 15804 h 225"/>
                <a:gd name="T44" fmla="*/ 30053 w 275"/>
                <a:gd name="T45" fmla="*/ 9483 h 225"/>
                <a:gd name="T46" fmla="*/ 37171 w 275"/>
                <a:gd name="T47" fmla="*/ 6322 h 225"/>
                <a:gd name="T48" fmla="*/ 53779 w 275"/>
                <a:gd name="T49" fmla="*/ 12644 h 2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5"/>
                <a:gd name="T76" fmla="*/ 0 h 225"/>
                <a:gd name="T77" fmla="*/ 275 w 275"/>
                <a:gd name="T78" fmla="*/ 225 h 2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5" h="225">
                  <a:moveTo>
                    <a:pt x="275" y="65"/>
                  </a:moveTo>
                  <a:lnTo>
                    <a:pt x="275" y="65"/>
                  </a:lnTo>
                  <a:lnTo>
                    <a:pt x="275" y="129"/>
                  </a:lnTo>
                  <a:lnTo>
                    <a:pt x="275" y="225"/>
                  </a:lnTo>
                  <a:lnTo>
                    <a:pt x="240" y="192"/>
                  </a:lnTo>
                  <a:lnTo>
                    <a:pt x="189" y="209"/>
                  </a:lnTo>
                  <a:lnTo>
                    <a:pt x="206" y="177"/>
                  </a:lnTo>
                  <a:lnTo>
                    <a:pt x="189" y="144"/>
                  </a:lnTo>
                  <a:lnTo>
                    <a:pt x="68" y="81"/>
                  </a:lnTo>
                  <a:lnTo>
                    <a:pt x="52" y="96"/>
                  </a:lnTo>
                  <a:lnTo>
                    <a:pt x="52" y="81"/>
                  </a:lnTo>
                  <a:lnTo>
                    <a:pt x="35" y="65"/>
                  </a:lnTo>
                  <a:lnTo>
                    <a:pt x="68" y="65"/>
                  </a:lnTo>
                  <a:lnTo>
                    <a:pt x="85" y="48"/>
                  </a:lnTo>
                  <a:lnTo>
                    <a:pt x="35" y="48"/>
                  </a:lnTo>
                  <a:lnTo>
                    <a:pt x="18" y="33"/>
                  </a:lnTo>
                  <a:lnTo>
                    <a:pt x="0" y="33"/>
                  </a:lnTo>
                  <a:lnTo>
                    <a:pt x="35" y="0"/>
                  </a:lnTo>
                  <a:lnTo>
                    <a:pt x="52" y="0"/>
                  </a:lnTo>
                  <a:lnTo>
                    <a:pt x="85" y="18"/>
                  </a:lnTo>
                  <a:lnTo>
                    <a:pt x="85" y="48"/>
                  </a:lnTo>
                  <a:lnTo>
                    <a:pt x="119" y="81"/>
                  </a:lnTo>
                  <a:lnTo>
                    <a:pt x="154" y="48"/>
                  </a:lnTo>
                  <a:lnTo>
                    <a:pt x="189" y="33"/>
                  </a:lnTo>
                  <a:lnTo>
                    <a:pt x="275" y="65"/>
                  </a:lnTo>
                  <a:close/>
                </a:path>
              </a:pathLst>
            </a:custGeom>
            <a:solidFill>
              <a:srgbClr val="295E7E"/>
            </a:solidFill>
            <a:ln w="9525" cap="rnd">
              <a:solidFill>
                <a:schemeClr val="bg1"/>
              </a:solidFill>
              <a:round/>
              <a:headEnd/>
              <a:tailEnd/>
            </a:ln>
          </p:spPr>
          <p:txBody>
            <a:bodyPr/>
            <a:lstStyle/>
            <a:p>
              <a:endParaRPr lang="en-US" dirty="0"/>
            </a:p>
          </p:txBody>
        </p:sp>
        <p:sp>
          <p:nvSpPr>
            <p:cNvPr id="344" name="Freeform 94">
              <a:extLst>
                <a:ext uri="{FF2B5EF4-FFF2-40B4-BE49-F238E27FC236}">
                  <a16:creationId xmlns:a16="http://schemas.microsoft.com/office/drawing/2014/main" id="{7F77ADCC-7A4E-47C0-BE14-9F7AF47F8299}"/>
                </a:ext>
              </a:extLst>
            </p:cNvPr>
            <p:cNvSpPr>
              <a:spLocks/>
            </p:cNvSpPr>
            <p:nvPr/>
          </p:nvSpPr>
          <p:spPr bwMode="auto">
            <a:xfrm>
              <a:off x="8918574" y="4694238"/>
              <a:ext cx="207963" cy="165100"/>
            </a:xfrm>
            <a:custGeom>
              <a:avLst/>
              <a:gdLst>
                <a:gd name="T0" fmla="*/ 0 w 261"/>
                <a:gd name="T1" fmla="*/ 31750 h 208"/>
                <a:gd name="T2" fmla="*/ 0 w 261"/>
                <a:gd name="T3" fmla="*/ 31750 h 208"/>
                <a:gd name="T4" fmla="*/ 0 w 261"/>
                <a:gd name="T5" fmla="*/ 12700 h 208"/>
                <a:gd name="T6" fmla="*/ 0 w 261"/>
                <a:gd name="T7" fmla="*/ 0 h 208"/>
                <a:gd name="T8" fmla="*/ 14342 w 261"/>
                <a:gd name="T9" fmla="*/ 3175 h 208"/>
                <a:gd name="T10" fmla="*/ 24701 w 261"/>
                <a:gd name="T11" fmla="*/ 9525 h 208"/>
                <a:gd name="T12" fmla="*/ 24701 w 261"/>
                <a:gd name="T13" fmla="*/ 12700 h 208"/>
                <a:gd name="T14" fmla="*/ 38246 w 261"/>
                <a:gd name="T15" fmla="*/ 19050 h 208"/>
                <a:gd name="T16" fmla="*/ 31872 w 261"/>
                <a:gd name="T17" fmla="*/ 22225 h 208"/>
                <a:gd name="T18" fmla="*/ 35059 w 261"/>
                <a:gd name="T19" fmla="*/ 22225 h 208"/>
                <a:gd name="T20" fmla="*/ 38246 w 261"/>
                <a:gd name="T21" fmla="*/ 24606 h 208"/>
                <a:gd name="T22" fmla="*/ 42230 w 261"/>
                <a:gd name="T23" fmla="*/ 31750 h 208"/>
                <a:gd name="T24" fmla="*/ 45417 w 261"/>
                <a:gd name="T25" fmla="*/ 31750 h 208"/>
                <a:gd name="T26" fmla="*/ 45417 w 261"/>
                <a:gd name="T27" fmla="*/ 34925 h 208"/>
                <a:gd name="T28" fmla="*/ 52588 w 261"/>
                <a:gd name="T29" fmla="*/ 38100 h 208"/>
                <a:gd name="T30" fmla="*/ 52588 w 261"/>
                <a:gd name="T31" fmla="*/ 41275 h 208"/>
                <a:gd name="T32" fmla="*/ 35059 w 261"/>
                <a:gd name="T33" fmla="*/ 38100 h 208"/>
                <a:gd name="T34" fmla="*/ 27888 w 261"/>
                <a:gd name="T35" fmla="*/ 24606 h 208"/>
                <a:gd name="T36" fmla="*/ 20717 w 261"/>
                <a:gd name="T37" fmla="*/ 24606 h 208"/>
                <a:gd name="T38" fmla="*/ 17529 w 261"/>
                <a:gd name="T39" fmla="*/ 24606 h 208"/>
                <a:gd name="T40" fmla="*/ 10358 w 261"/>
                <a:gd name="T41" fmla="*/ 28575 h 208"/>
                <a:gd name="T42" fmla="*/ 14342 w 261"/>
                <a:gd name="T43" fmla="*/ 31750 h 208"/>
                <a:gd name="T44" fmla="*/ 7171 w 261"/>
                <a:gd name="T45" fmla="*/ 31750 h 208"/>
                <a:gd name="T46" fmla="*/ 0 w 261"/>
                <a:gd name="T47" fmla="*/ 31750 h 2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1"/>
                <a:gd name="T73" fmla="*/ 0 h 208"/>
                <a:gd name="T74" fmla="*/ 261 w 261"/>
                <a:gd name="T75" fmla="*/ 208 h 20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1" h="208">
                  <a:moveTo>
                    <a:pt x="0" y="160"/>
                  </a:moveTo>
                  <a:lnTo>
                    <a:pt x="0" y="160"/>
                  </a:lnTo>
                  <a:lnTo>
                    <a:pt x="0" y="64"/>
                  </a:lnTo>
                  <a:lnTo>
                    <a:pt x="0" y="0"/>
                  </a:lnTo>
                  <a:lnTo>
                    <a:pt x="69" y="16"/>
                  </a:lnTo>
                  <a:lnTo>
                    <a:pt x="121" y="48"/>
                  </a:lnTo>
                  <a:lnTo>
                    <a:pt x="121" y="64"/>
                  </a:lnTo>
                  <a:lnTo>
                    <a:pt x="192" y="96"/>
                  </a:lnTo>
                  <a:lnTo>
                    <a:pt x="157" y="112"/>
                  </a:lnTo>
                  <a:lnTo>
                    <a:pt x="175" y="112"/>
                  </a:lnTo>
                  <a:lnTo>
                    <a:pt x="192" y="127"/>
                  </a:lnTo>
                  <a:lnTo>
                    <a:pt x="209" y="160"/>
                  </a:lnTo>
                  <a:lnTo>
                    <a:pt x="226" y="160"/>
                  </a:lnTo>
                  <a:lnTo>
                    <a:pt x="226" y="175"/>
                  </a:lnTo>
                  <a:lnTo>
                    <a:pt x="261" y="192"/>
                  </a:lnTo>
                  <a:lnTo>
                    <a:pt x="261" y="208"/>
                  </a:lnTo>
                  <a:lnTo>
                    <a:pt x="175" y="192"/>
                  </a:lnTo>
                  <a:lnTo>
                    <a:pt x="140" y="127"/>
                  </a:lnTo>
                  <a:lnTo>
                    <a:pt x="104" y="127"/>
                  </a:lnTo>
                  <a:lnTo>
                    <a:pt x="86" y="127"/>
                  </a:lnTo>
                  <a:lnTo>
                    <a:pt x="52" y="144"/>
                  </a:lnTo>
                  <a:lnTo>
                    <a:pt x="69" y="160"/>
                  </a:lnTo>
                  <a:lnTo>
                    <a:pt x="34" y="160"/>
                  </a:lnTo>
                  <a:lnTo>
                    <a:pt x="0" y="160"/>
                  </a:lnTo>
                  <a:close/>
                </a:path>
              </a:pathLst>
            </a:custGeom>
            <a:solidFill>
              <a:srgbClr val="C8C8C8"/>
            </a:solidFill>
            <a:ln w="9525" cap="rnd">
              <a:solidFill>
                <a:schemeClr val="bg1"/>
              </a:solidFill>
              <a:round/>
              <a:headEnd/>
              <a:tailEnd/>
            </a:ln>
          </p:spPr>
          <p:txBody>
            <a:bodyPr/>
            <a:lstStyle/>
            <a:p>
              <a:endParaRPr lang="en-US" dirty="0"/>
            </a:p>
          </p:txBody>
        </p:sp>
        <p:sp>
          <p:nvSpPr>
            <p:cNvPr id="345" name="Freeform 95">
              <a:extLst>
                <a:ext uri="{FF2B5EF4-FFF2-40B4-BE49-F238E27FC236}">
                  <a16:creationId xmlns:a16="http://schemas.microsoft.com/office/drawing/2014/main" id="{3F0B004C-72E1-478B-9A59-EB7F0940A1E7}"/>
                </a:ext>
              </a:extLst>
            </p:cNvPr>
            <p:cNvSpPr>
              <a:spLocks/>
            </p:cNvSpPr>
            <p:nvPr/>
          </p:nvSpPr>
          <p:spPr bwMode="auto">
            <a:xfrm>
              <a:off x="8313737" y="4859338"/>
              <a:ext cx="881063" cy="635000"/>
            </a:xfrm>
            <a:custGeom>
              <a:avLst/>
              <a:gdLst>
                <a:gd name="T0" fmla="*/ 11123 w 1109"/>
                <a:gd name="T1" fmla="*/ 127000 h 800"/>
                <a:gd name="T2" fmla="*/ 27806 w 1109"/>
                <a:gd name="T3" fmla="*/ 133350 h 800"/>
                <a:gd name="T4" fmla="*/ 55613 w 1109"/>
                <a:gd name="T5" fmla="*/ 123825 h 800"/>
                <a:gd name="T6" fmla="*/ 73091 w 1109"/>
                <a:gd name="T7" fmla="*/ 114300 h 800"/>
                <a:gd name="T8" fmla="*/ 114403 w 1109"/>
                <a:gd name="T9" fmla="*/ 117475 h 800"/>
                <a:gd name="T10" fmla="*/ 117581 w 1109"/>
                <a:gd name="T11" fmla="*/ 120650 h 800"/>
                <a:gd name="T12" fmla="*/ 135059 w 1109"/>
                <a:gd name="T13" fmla="*/ 117475 h 800"/>
                <a:gd name="T14" fmla="*/ 131087 w 1109"/>
                <a:gd name="T15" fmla="*/ 133350 h 800"/>
                <a:gd name="T16" fmla="*/ 135059 w 1109"/>
                <a:gd name="T17" fmla="*/ 127000 h 800"/>
                <a:gd name="T18" fmla="*/ 135059 w 1109"/>
                <a:gd name="T19" fmla="*/ 136525 h 800"/>
                <a:gd name="T20" fmla="*/ 145387 w 1109"/>
                <a:gd name="T21" fmla="*/ 142875 h 800"/>
                <a:gd name="T22" fmla="*/ 148565 w 1109"/>
                <a:gd name="T23" fmla="*/ 149225 h 800"/>
                <a:gd name="T24" fmla="*/ 162071 w 1109"/>
                <a:gd name="T25" fmla="*/ 152400 h 800"/>
                <a:gd name="T26" fmla="*/ 172399 w 1109"/>
                <a:gd name="T27" fmla="*/ 149225 h 800"/>
                <a:gd name="T28" fmla="*/ 176371 w 1109"/>
                <a:gd name="T29" fmla="*/ 152400 h 800"/>
                <a:gd name="T30" fmla="*/ 182727 w 1109"/>
                <a:gd name="T31" fmla="*/ 158750 h 800"/>
                <a:gd name="T32" fmla="*/ 200205 w 1109"/>
                <a:gd name="T33" fmla="*/ 149225 h 800"/>
                <a:gd name="T34" fmla="*/ 216889 w 1109"/>
                <a:gd name="T35" fmla="*/ 107950 h 800"/>
                <a:gd name="T36" fmla="*/ 216889 w 1109"/>
                <a:gd name="T37" fmla="*/ 79375 h 800"/>
                <a:gd name="T38" fmla="*/ 206561 w 1109"/>
                <a:gd name="T39" fmla="*/ 66675 h 800"/>
                <a:gd name="T40" fmla="*/ 200205 w 1109"/>
                <a:gd name="T41" fmla="*/ 57150 h 800"/>
                <a:gd name="T42" fmla="*/ 193055 w 1109"/>
                <a:gd name="T43" fmla="*/ 50006 h 800"/>
                <a:gd name="T44" fmla="*/ 179549 w 1109"/>
                <a:gd name="T45" fmla="*/ 31750 h 800"/>
                <a:gd name="T46" fmla="*/ 176371 w 1109"/>
                <a:gd name="T47" fmla="*/ 21431 h 800"/>
                <a:gd name="T48" fmla="*/ 166043 w 1109"/>
                <a:gd name="T49" fmla="*/ 19050 h 800"/>
                <a:gd name="T50" fmla="*/ 158893 w 1109"/>
                <a:gd name="T51" fmla="*/ 0 h 800"/>
                <a:gd name="T52" fmla="*/ 155715 w 1109"/>
                <a:gd name="T53" fmla="*/ 21431 h 800"/>
                <a:gd name="T54" fmla="*/ 145387 w 1109"/>
                <a:gd name="T55" fmla="*/ 34925 h 800"/>
                <a:gd name="T56" fmla="*/ 127909 w 1109"/>
                <a:gd name="T57" fmla="*/ 25400 h 800"/>
                <a:gd name="T58" fmla="*/ 120759 w 1109"/>
                <a:gd name="T59" fmla="*/ 21431 h 800"/>
                <a:gd name="T60" fmla="*/ 127909 w 1109"/>
                <a:gd name="T61" fmla="*/ 11906 h 800"/>
                <a:gd name="T62" fmla="*/ 127909 w 1109"/>
                <a:gd name="T63" fmla="*/ 6350 h 800"/>
                <a:gd name="T64" fmla="*/ 124731 w 1109"/>
                <a:gd name="T65" fmla="*/ 6350 h 800"/>
                <a:gd name="T66" fmla="*/ 103281 w 1109"/>
                <a:gd name="T67" fmla="*/ 2381 h 800"/>
                <a:gd name="T68" fmla="*/ 103281 w 1109"/>
                <a:gd name="T69" fmla="*/ 6350 h 800"/>
                <a:gd name="T70" fmla="*/ 92953 w 1109"/>
                <a:gd name="T71" fmla="*/ 9525 h 800"/>
                <a:gd name="T72" fmla="*/ 89775 w 1109"/>
                <a:gd name="T73" fmla="*/ 11906 h 800"/>
                <a:gd name="T74" fmla="*/ 89775 w 1109"/>
                <a:gd name="T75" fmla="*/ 21431 h 800"/>
                <a:gd name="T76" fmla="*/ 82624 w 1109"/>
                <a:gd name="T77" fmla="*/ 21431 h 800"/>
                <a:gd name="T78" fmla="*/ 79447 w 1109"/>
                <a:gd name="T79" fmla="*/ 15875 h 800"/>
                <a:gd name="T80" fmla="*/ 69119 w 1109"/>
                <a:gd name="T81" fmla="*/ 19050 h 800"/>
                <a:gd name="T82" fmla="*/ 62763 w 1109"/>
                <a:gd name="T83" fmla="*/ 28575 h 800"/>
                <a:gd name="T84" fmla="*/ 55613 w 1109"/>
                <a:gd name="T85" fmla="*/ 28575 h 800"/>
                <a:gd name="T86" fmla="*/ 55613 w 1109"/>
                <a:gd name="T87" fmla="*/ 34925 h 800"/>
                <a:gd name="T88" fmla="*/ 48462 w 1109"/>
                <a:gd name="T89" fmla="*/ 34925 h 800"/>
                <a:gd name="T90" fmla="*/ 42107 w 1109"/>
                <a:gd name="T91" fmla="*/ 44450 h 800"/>
                <a:gd name="T92" fmla="*/ 7150 w 1109"/>
                <a:gd name="T93" fmla="*/ 60325 h 800"/>
                <a:gd name="T94" fmla="*/ 3972 w 1109"/>
                <a:gd name="T95" fmla="*/ 60325 h 800"/>
                <a:gd name="T96" fmla="*/ 0 w 1109"/>
                <a:gd name="T97" fmla="*/ 66675 h 800"/>
                <a:gd name="T98" fmla="*/ 3972 w 1109"/>
                <a:gd name="T99" fmla="*/ 76200 h 800"/>
                <a:gd name="T100" fmla="*/ 0 w 1109"/>
                <a:gd name="T101" fmla="*/ 79375 h 800"/>
                <a:gd name="T102" fmla="*/ 14300 w 1109"/>
                <a:gd name="T103" fmla="*/ 111125 h 800"/>
                <a:gd name="T104" fmla="*/ 11123 w 1109"/>
                <a:gd name="T105" fmla="*/ 123825 h 8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09"/>
                <a:gd name="T160" fmla="*/ 0 h 800"/>
                <a:gd name="T161" fmla="*/ 1109 w 1109"/>
                <a:gd name="T162" fmla="*/ 800 h 8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09" h="800">
                  <a:moveTo>
                    <a:pt x="54" y="639"/>
                  </a:moveTo>
                  <a:lnTo>
                    <a:pt x="54" y="639"/>
                  </a:lnTo>
                  <a:lnTo>
                    <a:pt x="105" y="671"/>
                  </a:lnTo>
                  <a:lnTo>
                    <a:pt x="140" y="671"/>
                  </a:lnTo>
                  <a:lnTo>
                    <a:pt x="192" y="623"/>
                  </a:lnTo>
                  <a:lnTo>
                    <a:pt x="278" y="623"/>
                  </a:lnTo>
                  <a:lnTo>
                    <a:pt x="295" y="608"/>
                  </a:lnTo>
                  <a:lnTo>
                    <a:pt x="365" y="575"/>
                  </a:lnTo>
                  <a:lnTo>
                    <a:pt x="503" y="560"/>
                  </a:lnTo>
                  <a:lnTo>
                    <a:pt x="574" y="591"/>
                  </a:lnTo>
                  <a:lnTo>
                    <a:pt x="574" y="608"/>
                  </a:lnTo>
                  <a:lnTo>
                    <a:pt x="591" y="608"/>
                  </a:lnTo>
                  <a:lnTo>
                    <a:pt x="626" y="671"/>
                  </a:lnTo>
                  <a:lnTo>
                    <a:pt x="677" y="591"/>
                  </a:lnTo>
                  <a:lnTo>
                    <a:pt x="677" y="623"/>
                  </a:lnTo>
                  <a:lnTo>
                    <a:pt x="660" y="671"/>
                  </a:lnTo>
                  <a:lnTo>
                    <a:pt x="677" y="671"/>
                  </a:lnTo>
                  <a:lnTo>
                    <a:pt x="677" y="639"/>
                  </a:lnTo>
                  <a:lnTo>
                    <a:pt x="695" y="671"/>
                  </a:lnTo>
                  <a:lnTo>
                    <a:pt x="677" y="687"/>
                  </a:lnTo>
                  <a:lnTo>
                    <a:pt x="712" y="687"/>
                  </a:lnTo>
                  <a:lnTo>
                    <a:pt x="729" y="719"/>
                  </a:lnTo>
                  <a:lnTo>
                    <a:pt x="729" y="735"/>
                  </a:lnTo>
                  <a:lnTo>
                    <a:pt x="747" y="752"/>
                  </a:lnTo>
                  <a:lnTo>
                    <a:pt x="781" y="767"/>
                  </a:lnTo>
                  <a:lnTo>
                    <a:pt x="816" y="767"/>
                  </a:lnTo>
                  <a:lnTo>
                    <a:pt x="833" y="783"/>
                  </a:lnTo>
                  <a:lnTo>
                    <a:pt x="868" y="752"/>
                  </a:lnTo>
                  <a:lnTo>
                    <a:pt x="868" y="767"/>
                  </a:lnTo>
                  <a:lnTo>
                    <a:pt x="885" y="767"/>
                  </a:lnTo>
                  <a:lnTo>
                    <a:pt x="885" y="783"/>
                  </a:lnTo>
                  <a:lnTo>
                    <a:pt x="919" y="800"/>
                  </a:lnTo>
                  <a:lnTo>
                    <a:pt x="954" y="752"/>
                  </a:lnTo>
                  <a:lnTo>
                    <a:pt x="1006" y="752"/>
                  </a:lnTo>
                  <a:lnTo>
                    <a:pt x="1023" y="687"/>
                  </a:lnTo>
                  <a:lnTo>
                    <a:pt x="1092" y="543"/>
                  </a:lnTo>
                  <a:lnTo>
                    <a:pt x="1109" y="479"/>
                  </a:lnTo>
                  <a:lnTo>
                    <a:pt x="1092" y="399"/>
                  </a:lnTo>
                  <a:lnTo>
                    <a:pt x="1058" y="351"/>
                  </a:lnTo>
                  <a:lnTo>
                    <a:pt x="1040" y="336"/>
                  </a:lnTo>
                  <a:lnTo>
                    <a:pt x="1023" y="303"/>
                  </a:lnTo>
                  <a:lnTo>
                    <a:pt x="1006" y="288"/>
                  </a:lnTo>
                  <a:lnTo>
                    <a:pt x="1006" y="303"/>
                  </a:lnTo>
                  <a:lnTo>
                    <a:pt x="971" y="255"/>
                  </a:lnTo>
                  <a:lnTo>
                    <a:pt x="919" y="207"/>
                  </a:lnTo>
                  <a:lnTo>
                    <a:pt x="902" y="159"/>
                  </a:lnTo>
                  <a:lnTo>
                    <a:pt x="885" y="144"/>
                  </a:lnTo>
                  <a:lnTo>
                    <a:pt x="885" y="111"/>
                  </a:lnTo>
                  <a:lnTo>
                    <a:pt x="868" y="96"/>
                  </a:lnTo>
                  <a:lnTo>
                    <a:pt x="833" y="96"/>
                  </a:lnTo>
                  <a:lnTo>
                    <a:pt x="816" y="0"/>
                  </a:lnTo>
                  <a:lnTo>
                    <a:pt x="798" y="0"/>
                  </a:lnTo>
                  <a:lnTo>
                    <a:pt x="781" y="32"/>
                  </a:lnTo>
                  <a:lnTo>
                    <a:pt x="781" y="111"/>
                  </a:lnTo>
                  <a:lnTo>
                    <a:pt x="764" y="176"/>
                  </a:lnTo>
                  <a:lnTo>
                    <a:pt x="729" y="176"/>
                  </a:lnTo>
                  <a:lnTo>
                    <a:pt x="660" y="128"/>
                  </a:lnTo>
                  <a:lnTo>
                    <a:pt x="643" y="128"/>
                  </a:lnTo>
                  <a:lnTo>
                    <a:pt x="643" y="111"/>
                  </a:lnTo>
                  <a:lnTo>
                    <a:pt x="608" y="111"/>
                  </a:lnTo>
                  <a:lnTo>
                    <a:pt x="626" y="63"/>
                  </a:lnTo>
                  <a:lnTo>
                    <a:pt x="643" y="63"/>
                  </a:lnTo>
                  <a:lnTo>
                    <a:pt x="660" y="32"/>
                  </a:lnTo>
                  <a:lnTo>
                    <a:pt x="643" y="32"/>
                  </a:lnTo>
                  <a:lnTo>
                    <a:pt x="626" y="48"/>
                  </a:lnTo>
                  <a:lnTo>
                    <a:pt x="626" y="32"/>
                  </a:lnTo>
                  <a:lnTo>
                    <a:pt x="608" y="32"/>
                  </a:lnTo>
                  <a:lnTo>
                    <a:pt x="520" y="15"/>
                  </a:lnTo>
                  <a:lnTo>
                    <a:pt x="537" y="32"/>
                  </a:lnTo>
                  <a:lnTo>
                    <a:pt x="520" y="32"/>
                  </a:lnTo>
                  <a:lnTo>
                    <a:pt x="485" y="32"/>
                  </a:lnTo>
                  <a:lnTo>
                    <a:pt x="468" y="48"/>
                  </a:lnTo>
                  <a:lnTo>
                    <a:pt x="468" y="63"/>
                  </a:lnTo>
                  <a:lnTo>
                    <a:pt x="451" y="63"/>
                  </a:lnTo>
                  <a:lnTo>
                    <a:pt x="451" y="96"/>
                  </a:lnTo>
                  <a:lnTo>
                    <a:pt x="451" y="111"/>
                  </a:lnTo>
                  <a:lnTo>
                    <a:pt x="416" y="96"/>
                  </a:lnTo>
                  <a:lnTo>
                    <a:pt x="416" y="111"/>
                  </a:lnTo>
                  <a:lnTo>
                    <a:pt x="416" y="96"/>
                  </a:lnTo>
                  <a:lnTo>
                    <a:pt x="399" y="80"/>
                  </a:lnTo>
                  <a:lnTo>
                    <a:pt x="382" y="80"/>
                  </a:lnTo>
                  <a:lnTo>
                    <a:pt x="347" y="96"/>
                  </a:lnTo>
                  <a:lnTo>
                    <a:pt x="330" y="96"/>
                  </a:lnTo>
                  <a:lnTo>
                    <a:pt x="313" y="144"/>
                  </a:lnTo>
                  <a:lnTo>
                    <a:pt x="295" y="144"/>
                  </a:lnTo>
                  <a:lnTo>
                    <a:pt x="278" y="144"/>
                  </a:lnTo>
                  <a:lnTo>
                    <a:pt x="295" y="159"/>
                  </a:lnTo>
                  <a:lnTo>
                    <a:pt x="278" y="176"/>
                  </a:lnTo>
                  <a:lnTo>
                    <a:pt x="278" y="144"/>
                  </a:lnTo>
                  <a:lnTo>
                    <a:pt x="244" y="176"/>
                  </a:lnTo>
                  <a:lnTo>
                    <a:pt x="261" y="192"/>
                  </a:lnTo>
                  <a:lnTo>
                    <a:pt x="209" y="224"/>
                  </a:lnTo>
                  <a:lnTo>
                    <a:pt x="88" y="255"/>
                  </a:lnTo>
                  <a:lnTo>
                    <a:pt x="36" y="303"/>
                  </a:lnTo>
                  <a:lnTo>
                    <a:pt x="17" y="288"/>
                  </a:lnTo>
                  <a:lnTo>
                    <a:pt x="17" y="303"/>
                  </a:lnTo>
                  <a:lnTo>
                    <a:pt x="17" y="336"/>
                  </a:lnTo>
                  <a:lnTo>
                    <a:pt x="0" y="336"/>
                  </a:lnTo>
                  <a:lnTo>
                    <a:pt x="36" y="416"/>
                  </a:lnTo>
                  <a:lnTo>
                    <a:pt x="17" y="384"/>
                  </a:lnTo>
                  <a:lnTo>
                    <a:pt x="17" y="416"/>
                  </a:lnTo>
                  <a:lnTo>
                    <a:pt x="0" y="399"/>
                  </a:lnTo>
                  <a:lnTo>
                    <a:pt x="54" y="495"/>
                  </a:lnTo>
                  <a:lnTo>
                    <a:pt x="71" y="560"/>
                  </a:lnTo>
                  <a:lnTo>
                    <a:pt x="71" y="608"/>
                  </a:lnTo>
                  <a:lnTo>
                    <a:pt x="54" y="623"/>
                  </a:lnTo>
                  <a:lnTo>
                    <a:pt x="54" y="639"/>
                  </a:lnTo>
                </a:path>
              </a:pathLst>
            </a:custGeom>
            <a:solidFill>
              <a:srgbClr val="7030A0"/>
            </a:solidFill>
            <a:ln w="9525" cap="rnd">
              <a:solidFill>
                <a:schemeClr val="bg1"/>
              </a:solidFill>
              <a:round/>
              <a:headEnd/>
              <a:tailEnd/>
            </a:ln>
          </p:spPr>
          <p:txBody>
            <a:bodyPr/>
            <a:lstStyle/>
            <a:p>
              <a:endParaRPr lang="en-US" dirty="0"/>
            </a:p>
          </p:txBody>
        </p:sp>
        <p:sp>
          <p:nvSpPr>
            <p:cNvPr id="346" name="Freeform 96">
              <a:extLst>
                <a:ext uri="{FF2B5EF4-FFF2-40B4-BE49-F238E27FC236}">
                  <a16:creationId xmlns:a16="http://schemas.microsoft.com/office/drawing/2014/main" id="{2326B425-02BD-4173-AFDF-F24AEF5FFCF7}"/>
                </a:ext>
              </a:extLst>
            </p:cNvPr>
            <p:cNvSpPr>
              <a:spLocks/>
            </p:cNvSpPr>
            <p:nvPr/>
          </p:nvSpPr>
          <p:spPr bwMode="auto">
            <a:xfrm>
              <a:off x="8685212" y="4872038"/>
              <a:ext cx="26988" cy="12700"/>
            </a:xfrm>
            <a:custGeom>
              <a:avLst/>
              <a:gdLst>
                <a:gd name="T0" fmla="*/ 0 w 35"/>
                <a:gd name="T1" fmla="*/ 2988 h 17"/>
                <a:gd name="T2" fmla="*/ 0 w 35"/>
                <a:gd name="T3" fmla="*/ 2988 h 17"/>
                <a:gd name="T4" fmla="*/ 3084 w 35"/>
                <a:gd name="T5" fmla="*/ 2988 h 17"/>
                <a:gd name="T6" fmla="*/ 6169 w 35"/>
                <a:gd name="T7" fmla="*/ 0 h 17"/>
                <a:gd name="T8" fmla="*/ 0 w 35"/>
                <a:gd name="T9" fmla="*/ 0 h 17"/>
                <a:gd name="T10" fmla="*/ 0 w 35"/>
                <a:gd name="T11" fmla="*/ 2988 h 17"/>
                <a:gd name="T12" fmla="*/ 0 60000 65536"/>
                <a:gd name="T13" fmla="*/ 0 60000 65536"/>
                <a:gd name="T14" fmla="*/ 0 60000 65536"/>
                <a:gd name="T15" fmla="*/ 0 60000 65536"/>
                <a:gd name="T16" fmla="*/ 0 60000 65536"/>
                <a:gd name="T17" fmla="*/ 0 60000 65536"/>
                <a:gd name="T18" fmla="*/ 0 w 35"/>
                <a:gd name="T19" fmla="*/ 0 h 17"/>
                <a:gd name="T20" fmla="*/ 35 w 3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5" h="17">
                  <a:moveTo>
                    <a:pt x="0" y="17"/>
                  </a:moveTo>
                  <a:lnTo>
                    <a:pt x="0" y="17"/>
                  </a:lnTo>
                  <a:lnTo>
                    <a:pt x="17" y="17"/>
                  </a:lnTo>
                  <a:lnTo>
                    <a:pt x="35" y="0"/>
                  </a:lnTo>
                  <a:lnTo>
                    <a:pt x="0" y="0"/>
                  </a:lnTo>
                  <a:lnTo>
                    <a:pt x="0" y="17"/>
                  </a:lnTo>
                </a:path>
              </a:pathLst>
            </a:custGeom>
            <a:solidFill>
              <a:srgbClr val="C9E7CA"/>
            </a:solidFill>
            <a:ln w="9525" cap="rnd">
              <a:solidFill>
                <a:schemeClr val="bg1"/>
              </a:solidFill>
              <a:round/>
              <a:headEnd/>
              <a:tailEnd/>
            </a:ln>
          </p:spPr>
          <p:txBody>
            <a:bodyPr/>
            <a:lstStyle/>
            <a:p>
              <a:endParaRPr lang="en-US" dirty="0"/>
            </a:p>
          </p:txBody>
        </p:sp>
        <p:sp>
          <p:nvSpPr>
            <p:cNvPr id="347" name="Freeform 97">
              <a:extLst>
                <a:ext uri="{FF2B5EF4-FFF2-40B4-BE49-F238E27FC236}">
                  <a16:creationId xmlns:a16="http://schemas.microsoft.com/office/drawing/2014/main" id="{BAE1EBE7-FFDC-422C-A8ED-8AB5FC88EAC8}"/>
                </a:ext>
              </a:extLst>
            </p:cNvPr>
            <p:cNvSpPr>
              <a:spLocks/>
            </p:cNvSpPr>
            <p:nvPr/>
          </p:nvSpPr>
          <p:spPr bwMode="auto">
            <a:xfrm>
              <a:off x="8823324" y="5403851"/>
              <a:ext cx="26988" cy="14288"/>
            </a:xfrm>
            <a:custGeom>
              <a:avLst/>
              <a:gdLst>
                <a:gd name="T0" fmla="*/ 0 w 33"/>
                <a:gd name="T1" fmla="*/ 0 h 17"/>
                <a:gd name="T2" fmla="*/ 0 w 33"/>
                <a:gd name="T3" fmla="*/ 0 h 17"/>
                <a:gd name="T4" fmla="*/ 7360 w 33"/>
                <a:gd name="T5" fmla="*/ 4202 h 17"/>
                <a:gd name="T6" fmla="*/ 7360 w 33"/>
                <a:gd name="T7" fmla="*/ 0 h 17"/>
                <a:gd name="T8" fmla="*/ 4089 w 33"/>
                <a:gd name="T9" fmla="*/ 0 h 17"/>
                <a:gd name="T10" fmla="*/ 0 w 33"/>
                <a:gd name="T11" fmla="*/ 0 h 17"/>
                <a:gd name="T12" fmla="*/ 0 60000 65536"/>
                <a:gd name="T13" fmla="*/ 0 60000 65536"/>
                <a:gd name="T14" fmla="*/ 0 60000 65536"/>
                <a:gd name="T15" fmla="*/ 0 60000 65536"/>
                <a:gd name="T16" fmla="*/ 0 60000 65536"/>
                <a:gd name="T17" fmla="*/ 0 60000 65536"/>
                <a:gd name="T18" fmla="*/ 0 w 33"/>
                <a:gd name="T19" fmla="*/ 0 h 17"/>
                <a:gd name="T20" fmla="*/ 33 w 3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3" h="17">
                  <a:moveTo>
                    <a:pt x="0" y="0"/>
                  </a:moveTo>
                  <a:lnTo>
                    <a:pt x="0" y="0"/>
                  </a:lnTo>
                  <a:lnTo>
                    <a:pt x="33" y="17"/>
                  </a:lnTo>
                  <a:lnTo>
                    <a:pt x="33" y="0"/>
                  </a:lnTo>
                  <a:lnTo>
                    <a:pt x="17" y="0"/>
                  </a:lnTo>
                  <a:lnTo>
                    <a:pt x="0" y="0"/>
                  </a:lnTo>
                </a:path>
              </a:pathLst>
            </a:custGeom>
            <a:solidFill>
              <a:srgbClr val="C8C8C8"/>
            </a:solidFill>
            <a:ln w="9525" cap="rnd">
              <a:solidFill>
                <a:schemeClr val="bg1"/>
              </a:solidFill>
              <a:round/>
              <a:headEnd/>
              <a:tailEnd/>
            </a:ln>
          </p:spPr>
          <p:txBody>
            <a:bodyPr/>
            <a:lstStyle/>
            <a:p>
              <a:endParaRPr lang="en-US" dirty="0"/>
            </a:p>
          </p:txBody>
        </p:sp>
        <p:sp>
          <p:nvSpPr>
            <p:cNvPr id="348" name="Freeform 98">
              <a:extLst>
                <a:ext uri="{FF2B5EF4-FFF2-40B4-BE49-F238E27FC236}">
                  <a16:creationId xmlns:a16="http://schemas.microsoft.com/office/drawing/2014/main" id="{AA408CF2-7079-4C5C-8DE5-65E022DCA478}"/>
                </a:ext>
              </a:extLst>
            </p:cNvPr>
            <p:cNvSpPr>
              <a:spLocks/>
            </p:cNvSpPr>
            <p:nvPr/>
          </p:nvSpPr>
          <p:spPr bwMode="auto">
            <a:xfrm>
              <a:off x="8999537" y="5532438"/>
              <a:ext cx="84138" cy="76200"/>
            </a:xfrm>
            <a:custGeom>
              <a:avLst/>
              <a:gdLst>
                <a:gd name="T0" fmla="*/ 0 w 105"/>
                <a:gd name="T1" fmla="*/ 0 h 96"/>
                <a:gd name="T2" fmla="*/ 0 w 105"/>
                <a:gd name="T3" fmla="*/ 0 h 96"/>
                <a:gd name="T4" fmla="*/ 4007 w 105"/>
                <a:gd name="T5" fmla="*/ 15875 h 96"/>
                <a:gd name="T6" fmla="*/ 11218 w 105"/>
                <a:gd name="T7" fmla="*/ 19050 h 96"/>
                <a:gd name="T8" fmla="*/ 14424 w 105"/>
                <a:gd name="T9" fmla="*/ 11906 h 96"/>
                <a:gd name="T10" fmla="*/ 17629 w 105"/>
                <a:gd name="T11" fmla="*/ 15875 h 96"/>
                <a:gd name="T12" fmla="*/ 21635 w 105"/>
                <a:gd name="T13" fmla="*/ 0 h 96"/>
                <a:gd name="T14" fmla="*/ 17629 w 105"/>
                <a:gd name="T15" fmla="*/ 0 h 96"/>
                <a:gd name="T16" fmla="*/ 7212 w 105"/>
                <a:gd name="T17" fmla="*/ 2381 h 96"/>
                <a:gd name="T18" fmla="*/ 0 w 105"/>
                <a:gd name="T19" fmla="*/ 0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
                <a:gd name="T31" fmla="*/ 0 h 96"/>
                <a:gd name="T32" fmla="*/ 105 w 105"/>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 h="96">
                  <a:moveTo>
                    <a:pt x="0" y="0"/>
                  </a:moveTo>
                  <a:lnTo>
                    <a:pt x="0" y="0"/>
                  </a:lnTo>
                  <a:lnTo>
                    <a:pt x="19" y="79"/>
                  </a:lnTo>
                  <a:lnTo>
                    <a:pt x="53" y="96"/>
                  </a:lnTo>
                  <a:lnTo>
                    <a:pt x="71" y="63"/>
                  </a:lnTo>
                  <a:lnTo>
                    <a:pt x="88" y="79"/>
                  </a:lnTo>
                  <a:lnTo>
                    <a:pt x="105" y="0"/>
                  </a:lnTo>
                  <a:lnTo>
                    <a:pt x="88" y="0"/>
                  </a:lnTo>
                  <a:lnTo>
                    <a:pt x="36" y="15"/>
                  </a:lnTo>
                  <a:lnTo>
                    <a:pt x="0" y="0"/>
                  </a:lnTo>
                  <a:close/>
                </a:path>
              </a:pathLst>
            </a:custGeom>
            <a:solidFill>
              <a:srgbClr val="7030A0"/>
            </a:solidFill>
            <a:ln w="9525" cap="rnd">
              <a:solidFill>
                <a:schemeClr val="bg1"/>
              </a:solidFill>
              <a:round/>
              <a:headEnd/>
              <a:tailEnd/>
            </a:ln>
          </p:spPr>
          <p:txBody>
            <a:bodyPr/>
            <a:lstStyle/>
            <a:p>
              <a:endParaRPr lang="en-US" dirty="0"/>
            </a:p>
          </p:txBody>
        </p:sp>
        <p:sp>
          <p:nvSpPr>
            <p:cNvPr id="349" name="Freeform 99">
              <a:extLst>
                <a:ext uri="{FF2B5EF4-FFF2-40B4-BE49-F238E27FC236}">
                  <a16:creationId xmlns:a16="http://schemas.microsoft.com/office/drawing/2014/main" id="{69B32AC6-2162-46CC-B0CB-3F303CCF56F6}"/>
                </a:ext>
              </a:extLst>
            </p:cNvPr>
            <p:cNvSpPr>
              <a:spLocks/>
            </p:cNvSpPr>
            <p:nvPr/>
          </p:nvSpPr>
          <p:spPr bwMode="auto">
            <a:xfrm>
              <a:off x="9604374" y="5380038"/>
              <a:ext cx="125413" cy="176213"/>
            </a:xfrm>
            <a:custGeom>
              <a:avLst/>
              <a:gdLst>
                <a:gd name="T0" fmla="*/ 7189 w 157"/>
                <a:gd name="T1" fmla="*/ 28447 h 223"/>
                <a:gd name="T2" fmla="*/ 7189 w 157"/>
                <a:gd name="T3" fmla="*/ 28447 h 223"/>
                <a:gd name="T4" fmla="*/ 14379 w 157"/>
                <a:gd name="T5" fmla="*/ 30818 h 223"/>
                <a:gd name="T6" fmla="*/ 10385 w 157"/>
                <a:gd name="T7" fmla="*/ 40300 h 223"/>
                <a:gd name="T8" fmla="*/ 14379 w 157"/>
                <a:gd name="T9" fmla="*/ 43461 h 223"/>
                <a:gd name="T10" fmla="*/ 17574 w 157"/>
                <a:gd name="T11" fmla="*/ 40300 h 223"/>
                <a:gd name="T12" fmla="*/ 24763 w 157"/>
                <a:gd name="T13" fmla="*/ 28447 h 223"/>
                <a:gd name="T14" fmla="*/ 27958 w 157"/>
                <a:gd name="T15" fmla="*/ 28447 h 223"/>
                <a:gd name="T16" fmla="*/ 31952 w 157"/>
                <a:gd name="T17" fmla="*/ 24496 h 223"/>
                <a:gd name="T18" fmla="*/ 31952 w 157"/>
                <a:gd name="T19" fmla="*/ 18965 h 223"/>
                <a:gd name="T20" fmla="*/ 27958 w 157"/>
                <a:gd name="T21" fmla="*/ 15014 h 223"/>
                <a:gd name="T22" fmla="*/ 24763 w 157"/>
                <a:gd name="T23" fmla="*/ 18965 h 223"/>
                <a:gd name="T24" fmla="*/ 17574 w 157"/>
                <a:gd name="T25" fmla="*/ 18965 h 223"/>
                <a:gd name="T26" fmla="*/ 17574 w 157"/>
                <a:gd name="T27" fmla="*/ 11853 h 223"/>
                <a:gd name="T28" fmla="*/ 14379 w 157"/>
                <a:gd name="T29" fmla="*/ 11853 h 223"/>
                <a:gd name="T30" fmla="*/ 14379 w 157"/>
                <a:gd name="T31" fmla="*/ 15014 h 223"/>
                <a:gd name="T32" fmla="*/ 10385 w 157"/>
                <a:gd name="T33" fmla="*/ 11853 h 223"/>
                <a:gd name="T34" fmla="*/ 10385 w 157"/>
                <a:gd name="T35" fmla="*/ 2371 h 223"/>
                <a:gd name="T36" fmla="*/ 0 w 157"/>
                <a:gd name="T37" fmla="*/ 0 h 223"/>
                <a:gd name="T38" fmla="*/ 10385 w 157"/>
                <a:gd name="T39" fmla="*/ 11853 h 223"/>
                <a:gd name="T40" fmla="*/ 10385 w 157"/>
                <a:gd name="T41" fmla="*/ 24496 h 223"/>
                <a:gd name="T42" fmla="*/ 7189 w 157"/>
                <a:gd name="T43" fmla="*/ 28447 h 2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7"/>
                <a:gd name="T67" fmla="*/ 0 h 223"/>
                <a:gd name="T68" fmla="*/ 157 w 157"/>
                <a:gd name="T69" fmla="*/ 223 h 2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7" h="223">
                  <a:moveTo>
                    <a:pt x="34" y="144"/>
                  </a:moveTo>
                  <a:lnTo>
                    <a:pt x="34" y="144"/>
                  </a:lnTo>
                  <a:lnTo>
                    <a:pt x="69" y="159"/>
                  </a:lnTo>
                  <a:lnTo>
                    <a:pt x="52" y="207"/>
                  </a:lnTo>
                  <a:lnTo>
                    <a:pt x="69" y="223"/>
                  </a:lnTo>
                  <a:lnTo>
                    <a:pt x="86" y="207"/>
                  </a:lnTo>
                  <a:lnTo>
                    <a:pt x="121" y="144"/>
                  </a:lnTo>
                  <a:lnTo>
                    <a:pt x="140" y="144"/>
                  </a:lnTo>
                  <a:lnTo>
                    <a:pt x="157" y="127"/>
                  </a:lnTo>
                  <a:lnTo>
                    <a:pt x="157" y="96"/>
                  </a:lnTo>
                  <a:lnTo>
                    <a:pt x="140" y="79"/>
                  </a:lnTo>
                  <a:lnTo>
                    <a:pt x="121" y="96"/>
                  </a:lnTo>
                  <a:lnTo>
                    <a:pt x="86" y="96"/>
                  </a:lnTo>
                  <a:lnTo>
                    <a:pt x="86" y="63"/>
                  </a:lnTo>
                  <a:lnTo>
                    <a:pt x="69" y="63"/>
                  </a:lnTo>
                  <a:lnTo>
                    <a:pt x="69" y="79"/>
                  </a:lnTo>
                  <a:lnTo>
                    <a:pt x="52" y="63"/>
                  </a:lnTo>
                  <a:lnTo>
                    <a:pt x="52" y="15"/>
                  </a:lnTo>
                  <a:lnTo>
                    <a:pt x="0" y="0"/>
                  </a:lnTo>
                  <a:lnTo>
                    <a:pt x="52" y="63"/>
                  </a:lnTo>
                  <a:lnTo>
                    <a:pt x="52" y="127"/>
                  </a:lnTo>
                  <a:lnTo>
                    <a:pt x="34" y="144"/>
                  </a:lnTo>
                  <a:close/>
                </a:path>
              </a:pathLst>
            </a:custGeom>
            <a:solidFill>
              <a:srgbClr val="7030A0"/>
            </a:solidFill>
            <a:ln w="9525" cap="rnd">
              <a:solidFill>
                <a:schemeClr val="bg1"/>
              </a:solidFill>
              <a:round/>
              <a:headEnd/>
              <a:tailEnd/>
            </a:ln>
          </p:spPr>
          <p:txBody>
            <a:bodyPr/>
            <a:lstStyle/>
            <a:p>
              <a:endParaRPr lang="en-US" dirty="0"/>
            </a:p>
          </p:txBody>
        </p:sp>
        <p:sp>
          <p:nvSpPr>
            <p:cNvPr id="350" name="Freeform 100">
              <a:extLst>
                <a:ext uri="{FF2B5EF4-FFF2-40B4-BE49-F238E27FC236}">
                  <a16:creationId xmlns:a16="http://schemas.microsoft.com/office/drawing/2014/main" id="{F52F6D3E-89A3-4349-A5DF-30AB7D1E39CE}"/>
                </a:ext>
              </a:extLst>
            </p:cNvPr>
            <p:cNvSpPr>
              <a:spLocks/>
            </p:cNvSpPr>
            <p:nvPr/>
          </p:nvSpPr>
          <p:spPr bwMode="auto">
            <a:xfrm>
              <a:off x="9467849" y="5532438"/>
              <a:ext cx="177800" cy="165100"/>
            </a:xfrm>
            <a:custGeom>
              <a:avLst/>
              <a:gdLst>
                <a:gd name="T0" fmla="*/ 0 w 223"/>
                <a:gd name="T1" fmla="*/ 35094 h 207"/>
                <a:gd name="T2" fmla="*/ 0 w 223"/>
                <a:gd name="T3" fmla="*/ 35094 h 207"/>
                <a:gd name="T4" fmla="*/ 3987 w 223"/>
                <a:gd name="T5" fmla="*/ 38284 h 207"/>
                <a:gd name="T6" fmla="*/ 7176 w 223"/>
                <a:gd name="T7" fmla="*/ 38284 h 207"/>
                <a:gd name="T8" fmla="*/ 14352 w 223"/>
                <a:gd name="T9" fmla="*/ 41474 h 207"/>
                <a:gd name="T10" fmla="*/ 20730 w 223"/>
                <a:gd name="T11" fmla="*/ 38284 h 207"/>
                <a:gd name="T12" fmla="*/ 24717 w 223"/>
                <a:gd name="T13" fmla="*/ 31903 h 207"/>
                <a:gd name="T14" fmla="*/ 27906 w 223"/>
                <a:gd name="T15" fmla="*/ 25523 h 207"/>
                <a:gd name="T16" fmla="*/ 34284 w 223"/>
                <a:gd name="T17" fmla="*/ 19142 h 207"/>
                <a:gd name="T18" fmla="*/ 37474 w 223"/>
                <a:gd name="T19" fmla="*/ 19142 h 207"/>
                <a:gd name="T20" fmla="*/ 34284 w 223"/>
                <a:gd name="T21" fmla="*/ 15952 h 207"/>
                <a:gd name="T22" fmla="*/ 44649 w 223"/>
                <a:gd name="T23" fmla="*/ 6381 h 207"/>
                <a:gd name="T24" fmla="*/ 44649 w 223"/>
                <a:gd name="T25" fmla="*/ 3190 h 207"/>
                <a:gd name="T26" fmla="*/ 41460 w 223"/>
                <a:gd name="T27" fmla="*/ 3190 h 207"/>
                <a:gd name="T28" fmla="*/ 41460 w 223"/>
                <a:gd name="T29" fmla="*/ 0 h 207"/>
                <a:gd name="T30" fmla="*/ 37474 w 223"/>
                <a:gd name="T31" fmla="*/ 3190 h 207"/>
                <a:gd name="T32" fmla="*/ 37474 w 223"/>
                <a:gd name="T33" fmla="*/ 0 h 207"/>
                <a:gd name="T34" fmla="*/ 34284 w 223"/>
                <a:gd name="T35" fmla="*/ 0 h 207"/>
                <a:gd name="T36" fmla="*/ 31095 w 223"/>
                <a:gd name="T37" fmla="*/ 0 h 207"/>
                <a:gd name="T38" fmla="*/ 31095 w 223"/>
                <a:gd name="T39" fmla="*/ 6381 h 207"/>
                <a:gd name="T40" fmla="*/ 27906 w 223"/>
                <a:gd name="T41" fmla="*/ 6381 h 207"/>
                <a:gd name="T42" fmla="*/ 24717 w 223"/>
                <a:gd name="T43" fmla="*/ 12761 h 207"/>
                <a:gd name="T44" fmla="*/ 10365 w 223"/>
                <a:gd name="T45" fmla="*/ 22332 h 207"/>
                <a:gd name="T46" fmla="*/ 0 w 223"/>
                <a:gd name="T47" fmla="*/ 35094 h 2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3"/>
                <a:gd name="T73" fmla="*/ 0 h 207"/>
                <a:gd name="T74" fmla="*/ 223 w 223"/>
                <a:gd name="T75" fmla="*/ 207 h 2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3" h="207">
                  <a:moveTo>
                    <a:pt x="0" y="174"/>
                  </a:moveTo>
                  <a:lnTo>
                    <a:pt x="0" y="174"/>
                  </a:lnTo>
                  <a:lnTo>
                    <a:pt x="17" y="192"/>
                  </a:lnTo>
                  <a:lnTo>
                    <a:pt x="34" y="192"/>
                  </a:lnTo>
                  <a:lnTo>
                    <a:pt x="69" y="207"/>
                  </a:lnTo>
                  <a:lnTo>
                    <a:pt x="104" y="192"/>
                  </a:lnTo>
                  <a:lnTo>
                    <a:pt x="121" y="159"/>
                  </a:lnTo>
                  <a:lnTo>
                    <a:pt x="138" y="127"/>
                  </a:lnTo>
                  <a:lnTo>
                    <a:pt x="171" y="96"/>
                  </a:lnTo>
                  <a:lnTo>
                    <a:pt x="188" y="96"/>
                  </a:lnTo>
                  <a:lnTo>
                    <a:pt x="171" y="79"/>
                  </a:lnTo>
                  <a:lnTo>
                    <a:pt x="223" y="31"/>
                  </a:lnTo>
                  <a:lnTo>
                    <a:pt x="223" y="15"/>
                  </a:lnTo>
                  <a:lnTo>
                    <a:pt x="205" y="15"/>
                  </a:lnTo>
                  <a:lnTo>
                    <a:pt x="205" y="0"/>
                  </a:lnTo>
                  <a:lnTo>
                    <a:pt x="188" y="15"/>
                  </a:lnTo>
                  <a:lnTo>
                    <a:pt x="188" y="0"/>
                  </a:lnTo>
                  <a:lnTo>
                    <a:pt x="171" y="0"/>
                  </a:lnTo>
                  <a:lnTo>
                    <a:pt x="153" y="0"/>
                  </a:lnTo>
                  <a:lnTo>
                    <a:pt x="153" y="31"/>
                  </a:lnTo>
                  <a:lnTo>
                    <a:pt x="138" y="31"/>
                  </a:lnTo>
                  <a:lnTo>
                    <a:pt x="121" y="63"/>
                  </a:lnTo>
                  <a:lnTo>
                    <a:pt x="52" y="111"/>
                  </a:lnTo>
                  <a:lnTo>
                    <a:pt x="0" y="174"/>
                  </a:lnTo>
                  <a:close/>
                </a:path>
              </a:pathLst>
            </a:custGeom>
            <a:solidFill>
              <a:srgbClr val="7030A0"/>
            </a:solidFill>
            <a:ln w="9525" cap="rnd">
              <a:solidFill>
                <a:schemeClr val="bg1"/>
              </a:solidFill>
              <a:round/>
              <a:headEnd/>
              <a:tailEnd/>
            </a:ln>
          </p:spPr>
          <p:txBody>
            <a:bodyPr/>
            <a:lstStyle/>
            <a:p>
              <a:endParaRPr lang="en-US" dirty="0"/>
            </a:p>
          </p:txBody>
        </p:sp>
        <p:sp>
          <p:nvSpPr>
            <p:cNvPr id="351" name="Freeform 101">
              <a:extLst>
                <a:ext uri="{FF2B5EF4-FFF2-40B4-BE49-F238E27FC236}">
                  <a16:creationId xmlns:a16="http://schemas.microsoft.com/office/drawing/2014/main" id="{4433249B-FAD6-4B18-95F1-6D0CDED8EF6B}"/>
                </a:ext>
              </a:extLst>
            </p:cNvPr>
            <p:cNvSpPr>
              <a:spLocks/>
            </p:cNvSpPr>
            <p:nvPr/>
          </p:nvSpPr>
          <p:spPr bwMode="auto">
            <a:xfrm>
              <a:off x="9494837" y="5697538"/>
              <a:ext cx="14288" cy="11113"/>
            </a:xfrm>
            <a:custGeom>
              <a:avLst/>
              <a:gdLst>
                <a:gd name="T0" fmla="*/ 0 w 19"/>
                <a:gd name="T1" fmla="*/ 2223 h 15"/>
                <a:gd name="T2" fmla="*/ 0 w 19"/>
                <a:gd name="T3" fmla="*/ 2223 h 15"/>
                <a:gd name="T4" fmla="*/ 3008 w 19"/>
                <a:gd name="T5" fmla="*/ 2223 h 15"/>
                <a:gd name="T6" fmla="*/ 3008 w 19"/>
                <a:gd name="T7" fmla="*/ 0 h 15"/>
                <a:gd name="T8" fmla="*/ 0 w 19"/>
                <a:gd name="T9" fmla="*/ 2223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0" y="15"/>
                  </a:moveTo>
                  <a:lnTo>
                    <a:pt x="0" y="15"/>
                  </a:lnTo>
                  <a:lnTo>
                    <a:pt x="19" y="15"/>
                  </a:lnTo>
                  <a:lnTo>
                    <a:pt x="19" y="0"/>
                  </a:lnTo>
                  <a:lnTo>
                    <a:pt x="0" y="15"/>
                  </a:lnTo>
                </a:path>
              </a:pathLst>
            </a:custGeom>
            <a:solidFill>
              <a:srgbClr val="C8C8C8"/>
            </a:solidFill>
            <a:ln w="9525" cap="rnd">
              <a:solidFill>
                <a:schemeClr val="bg1"/>
              </a:solidFill>
              <a:round/>
              <a:headEnd/>
              <a:tailEnd/>
            </a:ln>
          </p:spPr>
          <p:txBody>
            <a:bodyPr/>
            <a:lstStyle/>
            <a:p>
              <a:endParaRPr lang="en-US" dirty="0"/>
            </a:p>
          </p:txBody>
        </p:sp>
        <p:sp>
          <p:nvSpPr>
            <p:cNvPr id="352" name="Freeform 102">
              <a:extLst>
                <a:ext uri="{FF2B5EF4-FFF2-40B4-BE49-F238E27FC236}">
                  <a16:creationId xmlns:a16="http://schemas.microsoft.com/office/drawing/2014/main" id="{18CD0717-2925-4181-8D73-67959C9FD4DC}"/>
                </a:ext>
              </a:extLst>
            </p:cNvPr>
            <p:cNvSpPr>
              <a:spLocks/>
            </p:cNvSpPr>
            <p:nvPr/>
          </p:nvSpPr>
          <p:spPr bwMode="auto">
            <a:xfrm>
              <a:off x="8381999" y="4808538"/>
              <a:ext cx="165100" cy="12700"/>
            </a:xfrm>
            <a:custGeom>
              <a:avLst/>
              <a:gdLst>
                <a:gd name="T0" fmla="*/ 0 w 208"/>
                <a:gd name="T1" fmla="*/ 3175 h 16"/>
                <a:gd name="T2" fmla="*/ 0 w 208"/>
                <a:gd name="T3" fmla="*/ 3175 h 16"/>
                <a:gd name="T4" fmla="*/ 3969 w 208"/>
                <a:gd name="T5" fmla="*/ 3175 h 16"/>
                <a:gd name="T6" fmla="*/ 17463 w 208"/>
                <a:gd name="T7" fmla="*/ 0 h 16"/>
                <a:gd name="T8" fmla="*/ 30956 w 208"/>
                <a:gd name="T9" fmla="*/ 3175 h 16"/>
                <a:gd name="T10" fmla="*/ 41275 w 208"/>
                <a:gd name="T11" fmla="*/ 0 h 16"/>
                <a:gd name="T12" fmla="*/ 34925 w 208"/>
                <a:gd name="T13" fmla="*/ 0 h 16"/>
                <a:gd name="T14" fmla="*/ 23812 w 208"/>
                <a:gd name="T15" fmla="*/ 0 h 16"/>
                <a:gd name="T16" fmla="*/ 17463 w 208"/>
                <a:gd name="T17" fmla="*/ 0 h 16"/>
                <a:gd name="T18" fmla="*/ 7144 w 208"/>
                <a:gd name="T19" fmla="*/ 0 h 16"/>
                <a:gd name="T20" fmla="*/ 10319 w 208"/>
                <a:gd name="T21" fmla="*/ 0 h 16"/>
                <a:gd name="T22" fmla="*/ 0 w 208"/>
                <a:gd name="T23" fmla="*/ 0 h 16"/>
                <a:gd name="T24" fmla="*/ 0 w 208"/>
                <a:gd name="T25" fmla="*/ 3175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16"/>
                <a:gd name="T41" fmla="*/ 208 w 208"/>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16">
                  <a:moveTo>
                    <a:pt x="0" y="16"/>
                  </a:moveTo>
                  <a:lnTo>
                    <a:pt x="0" y="16"/>
                  </a:lnTo>
                  <a:lnTo>
                    <a:pt x="17" y="16"/>
                  </a:lnTo>
                  <a:lnTo>
                    <a:pt x="87" y="0"/>
                  </a:lnTo>
                  <a:lnTo>
                    <a:pt x="156" y="16"/>
                  </a:lnTo>
                  <a:lnTo>
                    <a:pt x="208" y="0"/>
                  </a:lnTo>
                  <a:lnTo>
                    <a:pt x="173" y="0"/>
                  </a:lnTo>
                  <a:lnTo>
                    <a:pt x="121" y="0"/>
                  </a:lnTo>
                  <a:lnTo>
                    <a:pt x="87" y="0"/>
                  </a:lnTo>
                  <a:lnTo>
                    <a:pt x="35" y="0"/>
                  </a:lnTo>
                  <a:lnTo>
                    <a:pt x="52" y="0"/>
                  </a:lnTo>
                  <a:lnTo>
                    <a:pt x="0" y="0"/>
                  </a:lnTo>
                  <a:lnTo>
                    <a:pt x="0" y="16"/>
                  </a:lnTo>
                </a:path>
              </a:pathLst>
            </a:custGeom>
            <a:solidFill>
              <a:srgbClr val="295E7E"/>
            </a:solidFill>
            <a:ln w="9525" cap="rnd">
              <a:solidFill>
                <a:schemeClr val="bg1"/>
              </a:solidFill>
              <a:round/>
              <a:headEnd/>
              <a:tailEnd/>
            </a:ln>
          </p:spPr>
          <p:txBody>
            <a:bodyPr/>
            <a:lstStyle/>
            <a:p>
              <a:endParaRPr lang="en-US" dirty="0"/>
            </a:p>
          </p:txBody>
        </p:sp>
        <p:sp>
          <p:nvSpPr>
            <p:cNvPr id="353" name="Freeform 103">
              <a:extLst>
                <a:ext uri="{FF2B5EF4-FFF2-40B4-BE49-F238E27FC236}">
                  <a16:creationId xmlns:a16="http://schemas.microsoft.com/office/drawing/2014/main" id="{67675F1B-417E-4C7D-9CCB-571A91B38817}"/>
                </a:ext>
              </a:extLst>
            </p:cNvPr>
            <p:cNvSpPr>
              <a:spLocks/>
            </p:cNvSpPr>
            <p:nvPr/>
          </p:nvSpPr>
          <p:spPr bwMode="auto">
            <a:xfrm>
              <a:off x="8439149" y="4833938"/>
              <a:ext cx="41275" cy="12700"/>
            </a:xfrm>
            <a:custGeom>
              <a:avLst/>
              <a:gdLst>
                <a:gd name="T0" fmla="*/ 0 w 52"/>
                <a:gd name="T1" fmla="*/ 0 h 17"/>
                <a:gd name="T2" fmla="*/ 0 w 52"/>
                <a:gd name="T3" fmla="*/ 0 h 17"/>
                <a:gd name="T4" fmla="*/ 7144 w 52"/>
                <a:gd name="T5" fmla="*/ 2988 h 17"/>
                <a:gd name="T6" fmla="*/ 10319 w 52"/>
                <a:gd name="T7" fmla="*/ 2988 h 17"/>
                <a:gd name="T8" fmla="*/ 7144 w 52"/>
                <a:gd name="T9" fmla="*/ 0 h 17"/>
                <a:gd name="T10" fmla="*/ 0 w 52"/>
                <a:gd name="T11" fmla="*/ 0 h 17"/>
                <a:gd name="T12" fmla="*/ 0 60000 65536"/>
                <a:gd name="T13" fmla="*/ 0 60000 65536"/>
                <a:gd name="T14" fmla="*/ 0 60000 65536"/>
                <a:gd name="T15" fmla="*/ 0 60000 65536"/>
                <a:gd name="T16" fmla="*/ 0 60000 65536"/>
                <a:gd name="T17" fmla="*/ 0 60000 65536"/>
                <a:gd name="T18" fmla="*/ 0 w 52"/>
                <a:gd name="T19" fmla="*/ 0 h 17"/>
                <a:gd name="T20" fmla="*/ 52 w 52"/>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2" h="17">
                  <a:moveTo>
                    <a:pt x="0" y="0"/>
                  </a:moveTo>
                  <a:lnTo>
                    <a:pt x="0" y="0"/>
                  </a:lnTo>
                  <a:lnTo>
                    <a:pt x="35" y="17"/>
                  </a:lnTo>
                  <a:lnTo>
                    <a:pt x="52" y="17"/>
                  </a:lnTo>
                  <a:lnTo>
                    <a:pt x="35" y="0"/>
                  </a:lnTo>
                  <a:lnTo>
                    <a:pt x="0" y="0"/>
                  </a:lnTo>
                </a:path>
              </a:pathLst>
            </a:custGeom>
            <a:solidFill>
              <a:srgbClr val="C9E7CA"/>
            </a:solidFill>
            <a:ln w="9525" cap="rnd">
              <a:solidFill>
                <a:schemeClr val="bg1"/>
              </a:solidFill>
              <a:round/>
              <a:headEnd/>
              <a:tailEnd/>
            </a:ln>
          </p:spPr>
          <p:txBody>
            <a:bodyPr/>
            <a:lstStyle/>
            <a:p>
              <a:endParaRPr lang="en-US" dirty="0"/>
            </a:p>
          </p:txBody>
        </p:sp>
        <p:sp>
          <p:nvSpPr>
            <p:cNvPr id="354" name="Freeform 104">
              <a:extLst>
                <a:ext uri="{FF2B5EF4-FFF2-40B4-BE49-F238E27FC236}">
                  <a16:creationId xmlns:a16="http://schemas.microsoft.com/office/drawing/2014/main" id="{2EA0C609-8E89-4979-A542-90734B21DCA8}"/>
                </a:ext>
              </a:extLst>
            </p:cNvPr>
            <p:cNvSpPr>
              <a:spLocks/>
            </p:cNvSpPr>
            <p:nvPr/>
          </p:nvSpPr>
          <p:spPr bwMode="auto">
            <a:xfrm>
              <a:off x="8534399" y="4808538"/>
              <a:ext cx="82550" cy="38100"/>
            </a:xfrm>
            <a:custGeom>
              <a:avLst/>
              <a:gdLst>
                <a:gd name="T0" fmla="*/ 0 w 104"/>
                <a:gd name="T1" fmla="*/ 9525 h 48"/>
                <a:gd name="T2" fmla="*/ 0 w 104"/>
                <a:gd name="T3" fmla="*/ 9525 h 48"/>
                <a:gd name="T4" fmla="*/ 7144 w 104"/>
                <a:gd name="T5" fmla="*/ 9525 h 48"/>
                <a:gd name="T6" fmla="*/ 20638 w 104"/>
                <a:gd name="T7" fmla="*/ 0 h 48"/>
                <a:gd name="T8" fmla="*/ 10319 w 104"/>
                <a:gd name="T9" fmla="*/ 0 h 48"/>
                <a:gd name="T10" fmla="*/ 3969 w 104"/>
                <a:gd name="T11" fmla="*/ 5556 h 48"/>
                <a:gd name="T12" fmla="*/ 0 w 104"/>
                <a:gd name="T13" fmla="*/ 9525 h 48"/>
                <a:gd name="T14" fmla="*/ 0 60000 65536"/>
                <a:gd name="T15" fmla="*/ 0 60000 65536"/>
                <a:gd name="T16" fmla="*/ 0 60000 65536"/>
                <a:gd name="T17" fmla="*/ 0 60000 65536"/>
                <a:gd name="T18" fmla="*/ 0 60000 65536"/>
                <a:gd name="T19" fmla="*/ 0 60000 65536"/>
                <a:gd name="T20" fmla="*/ 0 60000 65536"/>
                <a:gd name="T21" fmla="*/ 0 w 104"/>
                <a:gd name="T22" fmla="*/ 0 h 48"/>
                <a:gd name="T23" fmla="*/ 104 w 104"/>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48">
                  <a:moveTo>
                    <a:pt x="0" y="48"/>
                  </a:moveTo>
                  <a:lnTo>
                    <a:pt x="0" y="48"/>
                  </a:lnTo>
                  <a:lnTo>
                    <a:pt x="35" y="48"/>
                  </a:lnTo>
                  <a:lnTo>
                    <a:pt x="104" y="0"/>
                  </a:lnTo>
                  <a:lnTo>
                    <a:pt x="52" y="0"/>
                  </a:lnTo>
                  <a:lnTo>
                    <a:pt x="17" y="31"/>
                  </a:lnTo>
                  <a:lnTo>
                    <a:pt x="0" y="48"/>
                  </a:lnTo>
                </a:path>
              </a:pathLst>
            </a:custGeom>
            <a:solidFill>
              <a:srgbClr val="295E7E"/>
            </a:solidFill>
            <a:ln w="9525" cap="rnd">
              <a:solidFill>
                <a:schemeClr val="bg1"/>
              </a:solidFill>
              <a:round/>
              <a:headEnd/>
              <a:tailEnd/>
            </a:ln>
          </p:spPr>
          <p:txBody>
            <a:bodyPr/>
            <a:lstStyle/>
            <a:p>
              <a:endParaRPr lang="en-US" dirty="0"/>
            </a:p>
          </p:txBody>
        </p:sp>
        <p:sp>
          <p:nvSpPr>
            <p:cNvPr id="355" name="Freeform 105">
              <a:extLst>
                <a:ext uri="{FF2B5EF4-FFF2-40B4-BE49-F238E27FC236}">
                  <a16:creationId xmlns:a16="http://schemas.microsoft.com/office/drawing/2014/main" id="{407110BF-0B51-4505-ADCC-2A504A28953D}"/>
                </a:ext>
              </a:extLst>
            </p:cNvPr>
            <p:cNvSpPr>
              <a:spLocks/>
            </p:cNvSpPr>
            <p:nvPr/>
          </p:nvSpPr>
          <p:spPr bwMode="auto">
            <a:xfrm>
              <a:off x="8767762" y="4745038"/>
              <a:ext cx="15875" cy="38100"/>
            </a:xfrm>
            <a:custGeom>
              <a:avLst/>
              <a:gdLst>
                <a:gd name="T0" fmla="*/ 0 w 19"/>
                <a:gd name="T1" fmla="*/ 9525 h 48"/>
                <a:gd name="T2" fmla="*/ 0 w 19"/>
                <a:gd name="T3" fmla="*/ 9525 h 48"/>
                <a:gd name="T4" fmla="*/ 4178 w 19"/>
                <a:gd name="T5" fmla="*/ 2381 h 48"/>
                <a:gd name="T6" fmla="*/ 4178 w 19"/>
                <a:gd name="T7" fmla="*/ 0 h 48"/>
                <a:gd name="T8" fmla="*/ 0 w 19"/>
                <a:gd name="T9" fmla="*/ 9525 h 48"/>
                <a:gd name="T10" fmla="*/ 0 60000 65536"/>
                <a:gd name="T11" fmla="*/ 0 60000 65536"/>
                <a:gd name="T12" fmla="*/ 0 60000 65536"/>
                <a:gd name="T13" fmla="*/ 0 60000 65536"/>
                <a:gd name="T14" fmla="*/ 0 60000 65536"/>
                <a:gd name="T15" fmla="*/ 0 w 19"/>
                <a:gd name="T16" fmla="*/ 0 h 48"/>
                <a:gd name="T17" fmla="*/ 19 w 19"/>
                <a:gd name="T18" fmla="*/ 48 h 48"/>
              </a:gdLst>
              <a:ahLst/>
              <a:cxnLst>
                <a:cxn ang="T10">
                  <a:pos x="T0" y="T1"/>
                </a:cxn>
                <a:cxn ang="T11">
                  <a:pos x="T2" y="T3"/>
                </a:cxn>
                <a:cxn ang="T12">
                  <a:pos x="T4" y="T5"/>
                </a:cxn>
                <a:cxn ang="T13">
                  <a:pos x="T6" y="T7"/>
                </a:cxn>
                <a:cxn ang="T14">
                  <a:pos x="T8" y="T9"/>
                </a:cxn>
              </a:cxnLst>
              <a:rect l="T15" t="T16" r="T17" b="T18"/>
              <a:pathLst>
                <a:path w="19" h="48">
                  <a:moveTo>
                    <a:pt x="0" y="48"/>
                  </a:moveTo>
                  <a:lnTo>
                    <a:pt x="0" y="48"/>
                  </a:lnTo>
                  <a:lnTo>
                    <a:pt x="19" y="15"/>
                  </a:lnTo>
                  <a:lnTo>
                    <a:pt x="19" y="0"/>
                  </a:lnTo>
                  <a:lnTo>
                    <a:pt x="0" y="48"/>
                  </a:lnTo>
                </a:path>
              </a:pathLst>
            </a:custGeom>
            <a:solidFill>
              <a:srgbClr val="C9E7CA"/>
            </a:solidFill>
            <a:ln w="9525" cap="rnd">
              <a:solidFill>
                <a:schemeClr val="bg1"/>
              </a:solidFill>
              <a:round/>
              <a:headEnd/>
              <a:tailEnd/>
            </a:ln>
          </p:spPr>
          <p:txBody>
            <a:bodyPr/>
            <a:lstStyle/>
            <a:p>
              <a:endParaRPr lang="en-US" dirty="0"/>
            </a:p>
          </p:txBody>
        </p:sp>
        <p:sp>
          <p:nvSpPr>
            <p:cNvPr id="356" name="Freeform 106">
              <a:extLst>
                <a:ext uri="{FF2B5EF4-FFF2-40B4-BE49-F238E27FC236}">
                  <a16:creationId xmlns:a16="http://schemas.microsoft.com/office/drawing/2014/main" id="{F3CC9FD9-DC6C-4610-89B3-02954753D690}"/>
                </a:ext>
              </a:extLst>
            </p:cNvPr>
            <p:cNvSpPr>
              <a:spLocks/>
            </p:cNvSpPr>
            <p:nvPr/>
          </p:nvSpPr>
          <p:spPr bwMode="auto">
            <a:xfrm>
              <a:off x="8439149" y="4605338"/>
              <a:ext cx="136525" cy="152400"/>
            </a:xfrm>
            <a:custGeom>
              <a:avLst/>
              <a:gdLst>
                <a:gd name="T0" fmla="*/ 0 w 173"/>
                <a:gd name="T1" fmla="*/ 22225 h 192"/>
                <a:gd name="T2" fmla="*/ 0 w 173"/>
                <a:gd name="T3" fmla="*/ 22225 h 192"/>
                <a:gd name="T4" fmla="*/ 0 w 173"/>
                <a:gd name="T5" fmla="*/ 26194 h 192"/>
                <a:gd name="T6" fmla="*/ 3157 w 173"/>
                <a:gd name="T7" fmla="*/ 26194 h 192"/>
                <a:gd name="T8" fmla="*/ 3157 w 173"/>
                <a:gd name="T9" fmla="*/ 28575 h 192"/>
                <a:gd name="T10" fmla="*/ 3157 w 173"/>
                <a:gd name="T11" fmla="*/ 38100 h 192"/>
                <a:gd name="T12" fmla="*/ 6313 w 173"/>
                <a:gd name="T13" fmla="*/ 35719 h 192"/>
                <a:gd name="T14" fmla="*/ 6313 w 173"/>
                <a:gd name="T15" fmla="*/ 26194 h 192"/>
                <a:gd name="T16" fmla="*/ 10259 w 173"/>
                <a:gd name="T17" fmla="*/ 22225 h 192"/>
                <a:gd name="T18" fmla="*/ 13416 w 173"/>
                <a:gd name="T19" fmla="*/ 22225 h 192"/>
                <a:gd name="T20" fmla="*/ 10259 w 173"/>
                <a:gd name="T21" fmla="*/ 26194 h 192"/>
                <a:gd name="T22" fmla="*/ 13416 w 173"/>
                <a:gd name="T23" fmla="*/ 28575 h 192"/>
                <a:gd name="T24" fmla="*/ 13416 w 173"/>
                <a:gd name="T25" fmla="*/ 32544 h 192"/>
                <a:gd name="T26" fmla="*/ 20518 w 173"/>
                <a:gd name="T27" fmla="*/ 32544 h 192"/>
                <a:gd name="T28" fmla="*/ 20518 w 173"/>
                <a:gd name="T29" fmla="*/ 38100 h 192"/>
                <a:gd name="T30" fmla="*/ 23675 w 173"/>
                <a:gd name="T31" fmla="*/ 35719 h 192"/>
                <a:gd name="T32" fmla="*/ 23675 w 173"/>
                <a:gd name="T33" fmla="*/ 32544 h 192"/>
                <a:gd name="T34" fmla="*/ 16572 w 173"/>
                <a:gd name="T35" fmla="*/ 26194 h 192"/>
                <a:gd name="T36" fmla="*/ 20518 w 173"/>
                <a:gd name="T37" fmla="*/ 26194 h 192"/>
                <a:gd name="T38" fmla="*/ 13416 w 173"/>
                <a:gd name="T39" fmla="*/ 19050 h 192"/>
                <a:gd name="T40" fmla="*/ 20518 w 173"/>
                <a:gd name="T41" fmla="*/ 13494 h 192"/>
                <a:gd name="T42" fmla="*/ 23675 w 173"/>
                <a:gd name="T43" fmla="*/ 13494 h 192"/>
                <a:gd name="T44" fmla="*/ 10259 w 173"/>
                <a:gd name="T45" fmla="*/ 16669 h 192"/>
                <a:gd name="T46" fmla="*/ 6313 w 173"/>
                <a:gd name="T47" fmla="*/ 13494 h 192"/>
                <a:gd name="T48" fmla="*/ 6313 w 173"/>
                <a:gd name="T49" fmla="*/ 9525 h 192"/>
                <a:gd name="T50" fmla="*/ 10259 w 173"/>
                <a:gd name="T51" fmla="*/ 7144 h 192"/>
                <a:gd name="T52" fmla="*/ 30777 w 173"/>
                <a:gd name="T53" fmla="*/ 7144 h 192"/>
                <a:gd name="T54" fmla="*/ 33934 w 173"/>
                <a:gd name="T55" fmla="*/ 0 h 192"/>
                <a:gd name="T56" fmla="*/ 26832 w 173"/>
                <a:gd name="T57" fmla="*/ 3969 h 192"/>
                <a:gd name="T58" fmla="*/ 20518 w 173"/>
                <a:gd name="T59" fmla="*/ 7144 h 192"/>
                <a:gd name="T60" fmla="*/ 10259 w 173"/>
                <a:gd name="T61" fmla="*/ 3969 h 192"/>
                <a:gd name="T62" fmla="*/ 10259 w 173"/>
                <a:gd name="T63" fmla="*/ 7144 h 192"/>
                <a:gd name="T64" fmla="*/ 6313 w 173"/>
                <a:gd name="T65" fmla="*/ 7144 h 192"/>
                <a:gd name="T66" fmla="*/ 6313 w 173"/>
                <a:gd name="T67" fmla="*/ 13494 h 192"/>
                <a:gd name="T68" fmla="*/ 0 w 173"/>
                <a:gd name="T69" fmla="*/ 22225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3"/>
                <a:gd name="T106" fmla="*/ 0 h 192"/>
                <a:gd name="T107" fmla="*/ 173 w 173"/>
                <a:gd name="T108" fmla="*/ 192 h 1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3" h="192">
                  <a:moveTo>
                    <a:pt x="0" y="113"/>
                  </a:moveTo>
                  <a:lnTo>
                    <a:pt x="0" y="113"/>
                  </a:lnTo>
                  <a:lnTo>
                    <a:pt x="0" y="129"/>
                  </a:lnTo>
                  <a:lnTo>
                    <a:pt x="17" y="129"/>
                  </a:lnTo>
                  <a:lnTo>
                    <a:pt x="17" y="144"/>
                  </a:lnTo>
                  <a:lnTo>
                    <a:pt x="17" y="192"/>
                  </a:lnTo>
                  <a:lnTo>
                    <a:pt x="35" y="177"/>
                  </a:lnTo>
                  <a:lnTo>
                    <a:pt x="35" y="129"/>
                  </a:lnTo>
                  <a:lnTo>
                    <a:pt x="52" y="113"/>
                  </a:lnTo>
                  <a:lnTo>
                    <a:pt x="69" y="113"/>
                  </a:lnTo>
                  <a:lnTo>
                    <a:pt x="52" y="129"/>
                  </a:lnTo>
                  <a:lnTo>
                    <a:pt x="69" y="144"/>
                  </a:lnTo>
                  <a:lnTo>
                    <a:pt x="69" y="161"/>
                  </a:lnTo>
                  <a:lnTo>
                    <a:pt x="104" y="161"/>
                  </a:lnTo>
                  <a:lnTo>
                    <a:pt x="104" y="192"/>
                  </a:lnTo>
                  <a:lnTo>
                    <a:pt x="121" y="177"/>
                  </a:lnTo>
                  <a:lnTo>
                    <a:pt x="121" y="161"/>
                  </a:lnTo>
                  <a:lnTo>
                    <a:pt x="87" y="129"/>
                  </a:lnTo>
                  <a:lnTo>
                    <a:pt x="104" y="129"/>
                  </a:lnTo>
                  <a:lnTo>
                    <a:pt x="69" y="96"/>
                  </a:lnTo>
                  <a:lnTo>
                    <a:pt x="104" y="66"/>
                  </a:lnTo>
                  <a:lnTo>
                    <a:pt x="121" y="66"/>
                  </a:lnTo>
                  <a:lnTo>
                    <a:pt x="52" y="81"/>
                  </a:lnTo>
                  <a:lnTo>
                    <a:pt x="35" y="66"/>
                  </a:lnTo>
                  <a:lnTo>
                    <a:pt x="35" y="48"/>
                  </a:lnTo>
                  <a:lnTo>
                    <a:pt x="52" y="33"/>
                  </a:lnTo>
                  <a:lnTo>
                    <a:pt x="156" y="33"/>
                  </a:lnTo>
                  <a:lnTo>
                    <a:pt x="173" y="0"/>
                  </a:lnTo>
                  <a:lnTo>
                    <a:pt x="138" y="18"/>
                  </a:lnTo>
                  <a:lnTo>
                    <a:pt x="104" y="33"/>
                  </a:lnTo>
                  <a:lnTo>
                    <a:pt x="52" y="18"/>
                  </a:lnTo>
                  <a:lnTo>
                    <a:pt x="52" y="33"/>
                  </a:lnTo>
                  <a:lnTo>
                    <a:pt x="35" y="33"/>
                  </a:lnTo>
                  <a:lnTo>
                    <a:pt x="35" y="66"/>
                  </a:lnTo>
                  <a:lnTo>
                    <a:pt x="0" y="113"/>
                  </a:lnTo>
                </a:path>
              </a:pathLst>
            </a:custGeom>
            <a:solidFill>
              <a:srgbClr val="295E7E"/>
            </a:solidFill>
            <a:ln w="9525" cap="rnd">
              <a:solidFill>
                <a:schemeClr val="bg1"/>
              </a:solidFill>
              <a:round/>
              <a:headEnd/>
              <a:tailEnd/>
            </a:ln>
          </p:spPr>
          <p:txBody>
            <a:bodyPr/>
            <a:lstStyle/>
            <a:p>
              <a:endParaRPr lang="en-US" dirty="0"/>
            </a:p>
          </p:txBody>
        </p:sp>
        <p:sp>
          <p:nvSpPr>
            <p:cNvPr id="357" name="Freeform 107">
              <a:extLst>
                <a:ext uri="{FF2B5EF4-FFF2-40B4-BE49-F238E27FC236}">
                  <a16:creationId xmlns:a16="http://schemas.microsoft.com/office/drawing/2014/main" id="{5D30D578-F3B9-4667-947E-CF2F691276FC}"/>
                </a:ext>
              </a:extLst>
            </p:cNvPr>
            <p:cNvSpPr>
              <a:spLocks/>
            </p:cNvSpPr>
            <p:nvPr/>
          </p:nvSpPr>
          <p:spPr bwMode="auto">
            <a:xfrm>
              <a:off x="8616949" y="4592638"/>
              <a:ext cx="26988" cy="63500"/>
            </a:xfrm>
            <a:custGeom>
              <a:avLst/>
              <a:gdLst>
                <a:gd name="T0" fmla="*/ 0 w 34"/>
                <a:gd name="T1" fmla="*/ 6272 h 81"/>
                <a:gd name="T2" fmla="*/ 0 w 34"/>
                <a:gd name="T3" fmla="*/ 6272 h 81"/>
                <a:gd name="T4" fmla="*/ 3175 w 34"/>
                <a:gd name="T5" fmla="*/ 11759 h 81"/>
                <a:gd name="T6" fmla="*/ 7144 w 34"/>
                <a:gd name="T7" fmla="*/ 15679 h 81"/>
                <a:gd name="T8" fmla="*/ 3175 w 34"/>
                <a:gd name="T9" fmla="*/ 11759 h 81"/>
                <a:gd name="T10" fmla="*/ 3175 w 34"/>
                <a:gd name="T11" fmla="*/ 9407 h 81"/>
                <a:gd name="T12" fmla="*/ 7144 w 34"/>
                <a:gd name="T13" fmla="*/ 9407 h 81"/>
                <a:gd name="T14" fmla="*/ 7144 w 34"/>
                <a:gd name="T15" fmla="*/ 6272 h 81"/>
                <a:gd name="T16" fmla="*/ 7144 w 34"/>
                <a:gd name="T17" fmla="*/ 2352 h 81"/>
                <a:gd name="T18" fmla="*/ 7144 w 34"/>
                <a:gd name="T19" fmla="*/ 6272 h 81"/>
                <a:gd name="T20" fmla="*/ 3175 w 34"/>
                <a:gd name="T21" fmla="*/ 0 h 81"/>
                <a:gd name="T22" fmla="*/ 0 w 34"/>
                <a:gd name="T23" fmla="*/ 6272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81"/>
                <a:gd name="T38" fmla="*/ 34 w 34"/>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81">
                  <a:moveTo>
                    <a:pt x="0" y="33"/>
                  </a:moveTo>
                  <a:lnTo>
                    <a:pt x="0" y="33"/>
                  </a:lnTo>
                  <a:lnTo>
                    <a:pt x="17" y="63"/>
                  </a:lnTo>
                  <a:lnTo>
                    <a:pt x="34" y="81"/>
                  </a:lnTo>
                  <a:lnTo>
                    <a:pt x="17" y="63"/>
                  </a:lnTo>
                  <a:lnTo>
                    <a:pt x="17" y="48"/>
                  </a:lnTo>
                  <a:lnTo>
                    <a:pt x="34" y="48"/>
                  </a:lnTo>
                  <a:lnTo>
                    <a:pt x="34" y="33"/>
                  </a:lnTo>
                  <a:lnTo>
                    <a:pt x="34" y="15"/>
                  </a:lnTo>
                  <a:lnTo>
                    <a:pt x="34" y="33"/>
                  </a:lnTo>
                  <a:lnTo>
                    <a:pt x="17" y="0"/>
                  </a:lnTo>
                  <a:lnTo>
                    <a:pt x="0" y="33"/>
                  </a:lnTo>
                </a:path>
              </a:pathLst>
            </a:custGeom>
            <a:solidFill>
              <a:srgbClr val="295E7E"/>
            </a:solidFill>
            <a:ln w="9525" cap="rnd">
              <a:solidFill>
                <a:schemeClr val="bg1"/>
              </a:solidFill>
              <a:round/>
              <a:headEnd/>
              <a:tailEnd/>
            </a:ln>
          </p:spPr>
          <p:txBody>
            <a:bodyPr/>
            <a:lstStyle/>
            <a:p>
              <a:endParaRPr lang="en-US" dirty="0"/>
            </a:p>
          </p:txBody>
        </p:sp>
        <p:sp>
          <p:nvSpPr>
            <p:cNvPr id="358" name="Freeform 108">
              <a:extLst>
                <a:ext uri="{FF2B5EF4-FFF2-40B4-BE49-F238E27FC236}">
                  <a16:creationId xmlns:a16="http://schemas.microsoft.com/office/drawing/2014/main" id="{E3C53BF8-ABDA-4C3F-9D77-195C70B0C0D5}"/>
                </a:ext>
              </a:extLst>
            </p:cNvPr>
            <p:cNvSpPr>
              <a:spLocks/>
            </p:cNvSpPr>
            <p:nvPr/>
          </p:nvSpPr>
          <p:spPr bwMode="auto">
            <a:xfrm>
              <a:off x="8589962" y="4706938"/>
              <a:ext cx="26988" cy="12700"/>
            </a:xfrm>
            <a:custGeom>
              <a:avLst/>
              <a:gdLst>
                <a:gd name="T0" fmla="*/ 0 w 35"/>
                <a:gd name="T1" fmla="*/ 0 h 15"/>
                <a:gd name="T2" fmla="*/ 0 w 35"/>
                <a:gd name="T3" fmla="*/ 0 h 15"/>
                <a:gd name="T4" fmla="*/ 6169 w 35"/>
                <a:gd name="T5" fmla="*/ 3387 h 15"/>
                <a:gd name="T6" fmla="*/ 6169 w 35"/>
                <a:gd name="T7" fmla="*/ 0 h 15"/>
                <a:gd name="T8" fmla="*/ 0 w 35"/>
                <a:gd name="T9" fmla="*/ 0 h 15"/>
                <a:gd name="T10" fmla="*/ 0 60000 65536"/>
                <a:gd name="T11" fmla="*/ 0 60000 65536"/>
                <a:gd name="T12" fmla="*/ 0 60000 65536"/>
                <a:gd name="T13" fmla="*/ 0 60000 65536"/>
                <a:gd name="T14" fmla="*/ 0 60000 65536"/>
                <a:gd name="T15" fmla="*/ 0 w 35"/>
                <a:gd name="T16" fmla="*/ 0 h 15"/>
                <a:gd name="T17" fmla="*/ 35 w 35"/>
                <a:gd name="T18" fmla="*/ 15 h 15"/>
              </a:gdLst>
              <a:ahLst/>
              <a:cxnLst>
                <a:cxn ang="T10">
                  <a:pos x="T0" y="T1"/>
                </a:cxn>
                <a:cxn ang="T11">
                  <a:pos x="T2" y="T3"/>
                </a:cxn>
                <a:cxn ang="T12">
                  <a:pos x="T4" y="T5"/>
                </a:cxn>
                <a:cxn ang="T13">
                  <a:pos x="T6" y="T7"/>
                </a:cxn>
                <a:cxn ang="T14">
                  <a:pos x="T8" y="T9"/>
                </a:cxn>
              </a:cxnLst>
              <a:rect l="T15" t="T16" r="T17" b="T18"/>
              <a:pathLst>
                <a:path w="35" h="15">
                  <a:moveTo>
                    <a:pt x="0" y="0"/>
                  </a:moveTo>
                  <a:lnTo>
                    <a:pt x="0" y="0"/>
                  </a:lnTo>
                  <a:lnTo>
                    <a:pt x="35" y="15"/>
                  </a:lnTo>
                  <a:lnTo>
                    <a:pt x="35" y="0"/>
                  </a:lnTo>
                  <a:lnTo>
                    <a:pt x="0" y="0"/>
                  </a:lnTo>
                </a:path>
              </a:pathLst>
            </a:custGeom>
            <a:solidFill>
              <a:srgbClr val="C9E7CA"/>
            </a:solidFill>
            <a:ln w="9525" cap="rnd">
              <a:solidFill>
                <a:schemeClr val="bg1"/>
              </a:solidFill>
              <a:round/>
              <a:headEnd/>
              <a:tailEnd/>
            </a:ln>
          </p:spPr>
          <p:txBody>
            <a:bodyPr/>
            <a:lstStyle/>
            <a:p>
              <a:endParaRPr lang="en-US" dirty="0"/>
            </a:p>
          </p:txBody>
        </p:sp>
        <p:sp>
          <p:nvSpPr>
            <p:cNvPr id="359" name="Freeform 109">
              <a:extLst>
                <a:ext uri="{FF2B5EF4-FFF2-40B4-BE49-F238E27FC236}">
                  <a16:creationId xmlns:a16="http://schemas.microsoft.com/office/drawing/2014/main" id="{14C4CCCE-2AEC-45FC-8B7A-2F5EB9D905CD}"/>
                </a:ext>
              </a:extLst>
            </p:cNvPr>
            <p:cNvSpPr>
              <a:spLocks/>
            </p:cNvSpPr>
            <p:nvPr/>
          </p:nvSpPr>
          <p:spPr bwMode="auto">
            <a:xfrm>
              <a:off x="8631237" y="4694238"/>
              <a:ext cx="68263" cy="25400"/>
            </a:xfrm>
            <a:custGeom>
              <a:avLst/>
              <a:gdLst>
                <a:gd name="T0" fmla="*/ 0 w 86"/>
                <a:gd name="T1" fmla="*/ 3277 h 31"/>
                <a:gd name="T2" fmla="*/ 0 w 86"/>
                <a:gd name="T3" fmla="*/ 3277 h 31"/>
                <a:gd name="T4" fmla="*/ 17463 w 86"/>
                <a:gd name="T5" fmla="*/ 6555 h 31"/>
                <a:gd name="T6" fmla="*/ 14288 w 86"/>
                <a:gd name="T7" fmla="*/ 3277 h 31"/>
                <a:gd name="T8" fmla="*/ 10319 w 86"/>
                <a:gd name="T9" fmla="*/ 0 h 31"/>
                <a:gd name="T10" fmla="*/ 3969 w 86"/>
                <a:gd name="T11" fmla="*/ 0 h 31"/>
                <a:gd name="T12" fmla="*/ 0 w 86"/>
                <a:gd name="T13" fmla="*/ 3277 h 31"/>
                <a:gd name="T14" fmla="*/ 0 60000 65536"/>
                <a:gd name="T15" fmla="*/ 0 60000 65536"/>
                <a:gd name="T16" fmla="*/ 0 60000 65536"/>
                <a:gd name="T17" fmla="*/ 0 60000 65536"/>
                <a:gd name="T18" fmla="*/ 0 60000 65536"/>
                <a:gd name="T19" fmla="*/ 0 60000 65536"/>
                <a:gd name="T20" fmla="*/ 0 60000 65536"/>
                <a:gd name="T21" fmla="*/ 0 w 86"/>
                <a:gd name="T22" fmla="*/ 0 h 31"/>
                <a:gd name="T23" fmla="*/ 86 w 86"/>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31">
                  <a:moveTo>
                    <a:pt x="0" y="16"/>
                  </a:moveTo>
                  <a:lnTo>
                    <a:pt x="0" y="16"/>
                  </a:lnTo>
                  <a:lnTo>
                    <a:pt x="86" y="31"/>
                  </a:lnTo>
                  <a:lnTo>
                    <a:pt x="69" y="16"/>
                  </a:lnTo>
                  <a:lnTo>
                    <a:pt x="52" y="0"/>
                  </a:lnTo>
                  <a:lnTo>
                    <a:pt x="17" y="0"/>
                  </a:lnTo>
                  <a:lnTo>
                    <a:pt x="0" y="16"/>
                  </a:lnTo>
                </a:path>
              </a:pathLst>
            </a:custGeom>
            <a:solidFill>
              <a:srgbClr val="295E7E"/>
            </a:solidFill>
            <a:ln w="9525" cap="rnd">
              <a:solidFill>
                <a:schemeClr val="bg1"/>
              </a:solidFill>
              <a:round/>
              <a:headEnd/>
              <a:tailEnd/>
            </a:ln>
          </p:spPr>
          <p:txBody>
            <a:bodyPr/>
            <a:lstStyle/>
            <a:p>
              <a:endParaRPr lang="en-US" dirty="0"/>
            </a:p>
          </p:txBody>
        </p:sp>
        <p:sp>
          <p:nvSpPr>
            <p:cNvPr id="360" name="Freeform 110">
              <a:extLst>
                <a:ext uri="{FF2B5EF4-FFF2-40B4-BE49-F238E27FC236}">
                  <a16:creationId xmlns:a16="http://schemas.microsoft.com/office/drawing/2014/main" id="{B3CB4A5B-BB4B-4433-BAB1-A1D3FFBD3408}"/>
                </a:ext>
              </a:extLst>
            </p:cNvPr>
            <p:cNvSpPr>
              <a:spLocks/>
            </p:cNvSpPr>
            <p:nvPr/>
          </p:nvSpPr>
          <p:spPr bwMode="auto">
            <a:xfrm>
              <a:off x="8616949" y="4668838"/>
              <a:ext cx="26988" cy="0"/>
            </a:xfrm>
            <a:custGeom>
              <a:avLst/>
              <a:gdLst>
                <a:gd name="T0" fmla="*/ 0 w 34"/>
                <a:gd name="T1" fmla="*/ 0 w 34"/>
                <a:gd name="T2" fmla="*/ 7144 w 34"/>
                <a:gd name="T3" fmla="*/ 3175 w 34"/>
                <a:gd name="T4" fmla="*/ 0 w 34"/>
                <a:gd name="T5" fmla="*/ 0 60000 65536"/>
                <a:gd name="T6" fmla="*/ 0 60000 65536"/>
                <a:gd name="T7" fmla="*/ 0 60000 65536"/>
                <a:gd name="T8" fmla="*/ 0 60000 65536"/>
                <a:gd name="T9" fmla="*/ 0 60000 65536"/>
                <a:gd name="T10" fmla="*/ 0 w 34"/>
                <a:gd name="T11" fmla="*/ 34 w 34"/>
              </a:gdLst>
              <a:ahLst/>
              <a:cxnLst>
                <a:cxn ang="T5">
                  <a:pos x="T0" y="0"/>
                </a:cxn>
                <a:cxn ang="T6">
                  <a:pos x="T1" y="0"/>
                </a:cxn>
                <a:cxn ang="T7">
                  <a:pos x="T2" y="0"/>
                </a:cxn>
                <a:cxn ang="T8">
                  <a:pos x="T3" y="0"/>
                </a:cxn>
                <a:cxn ang="T9">
                  <a:pos x="T4" y="0"/>
                </a:cxn>
              </a:cxnLst>
              <a:rect l="T10" t="0" r="T11" b="0"/>
              <a:pathLst>
                <a:path w="34">
                  <a:moveTo>
                    <a:pt x="0" y="0"/>
                  </a:moveTo>
                  <a:lnTo>
                    <a:pt x="0" y="0"/>
                  </a:lnTo>
                  <a:lnTo>
                    <a:pt x="34" y="0"/>
                  </a:lnTo>
                  <a:lnTo>
                    <a:pt x="17" y="0"/>
                  </a:lnTo>
                  <a:lnTo>
                    <a:pt x="0" y="0"/>
                  </a:lnTo>
                </a:path>
              </a:pathLst>
            </a:custGeom>
            <a:solidFill>
              <a:srgbClr val="C9E7CA"/>
            </a:solidFill>
            <a:ln w="9525" cap="rnd">
              <a:solidFill>
                <a:schemeClr val="bg1"/>
              </a:solidFill>
              <a:round/>
              <a:headEnd/>
              <a:tailEnd/>
            </a:ln>
          </p:spPr>
          <p:txBody>
            <a:bodyPr/>
            <a:lstStyle/>
            <a:p>
              <a:endParaRPr lang="en-US" dirty="0"/>
            </a:p>
          </p:txBody>
        </p:sp>
        <p:sp>
          <p:nvSpPr>
            <p:cNvPr id="361" name="Freeform 111">
              <a:extLst>
                <a:ext uri="{FF2B5EF4-FFF2-40B4-BE49-F238E27FC236}">
                  <a16:creationId xmlns:a16="http://schemas.microsoft.com/office/drawing/2014/main" id="{C73087DA-209B-412E-957B-829BFDC8F351}"/>
                </a:ext>
              </a:extLst>
            </p:cNvPr>
            <p:cNvSpPr>
              <a:spLocks/>
            </p:cNvSpPr>
            <p:nvPr/>
          </p:nvSpPr>
          <p:spPr bwMode="auto">
            <a:xfrm>
              <a:off x="8794749" y="4656138"/>
              <a:ext cx="14288" cy="12700"/>
            </a:xfrm>
            <a:custGeom>
              <a:avLst/>
              <a:gdLst>
                <a:gd name="T0" fmla="*/ 0 w 18"/>
                <a:gd name="T1" fmla="*/ 0 h 15"/>
                <a:gd name="T2" fmla="*/ 0 w 18"/>
                <a:gd name="T3" fmla="*/ 0 h 15"/>
                <a:gd name="T4" fmla="*/ 3969 w 18"/>
                <a:gd name="T5" fmla="*/ 3387 h 15"/>
                <a:gd name="T6" fmla="*/ 3969 w 18"/>
                <a:gd name="T7" fmla="*/ 0 h 15"/>
                <a:gd name="T8" fmla="*/ 0 w 18"/>
                <a:gd name="T9" fmla="*/ 0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0" y="0"/>
                  </a:moveTo>
                  <a:lnTo>
                    <a:pt x="0" y="0"/>
                  </a:lnTo>
                  <a:lnTo>
                    <a:pt x="18" y="15"/>
                  </a:lnTo>
                  <a:lnTo>
                    <a:pt x="18" y="0"/>
                  </a:lnTo>
                  <a:lnTo>
                    <a:pt x="0" y="0"/>
                  </a:lnTo>
                </a:path>
              </a:pathLst>
            </a:custGeom>
            <a:solidFill>
              <a:srgbClr val="C9E7CA"/>
            </a:solidFill>
            <a:ln w="9525" cap="rnd">
              <a:solidFill>
                <a:schemeClr val="bg1"/>
              </a:solidFill>
              <a:round/>
              <a:headEnd/>
              <a:tailEnd/>
            </a:ln>
          </p:spPr>
          <p:txBody>
            <a:bodyPr/>
            <a:lstStyle/>
            <a:p>
              <a:endParaRPr lang="en-US" dirty="0"/>
            </a:p>
          </p:txBody>
        </p:sp>
        <p:sp>
          <p:nvSpPr>
            <p:cNvPr id="362" name="Freeform 112">
              <a:extLst>
                <a:ext uri="{FF2B5EF4-FFF2-40B4-BE49-F238E27FC236}">
                  <a16:creationId xmlns:a16="http://schemas.microsoft.com/office/drawing/2014/main" id="{C6AB5DAF-C995-4C6C-9504-49B2CDC8B2E0}"/>
                </a:ext>
              </a:extLst>
            </p:cNvPr>
            <p:cNvSpPr>
              <a:spLocks/>
            </p:cNvSpPr>
            <p:nvPr/>
          </p:nvSpPr>
          <p:spPr bwMode="auto">
            <a:xfrm>
              <a:off x="9069387" y="4719638"/>
              <a:ext cx="96838" cy="50800"/>
            </a:xfrm>
            <a:custGeom>
              <a:avLst/>
              <a:gdLst>
                <a:gd name="T0" fmla="*/ 0 w 123"/>
                <a:gd name="T1" fmla="*/ 6252 h 65"/>
                <a:gd name="T2" fmla="*/ 0 w 123"/>
                <a:gd name="T3" fmla="*/ 6252 h 65"/>
                <a:gd name="T4" fmla="*/ 6298 w 123"/>
                <a:gd name="T5" fmla="*/ 12505 h 65"/>
                <a:gd name="T6" fmla="*/ 13384 w 123"/>
                <a:gd name="T7" fmla="*/ 12505 h 65"/>
                <a:gd name="T8" fmla="*/ 20470 w 123"/>
                <a:gd name="T9" fmla="*/ 9378 h 65"/>
                <a:gd name="T10" fmla="*/ 23619 w 123"/>
                <a:gd name="T11" fmla="*/ 3126 h 65"/>
                <a:gd name="T12" fmla="*/ 23619 w 123"/>
                <a:gd name="T13" fmla="*/ 0 h 65"/>
                <a:gd name="T14" fmla="*/ 20470 w 123"/>
                <a:gd name="T15" fmla="*/ 0 h 65"/>
                <a:gd name="T16" fmla="*/ 20470 w 123"/>
                <a:gd name="T17" fmla="*/ 6252 h 65"/>
                <a:gd name="T18" fmla="*/ 17321 w 123"/>
                <a:gd name="T19" fmla="*/ 6252 h 65"/>
                <a:gd name="T20" fmla="*/ 13384 w 123"/>
                <a:gd name="T21" fmla="*/ 6252 h 65"/>
                <a:gd name="T22" fmla="*/ 0 w 123"/>
                <a:gd name="T23" fmla="*/ 6252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
                <a:gd name="T37" fmla="*/ 0 h 65"/>
                <a:gd name="T38" fmla="*/ 123 w 123"/>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 h="65">
                  <a:moveTo>
                    <a:pt x="0" y="33"/>
                  </a:moveTo>
                  <a:lnTo>
                    <a:pt x="0" y="33"/>
                  </a:lnTo>
                  <a:lnTo>
                    <a:pt x="35" y="65"/>
                  </a:lnTo>
                  <a:lnTo>
                    <a:pt x="71" y="65"/>
                  </a:lnTo>
                  <a:lnTo>
                    <a:pt x="106" y="48"/>
                  </a:lnTo>
                  <a:lnTo>
                    <a:pt x="123" y="17"/>
                  </a:lnTo>
                  <a:lnTo>
                    <a:pt x="123" y="0"/>
                  </a:lnTo>
                  <a:lnTo>
                    <a:pt x="106" y="0"/>
                  </a:lnTo>
                  <a:lnTo>
                    <a:pt x="106" y="33"/>
                  </a:lnTo>
                  <a:lnTo>
                    <a:pt x="88" y="33"/>
                  </a:lnTo>
                  <a:lnTo>
                    <a:pt x="71" y="33"/>
                  </a:lnTo>
                  <a:lnTo>
                    <a:pt x="0" y="33"/>
                  </a:lnTo>
                </a:path>
              </a:pathLst>
            </a:custGeom>
            <a:solidFill>
              <a:srgbClr val="C8C8C8"/>
            </a:solidFill>
            <a:ln w="9525" cap="rnd">
              <a:solidFill>
                <a:schemeClr val="bg1"/>
              </a:solidFill>
              <a:round/>
              <a:headEnd/>
              <a:tailEnd/>
            </a:ln>
          </p:spPr>
          <p:txBody>
            <a:bodyPr/>
            <a:lstStyle/>
            <a:p>
              <a:endParaRPr lang="en-US" dirty="0"/>
            </a:p>
          </p:txBody>
        </p:sp>
        <p:sp>
          <p:nvSpPr>
            <p:cNvPr id="363" name="Freeform 113">
              <a:extLst>
                <a:ext uri="{FF2B5EF4-FFF2-40B4-BE49-F238E27FC236}">
                  <a16:creationId xmlns:a16="http://schemas.microsoft.com/office/drawing/2014/main" id="{4F96CD45-3804-473B-9199-A6D57026B4A9}"/>
                </a:ext>
              </a:extLst>
            </p:cNvPr>
            <p:cNvSpPr>
              <a:spLocks/>
            </p:cNvSpPr>
            <p:nvPr/>
          </p:nvSpPr>
          <p:spPr bwMode="auto">
            <a:xfrm>
              <a:off x="9139237" y="4706938"/>
              <a:ext cx="41275" cy="25400"/>
            </a:xfrm>
            <a:custGeom>
              <a:avLst/>
              <a:gdLst>
                <a:gd name="T0" fmla="*/ 0 w 52"/>
                <a:gd name="T1" fmla="*/ 0 h 32"/>
                <a:gd name="T2" fmla="*/ 0 w 52"/>
                <a:gd name="T3" fmla="*/ 0 h 32"/>
                <a:gd name="T4" fmla="*/ 7144 w 52"/>
                <a:gd name="T5" fmla="*/ 2381 h 32"/>
                <a:gd name="T6" fmla="*/ 10319 w 52"/>
                <a:gd name="T7" fmla="*/ 6350 h 32"/>
                <a:gd name="T8" fmla="*/ 10319 w 52"/>
                <a:gd name="T9" fmla="*/ 2381 h 32"/>
                <a:gd name="T10" fmla="*/ 0 w 52"/>
                <a:gd name="T11" fmla="*/ 0 h 32"/>
                <a:gd name="T12" fmla="*/ 0 60000 65536"/>
                <a:gd name="T13" fmla="*/ 0 60000 65536"/>
                <a:gd name="T14" fmla="*/ 0 60000 65536"/>
                <a:gd name="T15" fmla="*/ 0 60000 65536"/>
                <a:gd name="T16" fmla="*/ 0 60000 65536"/>
                <a:gd name="T17" fmla="*/ 0 60000 65536"/>
                <a:gd name="T18" fmla="*/ 0 w 52"/>
                <a:gd name="T19" fmla="*/ 0 h 32"/>
                <a:gd name="T20" fmla="*/ 52 w 5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52" h="32">
                  <a:moveTo>
                    <a:pt x="0" y="0"/>
                  </a:moveTo>
                  <a:lnTo>
                    <a:pt x="0" y="0"/>
                  </a:lnTo>
                  <a:lnTo>
                    <a:pt x="35" y="15"/>
                  </a:lnTo>
                  <a:lnTo>
                    <a:pt x="52" y="32"/>
                  </a:lnTo>
                  <a:lnTo>
                    <a:pt x="52" y="15"/>
                  </a:lnTo>
                  <a:lnTo>
                    <a:pt x="0" y="0"/>
                  </a:lnTo>
                </a:path>
              </a:pathLst>
            </a:custGeom>
            <a:solidFill>
              <a:srgbClr val="C8C8C8"/>
            </a:solidFill>
            <a:ln w="9525" cap="rnd">
              <a:solidFill>
                <a:schemeClr val="bg1"/>
              </a:solidFill>
              <a:round/>
              <a:headEnd/>
              <a:tailEnd/>
            </a:ln>
          </p:spPr>
          <p:txBody>
            <a:bodyPr/>
            <a:lstStyle/>
            <a:p>
              <a:endParaRPr lang="en-US" dirty="0"/>
            </a:p>
          </p:txBody>
        </p:sp>
        <p:sp>
          <p:nvSpPr>
            <p:cNvPr id="364" name="Freeform 114">
              <a:extLst>
                <a:ext uri="{FF2B5EF4-FFF2-40B4-BE49-F238E27FC236}">
                  <a16:creationId xmlns:a16="http://schemas.microsoft.com/office/drawing/2014/main" id="{CC32A32C-77A4-4E3B-8EDF-F31E99B366BB}"/>
                </a:ext>
              </a:extLst>
            </p:cNvPr>
            <p:cNvSpPr>
              <a:spLocks/>
            </p:cNvSpPr>
            <p:nvPr/>
          </p:nvSpPr>
          <p:spPr bwMode="auto">
            <a:xfrm>
              <a:off x="9221787" y="4745038"/>
              <a:ext cx="26988" cy="38100"/>
            </a:xfrm>
            <a:custGeom>
              <a:avLst/>
              <a:gdLst>
                <a:gd name="T0" fmla="*/ 0 w 35"/>
                <a:gd name="T1" fmla="*/ 0 h 48"/>
                <a:gd name="T2" fmla="*/ 0 w 35"/>
                <a:gd name="T3" fmla="*/ 0 h 48"/>
                <a:gd name="T4" fmla="*/ 3084 w 35"/>
                <a:gd name="T5" fmla="*/ 9525 h 48"/>
                <a:gd name="T6" fmla="*/ 6169 w 35"/>
                <a:gd name="T7" fmla="*/ 6350 h 48"/>
                <a:gd name="T8" fmla="*/ 0 w 35"/>
                <a:gd name="T9" fmla="*/ 0 h 48"/>
                <a:gd name="T10" fmla="*/ 0 60000 65536"/>
                <a:gd name="T11" fmla="*/ 0 60000 65536"/>
                <a:gd name="T12" fmla="*/ 0 60000 65536"/>
                <a:gd name="T13" fmla="*/ 0 60000 65536"/>
                <a:gd name="T14" fmla="*/ 0 60000 65536"/>
                <a:gd name="T15" fmla="*/ 0 w 35"/>
                <a:gd name="T16" fmla="*/ 0 h 48"/>
                <a:gd name="T17" fmla="*/ 35 w 35"/>
                <a:gd name="T18" fmla="*/ 48 h 48"/>
              </a:gdLst>
              <a:ahLst/>
              <a:cxnLst>
                <a:cxn ang="T10">
                  <a:pos x="T0" y="T1"/>
                </a:cxn>
                <a:cxn ang="T11">
                  <a:pos x="T2" y="T3"/>
                </a:cxn>
                <a:cxn ang="T12">
                  <a:pos x="T4" y="T5"/>
                </a:cxn>
                <a:cxn ang="T13">
                  <a:pos x="T6" y="T7"/>
                </a:cxn>
                <a:cxn ang="T14">
                  <a:pos x="T8" y="T9"/>
                </a:cxn>
              </a:cxnLst>
              <a:rect l="T15" t="T16" r="T17" b="T18"/>
              <a:pathLst>
                <a:path w="35" h="48">
                  <a:moveTo>
                    <a:pt x="0" y="0"/>
                  </a:moveTo>
                  <a:lnTo>
                    <a:pt x="0" y="0"/>
                  </a:lnTo>
                  <a:lnTo>
                    <a:pt x="17" y="48"/>
                  </a:lnTo>
                  <a:lnTo>
                    <a:pt x="35" y="32"/>
                  </a:lnTo>
                  <a:lnTo>
                    <a:pt x="0" y="0"/>
                  </a:lnTo>
                </a:path>
              </a:pathLst>
            </a:custGeom>
            <a:solidFill>
              <a:srgbClr val="C8C8C8"/>
            </a:solidFill>
            <a:ln w="9525" cap="rnd">
              <a:solidFill>
                <a:schemeClr val="bg1"/>
              </a:solidFill>
              <a:round/>
              <a:headEnd/>
              <a:tailEnd/>
            </a:ln>
          </p:spPr>
          <p:txBody>
            <a:bodyPr/>
            <a:lstStyle/>
            <a:p>
              <a:endParaRPr lang="en-US" dirty="0"/>
            </a:p>
          </p:txBody>
        </p:sp>
        <p:sp>
          <p:nvSpPr>
            <p:cNvPr id="365" name="Freeform 115">
              <a:extLst>
                <a:ext uri="{FF2B5EF4-FFF2-40B4-BE49-F238E27FC236}">
                  <a16:creationId xmlns:a16="http://schemas.microsoft.com/office/drawing/2014/main" id="{22D92D03-4C16-4DC5-93F7-D335B3498956}"/>
                </a:ext>
              </a:extLst>
            </p:cNvPr>
            <p:cNvSpPr>
              <a:spLocks/>
            </p:cNvSpPr>
            <p:nvPr/>
          </p:nvSpPr>
          <p:spPr bwMode="auto">
            <a:xfrm>
              <a:off x="9317037" y="4821238"/>
              <a:ext cx="28575" cy="12700"/>
            </a:xfrm>
            <a:custGeom>
              <a:avLst/>
              <a:gdLst>
                <a:gd name="T0" fmla="*/ 0 w 34"/>
                <a:gd name="T1" fmla="*/ 0 h 15"/>
                <a:gd name="T2" fmla="*/ 0 w 34"/>
                <a:gd name="T3" fmla="*/ 0 h 15"/>
                <a:gd name="T4" fmla="*/ 0 w 34"/>
                <a:gd name="T5" fmla="*/ 3387 h 15"/>
                <a:gd name="T6" fmla="*/ 8404 w 34"/>
                <a:gd name="T7" fmla="*/ 3387 h 15"/>
                <a:gd name="T8" fmla="*/ 0 w 34"/>
                <a:gd name="T9" fmla="*/ 0 h 15"/>
                <a:gd name="T10" fmla="*/ 0 60000 65536"/>
                <a:gd name="T11" fmla="*/ 0 60000 65536"/>
                <a:gd name="T12" fmla="*/ 0 60000 65536"/>
                <a:gd name="T13" fmla="*/ 0 60000 65536"/>
                <a:gd name="T14" fmla="*/ 0 60000 65536"/>
                <a:gd name="T15" fmla="*/ 0 w 34"/>
                <a:gd name="T16" fmla="*/ 0 h 15"/>
                <a:gd name="T17" fmla="*/ 34 w 34"/>
                <a:gd name="T18" fmla="*/ 15 h 15"/>
              </a:gdLst>
              <a:ahLst/>
              <a:cxnLst>
                <a:cxn ang="T10">
                  <a:pos x="T0" y="T1"/>
                </a:cxn>
                <a:cxn ang="T11">
                  <a:pos x="T2" y="T3"/>
                </a:cxn>
                <a:cxn ang="T12">
                  <a:pos x="T4" y="T5"/>
                </a:cxn>
                <a:cxn ang="T13">
                  <a:pos x="T6" y="T7"/>
                </a:cxn>
                <a:cxn ang="T14">
                  <a:pos x="T8" y="T9"/>
                </a:cxn>
              </a:cxnLst>
              <a:rect l="T15" t="T16" r="T17" b="T18"/>
              <a:pathLst>
                <a:path w="34" h="15">
                  <a:moveTo>
                    <a:pt x="0" y="0"/>
                  </a:moveTo>
                  <a:lnTo>
                    <a:pt x="0" y="0"/>
                  </a:lnTo>
                  <a:lnTo>
                    <a:pt x="0" y="15"/>
                  </a:lnTo>
                  <a:lnTo>
                    <a:pt x="34" y="15"/>
                  </a:lnTo>
                  <a:lnTo>
                    <a:pt x="0" y="0"/>
                  </a:lnTo>
                </a:path>
              </a:pathLst>
            </a:custGeom>
            <a:solidFill>
              <a:srgbClr val="C8C8C8"/>
            </a:solidFill>
            <a:ln w="9525" cap="rnd">
              <a:solidFill>
                <a:schemeClr val="bg1"/>
              </a:solidFill>
              <a:round/>
              <a:headEnd/>
              <a:tailEnd/>
            </a:ln>
          </p:spPr>
          <p:txBody>
            <a:bodyPr/>
            <a:lstStyle/>
            <a:p>
              <a:endParaRPr lang="en-US" dirty="0"/>
            </a:p>
          </p:txBody>
        </p:sp>
        <p:sp>
          <p:nvSpPr>
            <p:cNvPr id="366" name="Freeform 116">
              <a:extLst>
                <a:ext uri="{FF2B5EF4-FFF2-40B4-BE49-F238E27FC236}">
                  <a16:creationId xmlns:a16="http://schemas.microsoft.com/office/drawing/2014/main" id="{2F70F11D-6F5B-449D-B03F-588D0CF9BA3B}"/>
                </a:ext>
              </a:extLst>
            </p:cNvPr>
            <p:cNvSpPr>
              <a:spLocks/>
            </p:cNvSpPr>
            <p:nvPr/>
          </p:nvSpPr>
          <p:spPr bwMode="auto">
            <a:xfrm>
              <a:off x="9482137" y="4935538"/>
              <a:ext cx="14288" cy="25400"/>
            </a:xfrm>
            <a:custGeom>
              <a:avLst/>
              <a:gdLst>
                <a:gd name="T0" fmla="*/ 0 w 18"/>
                <a:gd name="T1" fmla="*/ 0 h 32"/>
                <a:gd name="T2" fmla="*/ 0 w 18"/>
                <a:gd name="T3" fmla="*/ 0 h 32"/>
                <a:gd name="T4" fmla="*/ 0 w 18"/>
                <a:gd name="T5" fmla="*/ 6350 h 32"/>
                <a:gd name="T6" fmla="*/ 3969 w 18"/>
                <a:gd name="T7" fmla="*/ 2381 h 32"/>
                <a:gd name="T8" fmla="*/ 0 w 18"/>
                <a:gd name="T9" fmla="*/ 0 h 32"/>
                <a:gd name="T10" fmla="*/ 0 60000 65536"/>
                <a:gd name="T11" fmla="*/ 0 60000 65536"/>
                <a:gd name="T12" fmla="*/ 0 60000 65536"/>
                <a:gd name="T13" fmla="*/ 0 60000 65536"/>
                <a:gd name="T14" fmla="*/ 0 60000 65536"/>
                <a:gd name="T15" fmla="*/ 0 w 18"/>
                <a:gd name="T16" fmla="*/ 0 h 32"/>
                <a:gd name="T17" fmla="*/ 18 w 18"/>
                <a:gd name="T18" fmla="*/ 32 h 32"/>
              </a:gdLst>
              <a:ahLst/>
              <a:cxnLst>
                <a:cxn ang="T10">
                  <a:pos x="T0" y="T1"/>
                </a:cxn>
                <a:cxn ang="T11">
                  <a:pos x="T2" y="T3"/>
                </a:cxn>
                <a:cxn ang="T12">
                  <a:pos x="T4" y="T5"/>
                </a:cxn>
                <a:cxn ang="T13">
                  <a:pos x="T6" y="T7"/>
                </a:cxn>
                <a:cxn ang="T14">
                  <a:pos x="T8" y="T9"/>
                </a:cxn>
              </a:cxnLst>
              <a:rect l="T15" t="T16" r="T17" b="T18"/>
              <a:pathLst>
                <a:path w="18" h="32">
                  <a:moveTo>
                    <a:pt x="0" y="0"/>
                  </a:moveTo>
                  <a:lnTo>
                    <a:pt x="0" y="0"/>
                  </a:lnTo>
                  <a:lnTo>
                    <a:pt x="0" y="32"/>
                  </a:lnTo>
                  <a:lnTo>
                    <a:pt x="18" y="15"/>
                  </a:lnTo>
                  <a:lnTo>
                    <a:pt x="0" y="0"/>
                  </a:lnTo>
                </a:path>
              </a:pathLst>
            </a:custGeom>
            <a:solidFill>
              <a:srgbClr val="C8C8C8"/>
            </a:solidFill>
            <a:ln w="9525" cap="rnd">
              <a:solidFill>
                <a:schemeClr val="bg1"/>
              </a:solidFill>
              <a:round/>
              <a:headEnd/>
              <a:tailEnd/>
            </a:ln>
          </p:spPr>
          <p:txBody>
            <a:bodyPr/>
            <a:lstStyle/>
            <a:p>
              <a:endParaRPr lang="en-US" dirty="0"/>
            </a:p>
          </p:txBody>
        </p:sp>
        <p:sp>
          <p:nvSpPr>
            <p:cNvPr id="367" name="Freeform 117">
              <a:extLst>
                <a:ext uri="{FF2B5EF4-FFF2-40B4-BE49-F238E27FC236}">
                  <a16:creationId xmlns:a16="http://schemas.microsoft.com/office/drawing/2014/main" id="{A76E5D4E-1FDE-4EA1-87F4-0626EBEBF618}"/>
                </a:ext>
              </a:extLst>
            </p:cNvPr>
            <p:cNvSpPr>
              <a:spLocks/>
            </p:cNvSpPr>
            <p:nvPr/>
          </p:nvSpPr>
          <p:spPr bwMode="auto">
            <a:xfrm>
              <a:off x="9429749" y="5049838"/>
              <a:ext cx="52388" cy="49213"/>
            </a:xfrm>
            <a:custGeom>
              <a:avLst/>
              <a:gdLst>
                <a:gd name="T0" fmla="*/ 0 w 67"/>
                <a:gd name="T1" fmla="*/ 0 h 63"/>
                <a:gd name="T2" fmla="*/ 0 w 67"/>
                <a:gd name="T3" fmla="*/ 0 h 63"/>
                <a:gd name="T4" fmla="*/ 3128 w 67"/>
                <a:gd name="T5" fmla="*/ 6249 h 63"/>
                <a:gd name="T6" fmla="*/ 9383 w 67"/>
                <a:gd name="T7" fmla="*/ 11717 h 63"/>
                <a:gd name="T8" fmla="*/ 12511 w 67"/>
                <a:gd name="T9" fmla="*/ 11717 h 63"/>
                <a:gd name="T10" fmla="*/ 3128 w 67"/>
                <a:gd name="T11" fmla="*/ 2343 h 63"/>
                <a:gd name="T12" fmla="*/ 0 w 67"/>
                <a:gd name="T13" fmla="*/ 0 h 63"/>
                <a:gd name="T14" fmla="*/ 0 60000 65536"/>
                <a:gd name="T15" fmla="*/ 0 60000 65536"/>
                <a:gd name="T16" fmla="*/ 0 60000 65536"/>
                <a:gd name="T17" fmla="*/ 0 60000 65536"/>
                <a:gd name="T18" fmla="*/ 0 60000 65536"/>
                <a:gd name="T19" fmla="*/ 0 60000 65536"/>
                <a:gd name="T20" fmla="*/ 0 60000 65536"/>
                <a:gd name="T21" fmla="*/ 0 w 67"/>
                <a:gd name="T22" fmla="*/ 0 h 63"/>
                <a:gd name="T23" fmla="*/ 67 w 67"/>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63">
                  <a:moveTo>
                    <a:pt x="0" y="0"/>
                  </a:moveTo>
                  <a:lnTo>
                    <a:pt x="0" y="0"/>
                  </a:lnTo>
                  <a:lnTo>
                    <a:pt x="17" y="32"/>
                  </a:lnTo>
                  <a:lnTo>
                    <a:pt x="50" y="63"/>
                  </a:lnTo>
                  <a:lnTo>
                    <a:pt x="67" y="63"/>
                  </a:lnTo>
                  <a:lnTo>
                    <a:pt x="17" y="15"/>
                  </a:lnTo>
                  <a:lnTo>
                    <a:pt x="0" y="0"/>
                  </a:lnTo>
                </a:path>
              </a:pathLst>
            </a:custGeom>
            <a:solidFill>
              <a:srgbClr val="C8C8C8"/>
            </a:solidFill>
            <a:ln w="9525" cap="rnd">
              <a:solidFill>
                <a:schemeClr val="bg1"/>
              </a:solidFill>
              <a:round/>
              <a:headEnd/>
              <a:tailEnd/>
            </a:ln>
          </p:spPr>
          <p:txBody>
            <a:bodyPr/>
            <a:lstStyle/>
            <a:p>
              <a:endParaRPr lang="en-US" dirty="0"/>
            </a:p>
          </p:txBody>
        </p:sp>
        <p:sp>
          <p:nvSpPr>
            <p:cNvPr id="368" name="Freeform 118">
              <a:extLst>
                <a:ext uri="{FF2B5EF4-FFF2-40B4-BE49-F238E27FC236}">
                  <a16:creationId xmlns:a16="http://schemas.microsoft.com/office/drawing/2014/main" id="{46CFDBCD-9AEB-4F12-B9BE-36573EE4C6F6}"/>
                </a:ext>
              </a:extLst>
            </p:cNvPr>
            <p:cNvSpPr>
              <a:spLocks/>
            </p:cNvSpPr>
            <p:nvPr/>
          </p:nvSpPr>
          <p:spPr bwMode="auto">
            <a:xfrm>
              <a:off x="9702799" y="4986338"/>
              <a:ext cx="28575" cy="25400"/>
            </a:xfrm>
            <a:custGeom>
              <a:avLst/>
              <a:gdLst>
                <a:gd name="T0" fmla="*/ 0 w 34"/>
                <a:gd name="T1" fmla="*/ 6158 h 33"/>
                <a:gd name="T2" fmla="*/ 0 w 34"/>
                <a:gd name="T3" fmla="*/ 6158 h 33"/>
                <a:gd name="T4" fmla="*/ 8404 w 34"/>
                <a:gd name="T5" fmla="*/ 6158 h 33"/>
                <a:gd name="T6" fmla="*/ 8404 w 34"/>
                <a:gd name="T7" fmla="*/ 3079 h 33"/>
                <a:gd name="T8" fmla="*/ 4202 w 34"/>
                <a:gd name="T9" fmla="*/ 0 h 33"/>
                <a:gd name="T10" fmla="*/ 0 w 34"/>
                <a:gd name="T11" fmla="*/ 6158 h 33"/>
                <a:gd name="T12" fmla="*/ 0 60000 65536"/>
                <a:gd name="T13" fmla="*/ 0 60000 65536"/>
                <a:gd name="T14" fmla="*/ 0 60000 65536"/>
                <a:gd name="T15" fmla="*/ 0 60000 65536"/>
                <a:gd name="T16" fmla="*/ 0 60000 65536"/>
                <a:gd name="T17" fmla="*/ 0 60000 65536"/>
                <a:gd name="T18" fmla="*/ 0 w 34"/>
                <a:gd name="T19" fmla="*/ 0 h 33"/>
                <a:gd name="T20" fmla="*/ 34 w 34"/>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4" h="33">
                  <a:moveTo>
                    <a:pt x="0" y="33"/>
                  </a:moveTo>
                  <a:lnTo>
                    <a:pt x="0" y="33"/>
                  </a:lnTo>
                  <a:lnTo>
                    <a:pt x="34" y="33"/>
                  </a:lnTo>
                  <a:lnTo>
                    <a:pt x="34" y="17"/>
                  </a:lnTo>
                  <a:lnTo>
                    <a:pt x="17" y="0"/>
                  </a:lnTo>
                  <a:lnTo>
                    <a:pt x="0" y="33"/>
                  </a:lnTo>
                </a:path>
              </a:pathLst>
            </a:custGeom>
            <a:solidFill>
              <a:srgbClr val="C8C8C8"/>
            </a:solidFill>
            <a:ln w="9525" cap="rnd">
              <a:solidFill>
                <a:schemeClr val="bg1"/>
              </a:solidFill>
              <a:round/>
              <a:headEnd/>
              <a:tailEnd/>
            </a:ln>
          </p:spPr>
          <p:txBody>
            <a:bodyPr/>
            <a:lstStyle/>
            <a:p>
              <a:endParaRPr lang="en-US" dirty="0"/>
            </a:p>
          </p:txBody>
        </p:sp>
        <p:sp>
          <p:nvSpPr>
            <p:cNvPr id="369" name="Freeform 119">
              <a:extLst>
                <a:ext uri="{FF2B5EF4-FFF2-40B4-BE49-F238E27FC236}">
                  <a16:creationId xmlns:a16="http://schemas.microsoft.com/office/drawing/2014/main" id="{A22570EB-0117-4478-A58B-76B95EB8EDDE}"/>
                </a:ext>
              </a:extLst>
            </p:cNvPr>
            <p:cNvSpPr>
              <a:spLocks/>
            </p:cNvSpPr>
            <p:nvPr/>
          </p:nvSpPr>
          <p:spPr bwMode="auto">
            <a:xfrm>
              <a:off x="9731374" y="4973638"/>
              <a:ext cx="26988" cy="12700"/>
            </a:xfrm>
            <a:custGeom>
              <a:avLst/>
              <a:gdLst>
                <a:gd name="T0" fmla="*/ 0 w 35"/>
                <a:gd name="T1" fmla="*/ 0 h 15"/>
                <a:gd name="T2" fmla="*/ 0 w 35"/>
                <a:gd name="T3" fmla="*/ 0 h 15"/>
                <a:gd name="T4" fmla="*/ 3084 w 35"/>
                <a:gd name="T5" fmla="*/ 3387 h 15"/>
                <a:gd name="T6" fmla="*/ 6169 w 35"/>
                <a:gd name="T7" fmla="*/ 0 h 15"/>
                <a:gd name="T8" fmla="*/ 0 w 35"/>
                <a:gd name="T9" fmla="*/ 0 h 15"/>
                <a:gd name="T10" fmla="*/ 0 60000 65536"/>
                <a:gd name="T11" fmla="*/ 0 60000 65536"/>
                <a:gd name="T12" fmla="*/ 0 60000 65536"/>
                <a:gd name="T13" fmla="*/ 0 60000 65536"/>
                <a:gd name="T14" fmla="*/ 0 60000 65536"/>
                <a:gd name="T15" fmla="*/ 0 w 35"/>
                <a:gd name="T16" fmla="*/ 0 h 15"/>
                <a:gd name="T17" fmla="*/ 35 w 35"/>
                <a:gd name="T18" fmla="*/ 15 h 15"/>
              </a:gdLst>
              <a:ahLst/>
              <a:cxnLst>
                <a:cxn ang="T10">
                  <a:pos x="T0" y="T1"/>
                </a:cxn>
                <a:cxn ang="T11">
                  <a:pos x="T2" y="T3"/>
                </a:cxn>
                <a:cxn ang="T12">
                  <a:pos x="T4" y="T5"/>
                </a:cxn>
                <a:cxn ang="T13">
                  <a:pos x="T6" y="T7"/>
                </a:cxn>
                <a:cxn ang="T14">
                  <a:pos x="T8" y="T9"/>
                </a:cxn>
              </a:cxnLst>
              <a:rect l="T15" t="T16" r="T17" b="T18"/>
              <a:pathLst>
                <a:path w="35" h="15">
                  <a:moveTo>
                    <a:pt x="0" y="0"/>
                  </a:moveTo>
                  <a:lnTo>
                    <a:pt x="0" y="0"/>
                  </a:lnTo>
                  <a:lnTo>
                    <a:pt x="17" y="15"/>
                  </a:lnTo>
                  <a:lnTo>
                    <a:pt x="35" y="0"/>
                  </a:lnTo>
                  <a:lnTo>
                    <a:pt x="0" y="0"/>
                  </a:lnTo>
                </a:path>
              </a:pathLst>
            </a:custGeom>
            <a:solidFill>
              <a:srgbClr val="C8C8C8"/>
            </a:solidFill>
            <a:ln w="9525" cap="rnd">
              <a:solidFill>
                <a:schemeClr val="bg1"/>
              </a:solidFill>
              <a:round/>
              <a:headEnd/>
              <a:tailEnd/>
            </a:ln>
          </p:spPr>
          <p:txBody>
            <a:bodyPr/>
            <a:lstStyle/>
            <a:p>
              <a:endParaRPr lang="en-US" dirty="0"/>
            </a:p>
          </p:txBody>
        </p:sp>
        <p:sp>
          <p:nvSpPr>
            <p:cNvPr id="370" name="Line 120">
              <a:extLst>
                <a:ext uri="{FF2B5EF4-FFF2-40B4-BE49-F238E27FC236}">
                  <a16:creationId xmlns:a16="http://schemas.microsoft.com/office/drawing/2014/main" id="{C6A96264-0FD2-4E03-A5D4-F6AFE6AA3AE5}"/>
                </a:ext>
              </a:extLst>
            </p:cNvPr>
            <p:cNvSpPr>
              <a:spLocks noChangeShapeType="1"/>
            </p:cNvSpPr>
            <p:nvPr/>
          </p:nvSpPr>
          <p:spPr bwMode="auto">
            <a:xfrm flipV="1">
              <a:off x="8707437" y="4789488"/>
              <a:ext cx="12700" cy="38100"/>
            </a:xfrm>
            <a:prstGeom prst="line">
              <a:avLst/>
            </a:prstGeom>
            <a:solidFill>
              <a:schemeClr val="bg1">
                <a:lumMod val="65000"/>
              </a:schemeClr>
            </a:solidFill>
            <a:ln w="9525" cap="rnd">
              <a:solidFill>
                <a:schemeClr val="bg1"/>
              </a:solidFill>
              <a:round/>
              <a:headEnd/>
              <a:tailEnd/>
            </a:ln>
          </p:spPr>
          <p:txBody>
            <a:bodyPr/>
            <a:lstStyle/>
            <a:p>
              <a:endParaRPr lang="en-US" dirty="0"/>
            </a:p>
          </p:txBody>
        </p:sp>
        <p:sp>
          <p:nvSpPr>
            <p:cNvPr id="371" name="Line 121">
              <a:extLst>
                <a:ext uri="{FF2B5EF4-FFF2-40B4-BE49-F238E27FC236}">
                  <a16:creationId xmlns:a16="http://schemas.microsoft.com/office/drawing/2014/main" id="{87FE6862-29A5-403F-8B0A-CD8C019F18AB}"/>
                </a:ext>
              </a:extLst>
            </p:cNvPr>
            <p:cNvSpPr>
              <a:spLocks noChangeShapeType="1"/>
            </p:cNvSpPr>
            <p:nvPr/>
          </p:nvSpPr>
          <p:spPr bwMode="auto">
            <a:xfrm>
              <a:off x="9255124" y="4789488"/>
              <a:ext cx="28575" cy="12700"/>
            </a:xfrm>
            <a:prstGeom prst="line">
              <a:avLst/>
            </a:prstGeom>
            <a:solidFill>
              <a:schemeClr val="bg1">
                <a:lumMod val="65000"/>
              </a:schemeClr>
            </a:solidFill>
            <a:ln w="9525" cap="rnd">
              <a:solidFill>
                <a:schemeClr val="bg1"/>
              </a:solidFill>
              <a:round/>
              <a:headEnd/>
              <a:tailEnd/>
            </a:ln>
          </p:spPr>
          <p:txBody>
            <a:bodyPr/>
            <a:lstStyle/>
            <a:p>
              <a:endParaRPr lang="en-US" dirty="0"/>
            </a:p>
          </p:txBody>
        </p:sp>
        <p:sp>
          <p:nvSpPr>
            <p:cNvPr id="372" name="Line 122">
              <a:extLst>
                <a:ext uri="{FF2B5EF4-FFF2-40B4-BE49-F238E27FC236}">
                  <a16:creationId xmlns:a16="http://schemas.microsoft.com/office/drawing/2014/main" id="{0A16C609-446D-4A7C-BBBB-3E1A3A704AA3}"/>
                </a:ext>
              </a:extLst>
            </p:cNvPr>
            <p:cNvSpPr>
              <a:spLocks noChangeShapeType="1"/>
            </p:cNvSpPr>
            <p:nvPr/>
          </p:nvSpPr>
          <p:spPr bwMode="auto">
            <a:xfrm>
              <a:off x="9283699" y="4814888"/>
              <a:ext cx="12700" cy="12700"/>
            </a:xfrm>
            <a:prstGeom prst="line">
              <a:avLst/>
            </a:prstGeom>
            <a:solidFill>
              <a:schemeClr val="bg1">
                <a:lumMod val="65000"/>
              </a:schemeClr>
            </a:solidFill>
            <a:ln w="9525" cap="rnd">
              <a:solidFill>
                <a:schemeClr val="bg1"/>
              </a:solidFill>
              <a:round/>
              <a:headEnd/>
              <a:tailEnd/>
            </a:ln>
          </p:spPr>
          <p:txBody>
            <a:bodyPr/>
            <a:lstStyle/>
            <a:p>
              <a:endParaRPr lang="en-US" dirty="0"/>
            </a:p>
          </p:txBody>
        </p:sp>
        <p:sp>
          <p:nvSpPr>
            <p:cNvPr id="373" name="Line 123">
              <a:extLst>
                <a:ext uri="{FF2B5EF4-FFF2-40B4-BE49-F238E27FC236}">
                  <a16:creationId xmlns:a16="http://schemas.microsoft.com/office/drawing/2014/main" id="{B075D326-0286-4AE2-80BF-29EDD0712D26}"/>
                </a:ext>
              </a:extLst>
            </p:cNvPr>
            <p:cNvSpPr>
              <a:spLocks noChangeShapeType="1"/>
            </p:cNvSpPr>
            <p:nvPr/>
          </p:nvSpPr>
          <p:spPr bwMode="auto">
            <a:xfrm>
              <a:off x="9353549" y="4827588"/>
              <a:ext cx="12700" cy="25400"/>
            </a:xfrm>
            <a:prstGeom prst="line">
              <a:avLst/>
            </a:prstGeom>
            <a:solidFill>
              <a:schemeClr val="bg1">
                <a:lumMod val="65000"/>
              </a:schemeClr>
            </a:solidFill>
            <a:ln w="9525" cap="rnd">
              <a:solidFill>
                <a:schemeClr val="bg1"/>
              </a:solidFill>
              <a:round/>
              <a:headEnd/>
              <a:tailEnd/>
            </a:ln>
          </p:spPr>
          <p:txBody>
            <a:bodyPr/>
            <a:lstStyle/>
            <a:p>
              <a:endParaRPr lang="en-US" dirty="0"/>
            </a:p>
          </p:txBody>
        </p:sp>
        <p:sp>
          <p:nvSpPr>
            <p:cNvPr id="374" name="Line 124">
              <a:extLst>
                <a:ext uri="{FF2B5EF4-FFF2-40B4-BE49-F238E27FC236}">
                  <a16:creationId xmlns:a16="http://schemas.microsoft.com/office/drawing/2014/main" id="{6B98E78A-FE64-4A9D-8C08-02AA7A0CFBC2}"/>
                </a:ext>
              </a:extLst>
            </p:cNvPr>
            <p:cNvSpPr>
              <a:spLocks noChangeShapeType="1"/>
            </p:cNvSpPr>
            <p:nvPr/>
          </p:nvSpPr>
          <p:spPr bwMode="auto">
            <a:xfrm>
              <a:off x="9366249" y="4865688"/>
              <a:ext cx="26988" cy="12700"/>
            </a:xfrm>
            <a:prstGeom prst="line">
              <a:avLst/>
            </a:prstGeom>
            <a:solidFill>
              <a:schemeClr val="bg1">
                <a:lumMod val="65000"/>
              </a:schemeClr>
            </a:solidFill>
            <a:ln w="9525" cap="rnd">
              <a:solidFill>
                <a:schemeClr val="bg1"/>
              </a:solidFill>
              <a:round/>
              <a:headEnd/>
              <a:tailEnd/>
            </a:ln>
          </p:spPr>
          <p:txBody>
            <a:bodyPr/>
            <a:lstStyle/>
            <a:p>
              <a:endParaRPr lang="en-US" dirty="0"/>
            </a:p>
          </p:txBody>
        </p:sp>
        <p:sp>
          <p:nvSpPr>
            <p:cNvPr id="375" name="Freeform 125">
              <a:extLst>
                <a:ext uri="{FF2B5EF4-FFF2-40B4-BE49-F238E27FC236}">
                  <a16:creationId xmlns:a16="http://schemas.microsoft.com/office/drawing/2014/main" id="{DF9DF3F0-D86A-4A06-B8B4-09308541F06C}"/>
                </a:ext>
              </a:extLst>
            </p:cNvPr>
            <p:cNvSpPr>
              <a:spLocks/>
            </p:cNvSpPr>
            <p:nvPr/>
          </p:nvSpPr>
          <p:spPr bwMode="auto">
            <a:xfrm>
              <a:off x="8231187" y="4503738"/>
              <a:ext cx="220663" cy="114300"/>
            </a:xfrm>
            <a:custGeom>
              <a:avLst/>
              <a:gdLst>
                <a:gd name="T0" fmla="*/ 30956 w 278"/>
                <a:gd name="T1" fmla="*/ 9525 h 144"/>
                <a:gd name="T2" fmla="*/ 30956 w 278"/>
                <a:gd name="T3" fmla="*/ 9525 h 144"/>
                <a:gd name="T4" fmla="*/ 34131 w 278"/>
                <a:gd name="T5" fmla="*/ 9525 h 144"/>
                <a:gd name="T6" fmla="*/ 30956 w 278"/>
                <a:gd name="T7" fmla="*/ 11906 h 144"/>
                <a:gd name="T8" fmla="*/ 27781 w 278"/>
                <a:gd name="T9" fmla="*/ 11906 h 144"/>
                <a:gd name="T10" fmla="*/ 23813 w 278"/>
                <a:gd name="T11" fmla="*/ 11906 h 144"/>
                <a:gd name="T12" fmla="*/ 17463 w 278"/>
                <a:gd name="T13" fmla="*/ 19050 h 144"/>
                <a:gd name="T14" fmla="*/ 10319 w 278"/>
                <a:gd name="T15" fmla="*/ 19050 h 144"/>
                <a:gd name="T16" fmla="*/ 10319 w 278"/>
                <a:gd name="T17" fmla="*/ 24606 h 144"/>
                <a:gd name="T18" fmla="*/ 0 w 278"/>
                <a:gd name="T19" fmla="*/ 24606 h 144"/>
                <a:gd name="T20" fmla="*/ 7144 w 278"/>
                <a:gd name="T21" fmla="*/ 28575 h 144"/>
                <a:gd name="T22" fmla="*/ 13494 w 278"/>
                <a:gd name="T23" fmla="*/ 28575 h 144"/>
                <a:gd name="T24" fmla="*/ 17463 w 278"/>
                <a:gd name="T25" fmla="*/ 24606 h 144"/>
                <a:gd name="T26" fmla="*/ 23813 w 278"/>
                <a:gd name="T27" fmla="*/ 28575 h 144"/>
                <a:gd name="T28" fmla="*/ 27781 w 278"/>
                <a:gd name="T29" fmla="*/ 24606 h 144"/>
                <a:gd name="T30" fmla="*/ 38100 w 278"/>
                <a:gd name="T31" fmla="*/ 11906 h 144"/>
                <a:gd name="T32" fmla="*/ 48419 w 278"/>
                <a:gd name="T33" fmla="*/ 11906 h 144"/>
                <a:gd name="T34" fmla="*/ 52388 w 278"/>
                <a:gd name="T35" fmla="*/ 11906 h 144"/>
                <a:gd name="T36" fmla="*/ 48419 w 278"/>
                <a:gd name="T37" fmla="*/ 9525 h 144"/>
                <a:gd name="T38" fmla="*/ 55563 w 278"/>
                <a:gd name="T39" fmla="*/ 9525 h 144"/>
                <a:gd name="T40" fmla="*/ 44450 w 278"/>
                <a:gd name="T41" fmla="*/ 5556 h 144"/>
                <a:gd name="T42" fmla="*/ 44450 w 278"/>
                <a:gd name="T43" fmla="*/ 2381 h 144"/>
                <a:gd name="T44" fmla="*/ 41275 w 278"/>
                <a:gd name="T45" fmla="*/ 0 h 144"/>
                <a:gd name="T46" fmla="*/ 34131 w 278"/>
                <a:gd name="T47" fmla="*/ 5556 h 144"/>
                <a:gd name="T48" fmla="*/ 30956 w 278"/>
                <a:gd name="T49" fmla="*/ 9525 h 1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8"/>
                <a:gd name="T76" fmla="*/ 0 h 144"/>
                <a:gd name="T77" fmla="*/ 278 w 278"/>
                <a:gd name="T78" fmla="*/ 144 h 1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8" h="144">
                  <a:moveTo>
                    <a:pt x="158" y="48"/>
                  </a:moveTo>
                  <a:lnTo>
                    <a:pt x="158" y="48"/>
                  </a:lnTo>
                  <a:lnTo>
                    <a:pt x="175" y="48"/>
                  </a:lnTo>
                  <a:lnTo>
                    <a:pt x="158" y="63"/>
                  </a:lnTo>
                  <a:lnTo>
                    <a:pt x="140" y="63"/>
                  </a:lnTo>
                  <a:lnTo>
                    <a:pt x="123" y="63"/>
                  </a:lnTo>
                  <a:lnTo>
                    <a:pt x="88" y="96"/>
                  </a:lnTo>
                  <a:lnTo>
                    <a:pt x="52" y="96"/>
                  </a:lnTo>
                  <a:lnTo>
                    <a:pt x="52" y="126"/>
                  </a:lnTo>
                  <a:lnTo>
                    <a:pt x="0" y="126"/>
                  </a:lnTo>
                  <a:lnTo>
                    <a:pt x="35" y="144"/>
                  </a:lnTo>
                  <a:lnTo>
                    <a:pt x="69" y="144"/>
                  </a:lnTo>
                  <a:lnTo>
                    <a:pt x="88" y="126"/>
                  </a:lnTo>
                  <a:lnTo>
                    <a:pt x="123" y="144"/>
                  </a:lnTo>
                  <a:lnTo>
                    <a:pt x="140" y="126"/>
                  </a:lnTo>
                  <a:lnTo>
                    <a:pt x="192" y="63"/>
                  </a:lnTo>
                  <a:lnTo>
                    <a:pt x="244" y="63"/>
                  </a:lnTo>
                  <a:lnTo>
                    <a:pt x="261" y="63"/>
                  </a:lnTo>
                  <a:lnTo>
                    <a:pt x="244" y="48"/>
                  </a:lnTo>
                  <a:lnTo>
                    <a:pt x="278" y="48"/>
                  </a:lnTo>
                  <a:lnTo>
                    <a:pt x="227" y="30"/>
                  </a:lnTo>
                  <a:lnTo>
                    <a:pt x="227" y="15"/>
                  </a:lnTo>
                  <a:lnTo>
                    <a:pt x="209" y="0"/>
                  </a:lnTo>
                  <a:lnTo>
                    <a:pt x="175" y="30"/>
                  </a:lnTo>
                  <a:lnTo>
                    <a:pt x="158" y="48"/>
                  </a:lnTo>
                </a:path>
              </a:pathLst>
            </a:custGeom>
            <a:solidFill>
              <a:srgbClr val="295E7E"/>
            </a:solidFill>
            <a:ln w="9525" cap="rnd">
              <a:solidFill>
                <a:schemeClr val="bg1"/>
              </a:solidFill>
              <a:round/>
              <a:headEnd/>
              <a:tailEnd/>
            </a:ln>
          </p:spPr>
          <p:txBody>
            <a:bodyPr/>
            <a:lstStyle/>
            <a:p>
              <a:endParaRPr lang="en-US" dirty="0"/>
            </a:p>
          </p:txBody>
        </p:sp>
        <p:sp>
          <p:nvSpPr>
            <p:cNvPr id="376" name="Freeform 126">
              <a:extLst>
                <a:ext uri="{FF2B5EF4-FFF2-40B4-BE49-F238E27FC236}">
                  <a16:creationId xmlns:a16="http://schemas.microsoft.com/office/drawing/2014/main" id="{6C403F0D-48DB-43E4-BCBD-FAA1B9090241}"/>
                </a:ext>
              </a:extLst>
            </p:cNvPr>
            <p:cNvSpPr>
              <a:spLocks/>
            </p:cNvSpPr>
            <p:nvPr/>
          </p:nvSpPr>
          <p:spPr bwMode="auto">
            <a:xfrm>
              <a:off x="8328024" y="4541838"/>
              <a:ext cx="41275" cy="12700"/>
            </a:xfrm>
            <a:custGeom>
              <a:avLst/>
              <a:gdLst>
                <a:gd name="T0" fmla="*/ 0 w 52"/>
                <a:gd name="T1" fmla="*/ 3387 h 15"/>
                <a:gd name="T2" fmla="*/ 0 w 52"/>
                <a:gd name="T3" fmla="*/ 3387 h 15"/>
                <a:gd name="T4" fmla="*/ 3969 w 52"/>
                <a:gd name="T5" fmla="*/ 3387 h 15"/>
                <a:gd name="T6" fmla="*/ 7144 w 52"/>
                <a:gd name="T7" fmla="*/ 3387 h 15"/>
                <a:gd name="T8" fmla="*/ 10319 w 52"/>
                <a:gd name="T9" fmla="*/ 0 h 15"/>
                <a:gd name="T10" fmla="*/ 7144 w 52"/>
                <a:gd name="T11" fmla="*/ 0 h 15"/>
                <a:gd name="T12" fmla="*/ 0 w 52"/>
                <a:gd name="T13" fmla="*/ 3387 h 15"/>
                <a:gd name="T14" fmla="*/ 0 60000 65536"/>
                <a:gd name="T15" fmla="*/ 0 60000 65536"/>
                <a:gd name="T16" fmla="*/ 0 60000 65536"/>
                <a:gd name="T17" fmla="*/ 0 60000 65536"/>
                <a:gd name="T18" fmla="*/ 0 60000 65536"/>
                <a:gd name="T19" fmla="*/ 0 60000 65536"/>
                <a:gd name="T20" fmla="*/ 0 60000 65536"/>
                <a:gd name="T21" fmla="*/ 0 w 52"/>
                <a:gd name="T22" fmla="*/ 0 h 15"/>
                <a:gd name="T23" fmla="*/ 52 w 52"/>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15">
                  <a:moveTo>
                    <a:pt x="0" y="15"/>
                  </a:moveTo>
                  <a:lnTo>
                    <a:pt x="0" y="15"/>
                  </a:lnTo>
                  <a:lnTo>
                    <a:pt x="17" y="15"/>
                  </a:lnTo>
                  <a:lnTo>
                    <a:pt x="35" y="15"/>
                  </a:lnTo>
                  <a:lnTo>
                    <a:pt x="52" y="0"/>
                  </a:lnTo>
                  <a:lnTo>
                    <a:pt x="35" y="0"/>
                  </a:lnTo>
                  <a:lnTo>
                    <a:pt x="0" y="15"/>
                  </a:lnTo>
                </a:path>
              </a:pathLst>
            </a:custGeom>
            <a:solidFill>
              <a:srgbClr val="C9E7CA"/>
            </a:solidFill>
            <a:ln w="9525" cap="rnd">
              <a:solidFill>
                <a:schemeClr val="bg1"/>
              </a:solidFill>
              <a:round/>
              <a:headEnd/>
              <a:tailEnd/>
            </a:ln>
          </p:spPr>
          <p:txBody>
            <a:bodyPr/>
            <a:lstStyle/>
            <a:p>
              <a:endParaRPr lang="en-US" dirty="0"/>
            </a:p>
          </p:txBody>
        </p:sp>
        <p:sp>
          <p:nvSpPr>
            <p:cNvPr id="377" name="Freeform 127">
              <a:extLst>
                <a:ext uri="{FF2B5EF4-FFF2-40B4-BE49-F238E27FC236}">
                  <a16:creationId xmlns:a16="http://schemas.microsoft.com/office/drawing/2014/main" id="{33613F70-AF1F-43D2-80B4-B46576AF0B0B}"/>
                </a:ext>
              </a:extLst>
            </p:cNvPr>
            <p:cNvSpPr>
              <a:spLocks/>
            </p:cNvSpPr>
            <p:nvPr/>
          </p:nvSpPr>
          <p:spPr bwMode="auto">
            <a:xfrm>
              <a:off x="8216899" y="4554538"/>
              <a:ext cx="222250" cy="165100"/>
            </a:xfrm>
            <a:custGeom>
              <a:avLst/>
              <a:gdLst>
                <a:gd name="T0" fmla="*/ 3997 w 278"/>
                <a:gd name="T1" fmla="*/ 12761 h 207"/>
                <a:gd name="T2" fmla="*/ 3997 w 278"/>
                <a:gd name="T3" fmla="*/ 12761 h 207"/>
                <a:gd name="T4" fmla="*/ 10393 w 278"/>
                <a:gd name="T5" fmla="*/ 16749 h 207"/>
                <a:gd name="T6" fmla="*/ 17588 w 278"/>
                <a:gd name="T7" fmla="*/ 16749 h 207"/>
                <a:gd name="T8" fmla="*/ 20786 w 278"/>
                <a:gd name="T9" fmla="*/ 12761 h 207"/>
                <a:gd name="T10" fmla="*/ 27981 w 278"/>
                <a:gd name="T11" fmla="*/ 16749 h 207"/>
                <a:gd name="T12" fmla="*/ 31179 w 278"/>
                <a:gd name="T13" fmla="*/ 12761 h 207"/>
                <a:gd name="T14" fmla="*/ 41572 w 278"/>
                <a:gd name="T15" fmla="*/ 0 h 207"/>
                <a:gd name="T16" fmla="*/ 52764 w 278"/>
                <a:gd name="T17" fmla="*/ 0 h 207"/>
                <a:gd name="T18" fmla="*/ 49567 w 278"/>
                <a:gd name="T19" fmla="*/ 7178 h 207"/>
                <a:gd name="T20" fmla="*/ 52764 w 278"/>
                <a:gd name="T21" fmla="*/ 9571 h 207"/>
                <a:gd name="T22" fmla="*/ 49567 w 278"/>
                <a:gd name="T23" fmla="*/ 12761 h 207"/>
                <a:gd name="T24" fmla="*/ 56762 w 278"/>
                <a:gd name="T25" fmla="*/ 16749 h 207"/>
                <a:gd name="T26" fmla="*/ 52764 w 278"/>
                <a:gd name="T27" fmla="*/ 19142 h 207"/>
                <a:gd name="T28" fmla="*/ 45569 w 278"/>
                <a:gd name="T29" fmla="*/ 26320 h 207"/>
                <a:gd name="T30" fmla="*/ 41572 w 278"/>
                <a:gd name="T31" fmla="*/ 31903 h 207"/>
                <a:gd name="T32" fmla="*/ 45569 w 278"/>
                <a:gd name="T33" fmla="*/ 31903 h 207"/>
                <a:gd name="T34" fmla="*/ 41572 w 278"/>
                <a:gd name="T35" fmla="*/ 38284 h 207"/>
                <a:gd name="T36" fmla="*/ 35176 w 278"/>
                <a:gd name="T37" fmla="*/ 41474 h 207"/>
                <a:gd name="T38" fmla="*/ 31179 w 278"/>
                <a:gd name="T39" fmla="*/ 38284 h 207"/>
                <a:gd name="T40" fmla="*/ 24783 w 278"/>
                <a:gd name="T41" fmla="*/ 38284 h 207"/>
                <a:gd name="T42" fmla="*/ 17588 w 278"/>
                <a:gd name="T43" fmla="*/ 38284 h 207"/>
                <a:gd name="T44" fmla="*/ 17588 w 278"/>
                <a:gd name="T45" fmla="*/ 35094 h 207"/>
                <a:gd name="T46" fmla="*/ 10393 w 278"/>
                <a:gd name="T47" fmla="*/ 35094 h 207"/>
                <a:gd name="T48" fmla="*/ 7195 w 278"/>
                <a:gd name="T49" fmla="*/ 28713 h 207"/>
                <a:gd name="T50" fmla="*/ 3997 w 278"/>
                <a:gd name="T51" fmla="*/ 22332 h 207"/>
                <a:gd name="T52" fmla="*/ 0 w 278"/>
                <a:gd name="T53" fmla="*/ 16749 h 207"/>
                <a:gd name="T54" fmla="*/ 3997 w 278"/>
                <a:gd name="T55" fmla="*/ 12761 h 2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78"/>
                <a:gd name="T85" fmla="*/ 0 h 207"/>
                <a:gd name="T86" fmla="*/ 278 w 278"/>
                <a:gd name="T87" fmla="*/ 207 h 20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78" h="207">
                  <a:moveTo>
                    <a:pt x="17" y="63"/>
                  </a:moveTo>
                  <a:lnTo>
                    <a:pt x="17" y="63"/>
                  </a:lnTo>
                  <a:lnTo>
                    <a:pt x="52" y="81"/>
                  </a:lnTo>
                  <a:lnTo>
                    <a:pt x="86" y="81"/>
                  </a:lnTo>
                  <a:lnTo>
                    <a:pt x="104" y="63"/>
                  </a:lnTo>
                  <a:lnTo>
                    <a:pt x="138" y="81"/>
                  </a:lnTo>
                  <a:lnTo>
                    <a:pt x="155" y="63"/>
                  </a:lnTo>
                  <a:lnTo>
                    <a:pt x="207" y="0"/>
                  </a:lnTo>
                  <a:lnTo>
                    <a:pt x="261" y="0"/>
                  </a:lnTo>
                  <a:lnTo>
                    <a:pt x="244" y="33"/>
                  </a:lnTo>
                  <a:lnTo>
                    <a:pt x="261" y="48"/>
                  </a:lnTo>
                  <a:lnTo>
                    <a:pt x="244" y="63"/>
                  </a:lnTo>
                  <a:lnTo>
                    <a:pt x="278" y="81"/>
                  </a:lnTo>
                  <a:lnTo>
                    <a:pt x="261" y="96"/>
                  </a:lnTo>
                  <a:lnTo>
                    <a:pt x="224" y="129"/>
                  </a:lnTo>
                  <a:lnTo>
                    <a:pt x="207" y="159"/>
                  </a:lnTo>
                  <a:lnTo>
                    <a:pt x="224" y="159"/>
                  </a:lnTo>
                  <a:lnTo>
                    <a:pt x="207" y="192"/>
                  </a:lnTo>
                  <a:lnTo>
                    <a:pt x="173" y="207"/>
                  </a:lnTo>
                  <a:lnTo>
                    <a:pt x="155" y="192"/>
                  </a:lnTo>
                  <a:lnTo>
                    <a:pt x="121" y="192"/>
                  </a:lnTo>
                  <a:lnTo>
                    <a:pt x="86" y="192"/>
                  </a:lnTo>
                  <a:lnTo>
                    <a:pt x="86" y="176"/>
                  </a:lnTo>
                  <a:lnTo>
                    <a:pt x="52" y="176"/>
                  </a:lnTo>
                  <a:lnTo>
                    <a:pt x="34" y="144"/>
                  </a:lnTo>
                  <a:lnTo>
                    <a:pt x="17" y="111"/>
                  </a:lnTo>
                  <a:lnTo>
                    <a:pt x="0" y="81"/>
                  </a:lnTo>
                  <a:lnTo>
                    <a:pt x="17" y="63"/>
                  </a:lnTo>
                </a:path>
              </a:pathLst>
            </a:custGeom>
            <a:solidFill>
              <a:srgbClr val="295E7E"/>
            </a:solidFill>
            <a:ln w="9525" cap="rnd">
              <a:solidFill>
                <a:schemeClr val="bg1"/>
              </a:solidFill>
              <a:round/>
              <a:headEnd/>
              <a:tailEnd/>
            </a:ln>
          </p:spPr>
          <p:txBody>
            <a:bodyPr/>
            <a:lstStyle/>
            <a:p>
              <a:endParaRPr lang="en-US" dirty="0"/>
            </a:p>
          </p:txBody>
        </p:sp>
        <p:sp>
          <p:nvSpPr>
            <p:cNvPr id="378" name="Freeform 128">
              <a:extLst>
                <a:ext uri="{FF2B5EF4-FFF2-40B4-BE49-F238E27FC236}">
                  <a16:creationId xmlns:a16="http://schemas.microsoft.com/office/drawing/2014/main" id="{F21BC02C-7246-4E6F-8BB7-ADF636BE7C97}"/>
                </a:ext>
              </a:extLst>
            </p:cNvPr>
            <p:cNvSpPr>
              <a:spLocks/>
            </p:cNvSpPr>
            <p:nvPr/>
          </p:nvSpPr>
          <p:spPr bwMode="auto">
            <a:xfrm>
              <a:off x="7969249" y="4605338"/>
              <a:ext cx="15875" cy="25400"/>
            </a:xfrm>
            <a:custGeom>
              <a:avLst/>
              <a:gdLst>
                <a:gd name="T0" fmla="*/ 0 w 19"/>
                <a:gd name="T1" fmla="*/ 3079 h 33"/>
                <a:gd name="T2" fmla="*/ 0 w 19"/>
                <a:gd name="T3" fmla="*/ 3079 h 33"/>
                <a:gd name="T4" fmla="*/ 4178 w 19"/>
                <a:gd name="T5" fmla="*/ 6158 h 33"/>
                <a:gd name="T6" fmla="*/ 0 w 19"/>
                <a:gd name="T7" fmla="*/ 0 h 33"/>
                <a:gd name="T8" fmla="*/ 0 w 19"/>
                <a:gd name="T9" fmla="*/ 3079 h 33"/>
                <a:gd name="T10" fmla="*/ 0 60000 65536"/>
                <a:gd name="T11" fmla="*/ 0 60000 65536"/>
                <a:gd name="T12" fmla="*/ 0 60000 65536"/>
                <a:gd name="T13" fmla="*/ 0 60000 65536"/>
                <a:gd name="T14" fmla="*/ 0 60000 65536"/>
                <a:gd name="T15" fmla="*/ 0 w 19"/>
                <a:gd name="T16" fmla="*/ 0 h 33"/>
                <a:gd name="T17" fmla="*/ 19 w 19"/>
                <a:gd name="T18" fmla="*/ 33 h 33"/>
              </a:gdLst>
              <a:ahLst/>
              <a:cxnLst>
                <a:cxn ang="T10">
                  <a:pos x="T0" y="T1"/>
                </a:cxn>
                <a:cxn ang="T11">
                  <a:pos x="T2" y="T3"/>
                </a:cxn>
                <a:cxn ang="T12">
                  <a:pos x="T4" y="T5"/>
                </a:cxn>
                <a:cxn ang="T13">
                  <a:pos x="T6" y="T7"/>
                </a:cxn>
                <a:cxn ang="T14">
                  <a:pos x="T8" y="T9"/>
                </a:cxn>
              </a:cxnLst>
              <a:rect l="T15" t="T16" r="T17" b="T18"/>
              <a:pathLst>
                <a:path w="19" h="33">
                  <a:moveTo>
                    <a:pt x="0" y="18"/>
                  </a:moveTo>
                  <a:lnTo>
                    <a:pt x="0" y="18"/>
                  </a:lnTo>
                  <a:lnTo>
                    <a:pt x="19" y="33"/>
                  </a:lnTo>
                  <a:lnTo>
                    <a:pt x="0" y="0"/>
                  </a:lnTo>
                  <a:lnTo>
                    <a:pt x="0" y="18"/>
                  </a:lnTo>
                </a:path>
              </a:pathLst>
            </a:custGeom>
            <a:solidFill>
              <a:srgbClr val="C9E7CA"/>
            </a:solidFill>
            <a:ln w="9525" cap="rnd">
              <a:solidFill>
                <a:schemeClr val="bg1"/>
              </a:solidFill>
              <a:round/>
              <a:headEnd/>
              <a:tailEnd/>
            </a:ln>
          </p:spPr>
          <p:txBody>
            <a:bodyPr/>
            <a:lstStyle/>
            <a:p>
              <a:endParaRPr lang="en-US" dirty="0"/>
            </a:p>
          </p:txBody>
        </p:sp>
        <p:sp>
          <p:nvSpPr>
            <p:cNvPr id="379" name="Freeform 129">
              <a:extLst>
                <a:ext uri="{FF2B5EF4-FFF2-40B4-BE49-F238E27FC236}">
                  <a16:creationId xmlns:a16="http://schemas.microsoft.com/office/drawing/2014/main" id="{C34BCDB5-882F-424A-8018-342D66E2EAEF}"/>
                </a:ext>
              </a:extLst>
            </p:cNvPr>
            <p:cNvSpPr>
              <a:spLocks/>
            </p:cNvSpPr>
            <p:nvPr/>
          </p:nvSpPr>
          <p:spPr bwMode="auto">
            <a:xfrm>
              <a:off x="7997824" y="4656138"/>
              <a:ext cx="12700" cy="25400"/>
            </a:xfrm>
            <a:custGeom>
              <a:avLst/>
              <a:gdLst>
                <a:gd name="T0" fmla="*/ 0 w 16"/>
                <a:gd name="T1" fmla="*/ 0 h 30"/>
                <a:gd name="T2" fmla="*/ 0 w 16"/>
                <a:gd name="T3" fmla="*/ 0 h 30"/>
                <a:gd name="T4" fmla="*/ 3175 w 16"/>
                <a:gd name="T5" fmla="*/ 7620 h 30"/>
                <a:gd name="T6" fmla="*/ 3175 w 16"/>
                <a:gd name="T7" fmla="*/ 3387 h 30"/>
                <a:gd name="T8" fmla="*/ 3175 w 16"/>
                <a:gd name="T9" fmla="*/ 0 h 30"/>
                <a:gd name="T10" fmla="*/ 0 w 16"/>
                <a:gd name="T11" fmla="*/ 0 h 30"/>
                <a:gd name="T12" fmla="*/ 0 60000 65536"/>
                <a:gd name="T13" fmla="*/ 0 60000 65536"/>
                <a:gd name="T14" fmla="*/ 0 60000 65536"/>
                <a:gd name="T15" fmla="*/ 0 60000 65536"/>
                <a:gd name="T16" fmla="*/ 0 60000 65536"/>
                <a:gd name="T17" fmla="*/ 0 60000 65536"/>
                <a:gd name="T18" fmla="*/ 0 w 16"/>
                <a:gd name="T19" fmla="*/ 0 h 30"/>
                <a:gd name="T20" fmla="*/ 16 w 16"/>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6" h="30">
                  <a:moveTo>
                    <a:pt x="0" y="0"/>
                  </a:moveTo>
                  <a:lnTo>
                    <a:pt x="0" y="0"/>
                  </a:lnTo>
                  <a:lnTo>
                    <a:pt x="16" y="30"/>
                  </a:lnTo>
                  <a:lnTo>
                    <a:pt x="16" y="15"/>
                  </a:lnTo>
                  <a:lnTo>
                    <a:pt x="16" y="0"/>
                  </a:lnTo>
                  <a:lnTo>
                    <a:pt x="0" y="0"/>
                  </a:lnTo>
                </a:path>
              </a:pathLst>
            </a:custGeom>
            <a:solidFill>
              <a:srgbClr val="C9E7CA"/>
            </a:solidFill>
            <a:ln w="9525" cap="rnd">
              <a:solidFill>
                <a:schemeClr val="bg1"/>
              </a:solidFill>
              <a:round/>
              <a:headEnd/>
              <a:tailEnd/>
            </a:ln>
          </p:spPr>
          <p:txBody>
            <a:bodyPr/>
            <a:lstStyle/>
            <a:p>
              <a:endParaRPr lang="en-US" dirty="0"/>
            </a:p>
          </p:txBody>
        </p:sp>
        <p:sp>
          <p:nvSpPr>
            <p:cNvPr id="380" name="Freeform 130">
              <a:extLst>
                <a:ext uri="{FF2B5EF4-FFF2-40B4-BE49-F238E27FC236}">
                  <a16:creationId xmlns:a16="http://schemas.microsoft.com/office/drawing/2014/main" id="{9C0BF7E3-9D2C-4950-8E89-6B0350575211}"/>
                </a:ext>
              </a:extLst>
            </p:cNvPr>
            <p:cNvSpPr>
              <a:spLocks/>
            </p:cNvSpPr>
            <p:nvPr/>
          </p:nvSpPr>
          <p:spPr bwMode="auto">
            <a:xfrm>
              <a:off x="7585074" y="4440238"/>
              <a:ext cx="57150" cy="76200"/>
            </a:xfrm>
            <a:custGeom>
              <a:avLst/>
              <a:gdLst>
                <a:gd name="T0" fmla="*/ 0 w 71"/>
                <a:gd name="T1" fmla="*/ 9525 h 96"/>
                <a:gd name="T2" fmla="*/ 0 w 71"/>
                <a:gd name="T3" fmla="*/ 9525 h 96"/>
                <a:gd name="T4" fmla="*/ 4025 w 71"/>
                <a:gd name="T5" fmla="*/ 19050 h 96"/>
                <a:gd name="T6" fmla="*/ 11269 w 71"/>
                <a:gd name="T7" fmla="*/ 19050 h 96"/>
                <a:gd name="T8" fmla="*/ 14489 w 71"/>
                <a:gd name="T9" fmla="*/ 11906 h 96"/>
                <a:gd name="T10" fmla="*/ 8049 w 71"/>
                <a:gd name="T11" fmla="*/ 2381 h 96"/>
                <a:gd name="T12" fmla="*/ 4025 w 71"/>
                <a:gd name="T13" fmla="*/ 0 h 96"/>
                <a:gd name="T14" fmla="*/ 0 w 71"/>
                <a:gd name="T15" fmla="*/ 9525 h 96"/>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96"/>
                <a:gd name="T26" fmla="*/ 71 w 71"/>
                <a:gd name="T27" fmla="*/ 96 h 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96">
                  <a:moveTo>
                    <a:pt x="0" y="48"/>
                  </a:moveTo>
                  <a:lnTo>
                    <a:pt x="0" y="48"/>
                  </a:lnTo>
                  <a:lnTo>
                    <a:pt x="17" y="96"/>
                  </a:lnTo>
                  <a:lnTo>
                    <a:pt x="54" y="96"/>
                  </a:lnTo>
                  <a:lnTo>
                    <a:pt x="71" y="63"/>
                  </a:lnTo>
                  <a:lnTo>
                    <a:pt x="37" y="15"/>
                  </a:lnTo>
                  <a:lnTo>
                    <a:pt x="17" y="0"/>
                  </a:lnTo>
                  <a:lnTo>
                    <a:pt x="0" y="48"/>
                  </a:lnTo>
                </a:path>
              </a:pathLst>
            </a:custGeom>
            <a:solidFill>
              <a:srgbClr val="295E7E"/>
            </a:solidFill>
            <a:ln w="9525" cap="rnd">
              <a:solidFill>
                <a:schemeClr val="bg1"/>
              </a:solidFill>
              <a:round/>
              <a:headEnd/>
              <a:tailEnd/>
            </a:ln>
          </p:spPr>
          <p:txBody>
            <a:bodyPr/>
            <a:lstStyle/>
            <a:p>
              <a:endParaRPr lang="en-US" dirty="0"/>
            </a:p>
          </p:txBody>
        </p:sp>
        <p:sp>
          <p:nvSpPr>
            <p:cNvPr id="381" name="Freeform 131">
              <a:extLst>
                <a:ext uri="{FF2B5EF4-FFF2-40B4-BE49-F238E27FC236}">
                  <a16:creationId xmlns:a16="http://schemas.microsoft.com/office/drawing/2014/main" id="{663B8660-E8C0-4271-A9BE-660FF6968E5C}"/>
                </a:ext>
              </a:extLst>
            </p:cNvPr>
            <p:cNvSpPr>
              <a:spLocks/>
            </p:cNvSpPr>
            <p:nvPr/>
          </p:nvSpPr>
          <p:spPr bwMode="auto">
            <a:xfrm>
              <a:off x="8216899" y="4237038"/>
              <a:ext cx="55563" cy="38100"/>
            </a:xfrm>
            <a:custGeom>
              <a:avLst/>
              <a:gdLst>
                <a:gd name="T0" fmla="*/ 0 w 69"/>
                <a:gd name="T1" fmla="*/ 2381 h 48"/>
                <a:gd name="T2" fmla="*/ 0 w 69"/>
                <a:gd name="T3" fmla="*/ 2381 h 48"/>
                <a:gd name="T4" fmla="*/ 0 w 69"/>
                <a:gd name="T5" fmla="*/ 5556 h 48"/>
                <a:gd name="T6" fmla="*/ 7247 w 69"/>
                <a:gd name="T7" fmla="*/ 9525 h 48"/>
                <a:gd name="T8" fmla="*/ 10468 w 69"/>
                <a:gd name="T9" fmla="*/ 5556 h 48"/>
                <a:gd name="T10" fmla="*/ 14495 w 69"/>
                <a:gd name="T11" fmla="*/ 0 h 48"/>
                <a:gd name="T12" fmla="*/ 4026 w 69"/>
                <a:gd name="T13" fmla="*/ 0 h 48"/>
                <a:gd name="T14" fmla="*/ 0 w 69"/>
                <a:gd name="T15" fmla="*/ 2381 h 48"/>
                <a:gd name="T16" fmla="*/ 0 60000 65536"/>
                <a:gd name="T17" fmla="*/ 0 60000 65536"/>
                <a:gd name="T18" fmla="*/ 0 60000 65536"/>
                <a:gd name="T19" fmla="*/ 0 60000 65536"/>
                <a:gd name="T20" fmla="*/ 0 60000 65536"/>
                <a:gd name="T21" fmla="*/ 0 60000 65536"/>
                <a:gd name="T22" fmla="*/ 0 60000 65536"/>
                <a:gd name="T23" fmla="*/ 0 60000 65536"/>
                <a:gd name="T24" fmla="*/ 0 w 69"/>
                <a:gd name="T25" fmla="*/ 0 h 48"/>
                <a:gd name="T26" fmla="*/ 69 w 69"/>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 h="48">
                  <a:moveTo>
                    <a:pt x="0" y="15"/>
                  </a:moveTo>
                  <a:lnTo>
                    <a:pt x="0" y="15"/>
                  </a:lnTo>
                  <a:lnTo>
                    <a:pt x="0" y="31"/>
                  </a:lnTo>
                  <a:lnTo>
                    <a:pt x="34" y="48"/>
                  </a:lnTo>
                  <a:lnTo>
                    <a:pt x="52" y="31"/>
                  </a:lnTo>
                  <a:lnTo>
                    <a:pt x="69" y="0"/>
                  </a:lnTo>
                  <a:lnTo>
                    <a:pt x="17" y="0"/>
                  </a:lnTo>
                  <a:lnTo>
                    <a:pt x="0" y="15"/>
                  </a:lnTo>
                </a:path>
              </a:pathLst>
            </a:custGeom>
            <a:solidFill>
              <a:srgbClr val="295E7E"/>
            </a:solidFill>
            <a:ln w="9525" cap="rnd">
              <a:solidFill>
                <a:schemeClr val="bg1"/>
              </a:solidFill>
              <a:round/>
              <a:headEnd/>
              <a:tailEnd/>
            </a:ln>
          </p:spPr>
          <p:txBody>
            <a:bodyPr/>
            <a:lstStyle/>
            <a:p>
              <a:endParaRPr lang="en-US" dirty="0"/>
            </a:p>
          </p:txBody>
        </p:sp>
        <p:sp>
          <p:nvSpPr>
            <p:cNvPr id="382" name="Freeform 132">
              <a:extLst>
                <a:ext uri="{FF2B5EF4-FFF2-40B4-BE49-F238E27FC236}">
                  <a16:creationId xmlns:a16="http://schemas.microsoft.com/office/drawing/2014/main" id="{F5FA1CB0-B03A-4A16-AA12-13300EBD3782}"/>
                </a:ext>
              </a:extLst>
            </p:cNvPr>
            <p:cNvSpPr>
              <a:spLocks/>
            </p:cNvSpPr>
            <p:nvPr/>
          </p:nvSpPr>
          <p:spPr bwMode="auto">
            <a:xfrm>
              <a:off x="8464549" y="4122738"/>
              <a:ext cx="41275" cy="63500"/>
            </a:xfrm>
            <a:custGeom>
              <a:avLst/>
              <a:gdLst>
                <a:gd name="T0" fmla="*/ 0 w 52"/>
                <a:gd name="T1" fmla="*/ 9646 h 79"/>
                <a:gd name="T2" fmla="*/ 0 w 52"/>
                <a:gd name="T3" fmla="*/ 9646 h 79"/>
                <a:gd name="T4" fmla="*/ 0 w 52"/>
                <a:gd name="T5" fmla="*/ 12861 h 79"/>
                <a:gd name="T6" fmla="*/ 3969 w 52"/>
                <a:gd name="T7" fmla="*/ 16076 h 79"/>
                <a:gd name="T8" fmla="*/ 10319 w 52"/>
                <a:gd name="T9" fmla="*/ 0 h 79"/>
                <a:gd name="T10" fmla="*/ 7144 w 52"/>
                <a:gd name="T11" fmla="*/ 0 h 79"/>
                <a:gd name="T12" fmla="*/ 0 w 52"/>
                <a:gd name="T13" fmla="*/ 9646 h 79"/>
                <a:gd name="T14" fmla="*/ 0 60000 65536"/>
                <a:gd name="T15" fmla="*/ 0 60000 65536"/>
                <a:gd name="T16" fmla="*/ 0 60000 65536"/>
                <a:gd name="T17" fmla="*/ 0 60000 65536"/>
                <a:gd name="T18" fmla="*/ 0 60000 65536"/>
                <a:gd name="T19" fmla="*/ 0 60000 65536"/>
                <a:gd name="T20" fmla="*/ 0 60000 65536"/>
                <a:gd name="T21" fmla="*/ 0 w 52"/>
                <a:gd name="T22" fmla="*/ 0 h 79"/>
                <a:gd name="T23" fmla="*/ 52 w 52"/>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79">
                  <a:moveTo>
                    <a:pt x="0" y="48"/>
                  </a:moveTo>
                  <a:lnTo>
                    <a:pt x="0" y="48"/>
                  </a:lnTo>
                  <a:lnTo>
                    <a:pt x="0" y="63"/>
                  </a:lnTo>
                  <a:lnTo>
                    <a:pt x="17" y="79"/>
                  </a:lnTo>
                  <a:lnTo>
                    <a:pt x="52" y="0"/>
                  </a:lnTo>
                  <a:lnTo>
                    <a:pt x="34" y="0"/>
                  </a:lnTo>
                  <a:lnTo>
                    <a:pt x="0" y="48"/>
                  </a:lnTo>
                </a:path>
              </a:pathLst>
            </a:custGeom>
            <a:solidFill>
              <a:srgbClr val="295E7E"/>
            </a:solidFill>
            <a:ln w="9525" cap="rnd">
              <a:solidFill>
                <a:schemeClr val="bg1"/>
              </a:solidFill>
              <a:round/>
              <a:headEnd/>
              <a:tailEnd/>
            </a:ln>
          </p:spPr>
          <p:txBody>
            <a:bodyPr/>
            <a:lstStyle/>
            <a:p>
              <a:endParaRPr lang="en-US" dirty="0"/>
            </a:p>
          </p:txBody>
        </p:sp>
        <p:sp>
          <p:nvSpPr>
            <p:cNvPr id="383" name="Freeform 133">
              <a:extLst>
                <a:ext uri="{FF2B5EF4-FFF2-40B4-BE49-F238E27FC236}">
                  <a16:creationId xmlns:a16="http://schemas.microsoft.com/office/drawing/2014/main" id="{E48DC88E-44DB-467C-B04D-D155C3E09077}"/>
                </a:ext>
              </a:extLst>
            </p:cNvPr>
            <p:cNvSpPr>
              <a:spLocks/>
            </p:cNvSpPr>
            <p:nvPr/>
          </p:nvSpPr>
          <p:spPr bwMode="auto">
            <a:xfrm>
              <a:off x="7927974" y="4529138"/>
              <a:ext cx="234950" cy="228600"/>
            </a:xfrm>
            <a:custGeom>
              <a:avLst/>
              <a:gdLst>
                <a:gd name="T0" fmla="*/ 0 w 296"/>
                <a:gd name="T1" fmla="*/ 0 h 288"/>
                <a:gd name="T2" fmla="*/ 0 w 296"/>
                <a:gd name="T3" fmla="*/ 0 h 288"/>
                <a:gd name="T4" fmla="*/ 0 w 296"/>
                <a:gd name="T5" fmla="*/ 3969 h 288"/>
                <a:gd name="T6" fmla="*/ 7144 w 296"/>
                <a:gd name="T7" fmla="*/ 9525 h 288"/>
                <a:gd name="T8" fmla="*/ 14288 w 296"/>
                <a:gd name="T9" fmla="*/ 15875 h 288"/>
                <a:gd name="T10" fmla="*/ 17462 w 296"/>
                <a:gd name="T11" fmla="*/ 19050 h 288"/>
                <a:gd name="T12" fmla="*/ 20637 w 296"/>
                <a:gd name="T13" fmla="*/ 26194 h 288"/>
                <a:gd name="T14" fmla="*/ 27781 w 296"/>
                <a:gd name="T15" fmla="*/ 31750 h 288"/>
                <a:gd name="T16" fmla="*/ 34131 w 296"/>
                <a:gd name="T17" fmla="*/ 44450 h 288"/>
                <a:gd name="T18" fmla="*/ 48419 w 296"/>
                <a:gd name="T19" fmla="*/ 57150 h 288"/>
                <a:gd name="T20" fmla="*/ 55563 w 296"/>
                <a:gd name="T21" fmla="*/ 57150 h 288"/>
                <a:gd name="T22" fmla="*/ 58738 w 296"/>
                <a:gd name="T23" fmla="*/ 44450 h 288"/>
                <a:gd name="T24" fmla="*/ 55563 w 296"/>
                <a:gd name="T25" fmla="*/ 38100 h 288"/>
                <a:gd name="T26" fmla="*/ 52388 w 296"/>
                <a:gd name="T27" fmla="*/ 38100 h 288"/>
                <a:gd name="T28" fmla="*/ 48419 w 296"/>
                <a:gd name="T29" fmla="*/ 31750 h 288"/>
                <a:gd name="T30" fmla="*/ 44450 w 296"/>
                <a:gd name="T31" fmla="*/ 31750 h 288"/>
                <a:gd name="T32" fmla="*/ 44450 w 296"/>
                <a:gd name="T33" fmla="*/ 28575 h 288"/>
                <a:gd name="T34" fmla="*/ 41275 w 296"/>
                <a:gd name="T35" fmla="*/ 26194 h 288"/>
                <a:gd name="T36" fmla="*/ 41275 w 296"/>
                <a:gd name="T37" fmla="*/ 22225 h 288"/>
                <a:gd name="T38" fmla="*/ 30956 w 296"/>
                <a:gd name="T39" fmla="*/ 15875 h 288"/>
                <a:gd name="T40" fmla="*/ 27781 w 296"/>
                <a:gd name="T41" fmla="*/ 15875 h 288"/>
                <a:gd name="T42" fmla="*/ 10319 w 296"/>
                <a:gd name="T43" fmla="*/ 3969 h 288"/>
                <a:gd name="T44" fmla="*/ 0 w 296"/>
                <a:gd name="T45" fmla="*/ 0 h 2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6"/>
                <a:gd name="T70" fmla="*/ 0 h 288"/>
                <a:gd name="T71" fmla="*/ 296 w 296"/>
                <a:gd name="T72" fmla="*/ 288 h 2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6" h="288">
                  <a:moveTo>
                    <a:pt x="0" y="0"/>
                  </a:moveTo>
                  <a:lnTo>
                    <a:pt x="0" y="0"/>
                  </a:lnTo>
                  <a:lnTo>
                    <a:pt x="0" y="18"/>
                  </a:lnTo>
                  <a:lnTo>
                    <a:pt x="35" y="48"/>
                  </a:lnTo>
                  <a:lnTo>
                    <a:pt x="71" y="81"/>
                  </a:lnTo>
                  <a:lnTo>
                    <a:pt x="88" y="96"/>
                  </a:lnTo>
                  <a:lnTo>
                    <a:pt x="106" y="129"/>
                  </a:lnTo>
                  <a:lnTo>
                    <a:pt x="140" y="162"/>
                  </a:lnTo>
                  <a:lnTo>
                    <a:pt x="175" y="225"/>
                  </a:lnTo>
                  <a:lnTo>
                    <a:pt x="244" y="288"/>
                  </a:lnTo>
                  <a:lnTo>
                    <a:pt x="278" y="288"/>
                  </a:lnTo>
                  <a:lnTo>
                    <a:pt x="296" y="225"/>
                  </a:lnTo>
                  <a:lnTo>
                    <a:pt x="278" y="192"/>
                  </a:lnTo>
                  <a:lnTo>
                    <a:pt x="261" y="192"/>
                  </a:lnTo>
                  <a:lnTo>
                    <a:pt x="244" y="162"/>
                  </a:lnTo>
                  <a:lnTo>
                    <a:pt x="227" y="162"/>
                  </a:lnTo>
                  <a:lnTo>
                    <a:pt x="227" y="144"/>
                  </a:lnTo>
                  <a:lnTo>
                    <a:pt x="209" y="129"/>
                  </a:lnTo>
                  <a:lnTo>
                    <a:pt x="209" y="114"/>
                  </a:lnTo>
                  <a:lnTo>
                    <a:pt x="158" y="81"/>
                  </a:lnTo>
                  <a:lnTo>
                    <a:pt x="140" y="81"/>
                  </a:lnTo>
                  <a:lnTo>
                    <a:pt x="54" y="18"/>
                  </a:lnTo>
                  <a:lnTo>
                    <a:pt x="0" y="0"/>
                  </a:lnTo>
                </a:path>
              </a:pathLst>
            </a:custGeom>
            <a:solidFill>
              <a:srgbClr val="295E7E"/>
            </a:solidFill>
            <a:ln w="9525" cap="rnd">
              <a:solidFill>
                <a:schemeClr val="bg1"/>
              </a:solidFill>
              <a:round/>
              <a:headEnd/>
              <a:tailEnd/>
            </a:ln>
          </p:spPr>
          <p:txBody>
            <a:bodyPr/>
            <a:lstStyle/>
            <a:p>
              <a:endParaRPr lang="en-US" dirty="0"/>
            </a:p>
          </p:txBody>
        </p:sp>
        <p:sp>
          <p:nvSpPr>
            <p:cNvPr id="384" name="Freeform 134">
              <a:extLst>
                <a:ext uri="{FF2B5EF4-FFF2-40B4-BE49-F238E27FC236}">
                  <a16:creationId xmlns:a16="http://schemas.microsoft.com/office/drawing/2014/main" id="{6C43C608-1CFB-4B9E-938E-0D2452160254}"/>
                </a:ext>
              </a:extLst>
            </p:cNvPr>
            <p:cNvSpPr>
              <a:spLocks/>
            </p:cNvSpPr>
            <p:nvPr/>
          </p:nvSpPr>
          <p:spPr bwMode="auto">
            <a:xfrm>
              <a:off x="8148637" y="4757738"/>
              <a:ext cx="192088" cy="50800"/>
            </a:xfrm>
            <a:custGeom>
              <a:avLst/>
              <a:gdLst>
                <a:gd name="T0" fmla="*/ 0 w 242"/>
                <a:gd name="T1" fmla="*/ 3126 h 65"/>
                <a:gd name="T2" fmla="*/ 0 w 242"/>
                <a:gd name="T3" fmla="*/ 3126 h 65"/>
                <a:gd name="T4" fmla="*/ 14288 w 242"/>
                <a:gd name="T5" fmla="*/ 9378 h 65"/>
                <a:gd name="T6" fmla="*/ 48419 w 242"/>
                <a:gd name="T7" fmla="*/ 12505 h 65"/>
                <a:gd name="T8" fmla="*/ 48419 w 242"/>
                <a:gd name="T9" fmla="*/ 9378 h 65"/>
                <a:gd name="T10" fmla="*/ 41275 w 242"/>
                <a:gd name="T11" fmla="*/ 9378 h 65"/>
                <a:gd name="T12" fmla="*/ 38100 w 242"/>
                <a:gd name="T13" fmla="*/ 6252 h 65"/>
                <a:gd name="T14" fmla="*/ 27781 w 242"/>
                <a:gd name="T15" fmla="*/ 3126 h 65"/>
                <a:gd name="T16" fmla="*/ 27781 w 242"/>
                <a:gd name="T17" fmla="*/ 6252 h 65"/>
                <a:gd name="T18" fmla="*/ 20638 w 242"/>
                <a:gd name="T19" fmla="*/ 3126 h 65"/>
                <a:gd name="T20" fmla="*/ 10319 w 242"/>
                <a:gd name="T21" fmla="*/ 0 h 65"/>
                <a:gd name="T22" fmla="*/ 3969 w 242"/>
                <a:gd name="T23" fmla="*/ 0 h 65"/>
                <a:gd name="T24" fmla="*/ 0 w 242"/>
                <a:gd name="T25" fmla="*/ 3126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2"/>
                <a:gd name="T40" fmla="*/ 0 h 65"/>
                <a:gd name="T41" fmla="*/ 242 w 242"/>
                <a:gd name="T42" fmla="*/ 65 h 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2" h="65">
                  <a:moveTo>
                    <a:pt x="0" y="17"/>
                  </a:moveTo>
                  <a:lnTo>
                    <a:pt x="0" y="17"/>
                  </a:lnTo>
                  <a:lnTo>
                    <a:pt x="70" y="48"/>
                  </a:lnTo>
                  <a:lnTo>
                    <a:pt x="242" y="65"/>
                  </a:lnTo>
                  <a:lnTo>
                    <a:pt x="242" y="48"/>
                  </a:lnTo>
                  <a:lnTo>
                    <a:pt x="208" y="48"/>
                  </a:lnTo>
                  <a:lnTo>
                    <a:pt x="191" y="33"/>
                  </a:lnTo>
                  <a:lnTo>
                    <a:pt x="139" y="17"/>
                  </a:lnTo>
                  <a:lnTo>
                    <a:pt x="139" y="33"/>
                  </a:lnTo>
                  <a:lnTo>
                    <a:pt x="104" y="17"/>
                  </a:lnTo>
                  <a:lnTo>
                    <a:pt x="52" y="0"/>
                  </a:lnTo>
                  <a:lnTo>
                    <a:pt x="18" y="0"/>
                  </a:lnTo>
                  <a:lnTo>
                    <a:pt x="0" y="17"/>
                  </a:lnTo>
                  <a:close/>
                </a:path>
              </a:pathLst>
            </a:custGeom>
            <a:solidFill>
              <a:srgbClr val="295E7E"/>
            </a:solidFill>
            <a:ln w="9525" cap="rnd">
              <a:solidFill>
                <a:schemeClr val="bg1"/>
              </a:solidFill>
              <a:round/>
              <a:headEnd/>
              <a:tailEnd/>
            </a:ln>
          </p:spPr>
          <p:txBody>
            <a:bodyPr/>
            <a:lstStyle/>
            <a:p>
              <a:endParaRPr lang="en-US" dirty="0"/>
            </a:p>
          </p:txBody>
        </p:sp>
        <p:sp>
          <p:nvSpPr>
            <p:cNvPr id="385" name="Freeform 135">
              <a:extLst>
                <a:ext uri="{FF2B5EF4-FFF2-40B4-BE49-F238E27FC236}">
                  <a16:creationId xmlns:a16="http://schemas.microsoft.com/office/drawing/2014/main" id="{BE25A2BE-B00F-4034-807D-D84965D75C87}"/>
                </a:ext>
              </a:extLst>
            </p:cNvPr>
            <p:cNvSpPr>
              <a:spLocks/>
            </p:cNvSpPr>
            <p:nvPr/>
          </p:nvSpPr>
          <p:spPr bwMode="auto">
            <a:xfrm>
              <a:off x="8340724" y="4808538"/>
              <a:ext cx="28575" cy="0"/>
            </a:xfrm>
            <a:custGeom>
              <a:avLst/>
              <a:gdLst>
                <a:gd name="T0" fmla="*/ 0 w 37"/>
                <a:gd name="T1" fmla="*/ 0 w 37"/>
                <a:gd name="T2" fmla="*/ 3089 w 37"/>
                <a:gd name="T3" fmla="*/ 6951 w 37"/>
                <a:gd name="T4" fmla="*/ 0 w 37"/>
                <a:gd name="T5" fmla="*/ 0 60000 65536"/>
                <a:gd name="T6" fmla="*/ 0 60000 65536"/>
                <a:gd name="T7" fmla="*/ 0 60000 65536"/>
                <a:gd name="T8" fmla="*/ 0 60000 65536"/>
                <a:gd name="T9" fmla="*/ 0 60000 65536"/>
                <a:gd name="T10" fmla="*/ 0 w 37"/>
                <a:gd name="T11" fmla="*/ 37 w 37"/>
              </a:gdLst>
              <a:ahLst/>
              <a:cxnLst>
                <a:cxn ang="T5">
                  <a:pos x="T0" y="0"/>
                </a:cxn>
                <a:cxn ang="T6">
                  <a:pos x="T1" y="0"/>
                </a:cxn>
                <a:cxn ang="T7">
                  <a:pos x="T2" y="0"/>
                </a:cxn>
                <a:cxn ang="T8">
                  <a:pos x="T3" y="0"/>
                </a:cxn>
                <a:cxn ang="T9">
                  <a:pos x="T4" y="0"/>
                </a:cxn>
              </a:cxnLst>
              <a:rect l="T10" t="0" r="T11" b="0"/>
              <a:pathLst>
                <a:path w="37">
                  <a:moveTo>
                    <a:pt x="0" y="0"/>
                  </a:moveTo>
                  <a:lnTo>
                    <a:pt x="0" y="0"/>
                  </a:lnTo>
                  <a:lnTo>
                    <a:pt x="18" y="0"/>
                  </a:lnTo>
                  <a:lnTo>
                    <a:pt x="37" y="0"/>
                  </a:lnTo>
                  <a:lnTo>
                    <a:pt x="0" y="0"/>
                  </a:lnTo>
                </a:path>
              </a:pathLst>
            </a:custGeom>
            <a:solidFill>
              <a:srgbClr val="C9E7CA"/>
            </a:solidFill>
            <a:ln w="9525" cap="rnd">
              <a:solidFill>
                <a:schemeClr val="bg1"/>
              </a:solidFill>
              <a:round/>
              <a:headEnd/>
              <a:tailEnd/>
            </a:ln>
          </p:spPr>
          <p:txBody>
            <a:bodyPr/>
            <a:lstStyle/>
            <a:p>
              <a:endParaRPr lang="en-US" dirty="0"/>
            </a:p>
          </p:txBody>
        </p:sp>
        <p:sp>
          <p:nvSpPr>
            <p:cNvPr id="386" name="Freeform 136">
              <a:extLst>
                <a:ext uri="{FF2B5EF4-FFF2-40B4-BE49-F238E27FC236}">
                  <a16:creationId xmlns:a16="http://schemas.microsoft.com/office/drawing/2014/main" id="{DAEC65EE-4EE9-4ED2-96A3-46BF5D186657}"/>
                </a:ext>
              </a:extLst>
            </p:cNvPr>
            <p:cNvSpPr>
              <a:spLocks/>
            </p:cNvSpPr>
            <p:nvPr/>
          </p:nvSpPr>
          <p:spPr bwMode="auto">
            <a:xfrm>
              <a:off x="8148637" y="4668838"/>
              <a:ext cx="28575" cy="38100"/>
            </a:xfrm>
            <a:custGeom>
              <a:avLst/>
              <a:gdLst>
                <a:gd name="T0" fmla="*/ 0 w 35"/>
                <a:gd name="T1" fmla="*/ 2381 h 48"/>
                <a:gd name="T2" fmla="*/ 0 w 35"/>
                <a:gd name="T3" fmla="*/ 2381 h 48"/>
                <a:gd name="T4" fmla="*/ 4082 w 35"/>
                <a:gd name="T5" fmla="*/ 6350 h 48"/>
                <a:gd name="T6" fmla="*/ 7348 w 35"/>
                <a:gd name="T7" fmla="*/ 9525 h 48"/>
                <a:gd name="T8" fmla="*/ 7348 w 35"/>
                <a:gd name="T9" fmla="*/ 6350 h 48"/>
                <a:gd name="T10" fmla="*/ 4082 w 35"/>
                <a:gd name="T11" fmla="*/ 0 h 48"/>
                <a:gd name="T12" fmla="*/ 0 w 35"/>
                <a:gd name="T13" fmla="*/ 2381 h 48"/>
                <a:gd name="T14" fmla="*/ 0 60000 65536"/>
                <a:gd name="T15" fmla="*/ 0 60000 65536"/>
                <a:gd name="T16" fmla="*/ 0 60000 65536"/>
                <a:gd name="T17" fmla="*/ 0 60000 65536"/>
                <a:gd name="T18" fmla="*/ 0 60000 65536"/>
                <a:gd name="T19" fmla="*/ 0 60000 65536"/>
                <a:gd name="T20" fmla="*/ 0 60000 65536"/>
                <a:gd name="T21" fmla="*/ 0 w 35"/>
                <a:gd name="T22" fmla="*/ 0 h 48"/>
                <a:gd name="T23" fmla="*/ 35 w 35"/>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8">
                  <a:moveTo>
                    <a:pt x="0" y="15"/>
                  </a:moveTo>
                  <a:lnTo>
                    <a:pt x="0" y="15"/>
                  </a:lnTo>
                  <a:lnTo>
                    <a:pt x="18" y="32"/>
                  </a:lnTo>
                  <a:lnTo>
                    <a:pt x="35" y="48"/>
                  </a:lnTo>
                  <a:lnTo>
                    <a:pt x="35" y="32"/>
                  </a:lnTo>
                  <a:lnTo>
                    <a:pt x="18" y="0"/>
                  </a:lnTo>
                  <a:lnTo>
                    <a:pt x="0" y="15"/>
                  </a:lnTo>
                </a:path>
              </a:pathLst>
            </a:custGeom>
            <a:solidFill>
              <a:srgbClr val="C9E7CA"/>
            </a:solidFill>
            <a:ln w="9525" cap="rnd">
              <a:solidFill>
                <a:schemeClr val="bg1"/>
              </a:solidFill>
              <a:round/>
              <a:headEnd/>
              <a:tailEnd/>
            </a:ln>
          </p:spPr>
          <p:txBody>
            <a:bodyPr/>
            <a:lstStyle/>
            <a:p>
              <a:endParaRPr lang="en-US" dirty="0"/>
            </a:p>
          </p:txBody>
        </p:sp>
        <p:sp>
          <p:nvSpPr>
            <p:cNvPr id="387" name="Freeform 137">
              <a:extLst>
                <a:ext uri="{FF2B5EF4-FFF2-40B4-BE49-F238E27FC236}">
                  <a16:creationId xmlns:a16="http://schemas.microsoft.com/office/drawing/2014/main" id="{852EC783-9847-438D-ADCB-2C70A0513BAC}"/>
                </a:ext>
              </a:extLst>
            </p:cNvPr>
            <p:cNvSpPr>
              <a:spLocks/>
            </p:cNvSpPr>
            <p:nvPr/>
          </p:nvSpPr>
          <p:spPr bwMode="auto">
            <a:xfrm>
              <a:off x="8189912" y="4694238"/>
              <a:ext cx="14288" cy="12700"/>
            </a:xfrm>
            <a:custGeom>
              <a:avLst/>
              <a:gdLst>
                <a:gd name="T0" fmla="*/ 0 w 18"/>
                <a:gd name="T1" fmla="*/ 3175 h 16"/>
                <a:gd name="T2" fmla="*/ 0 w 18"/>
                <a:gd name="T3" fmla="*/ 3175 h 16"/>
                <a:gd name="T4" fmla="*/ 3969 w 18"/>
                <a:gd name="T5" fmla="*/ 3175 h 16"/>
                <a:gd name="T6" fmla="*/ 3969 w 18"/>
                <a:gd name="T7" fmla="*/ 0 h 16"/>
                <a:gd name="T8" fmla="*/ 0 w 18"/>
                <a:gd name="T9" fmla="*/ 0 h 16"/>
                <a:gd name="T10" fmla="*/ 0 w 18"/>
                <a:gd name="T11" fmla="*/ 3175 h 16"/>
                <a:gd name="T12" fmla="*/ 0 60000 65536"/>
                <a:gd name="T13" fmla="*/ 0 60000 65536"/>
                <a:gd name="T14" fmla="*/ 0 60000 65536"/>
                <a:gd name="T15" fmla="*/ 0 60000 65536"/>
                <a:gd name="T16" fmla="*/ 0 60000 65536"/>
                <a:gd name="T17" fmla="*/ 0 60000 65536"/>
                <a:gd name="T18" fmla="*/ 0 w 18"/>
                <a:gd name="T19" fmla="*/ 0 h 16"/>
                <a:gd name="T20" fmla="*/ 18 w 18"/>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8" h="16">
                  <a:moveTo>
                    <a:pt x="0" y="16"/>
                  </a:moveTo>
                  <a:lnTo>
                    <a:pt x="0" y="16"/>
                  </a:lnTo>
                  <a:lnTo>
                    <a:pt x="18" y="16"/>
                  </a:lnTo>
                  <a:lnTo>
                    <a:pt x="18" y="0"/>
                  </a:lnTo>
                  <a:lnTo>
                    <a:pt x="0" y="0"/>
                  </a:lnTo>
                  <a:lnTo>
                    <a:pt x="0" y="16"/>
                  </a:lnTo>
                </a:path>
              </a:pathLst>
            </a:custGeom>
            <a:solidFill>
              <a:srgbClr val="C9E7CA"/>
            </a:solidFill>
            <a:ln w="9525" cap="rnd">
              <a:solidFill>
                <a:schemeClr val="bg1"/>
              </a:solidFill>
              <a:round/>
              <a:headEnd/>
              <a:tailEnd/>
            </a:ln>
          </p:spPr>
          <p:txBody>
            <a:bodyPr/>
            <a:lstStyle/>
            <a:p>
              <a:endParaRPr lang="en-US" dirty="0"/>
            </a:p>
          </p:txBody>
        </p:sp>
        <p:sp>
          <p:nvSpPr>
            <p:cNvPr id="388" name="Freeform 138">
              <a:extLst>
                <a:ext uri="{FF2B5EF4-FFF2-40B4-BE49-F238E27FC236}">
                  <a16:creationId xmlns:a16="http://schemas.microsoft.com/office/drawing/2014/main" id="{CFDCC1F2-E704-4402-BCC7-B42C17833BFA}"/>
                </a:ext>
              </a:extLst>
            </p:cNvPr>
            <p:cNvSpPr>
              <a:spLocks/>
            </p:cNvSpPr>
            <p:nvPr/>
          </p:nvSpPr>
          <p:spPr bwMode="auto">
            <a:xfrm>
              <a:off x="8464549" y="4262438"/>
              <a:ext cx="82550" cy="114300"/>
            </a:xfrm>
            <a:custGeom>
              <a:avLst/>
              <a:gdLst>
                <a:gd name="T0" fmla="*/ 0 w 104"/>
                <a:gd name="T1" fmla="*/ 13588 h 143"/>
                <a:gd name="T2" fmla="*/ 0 w 104"/>
                <a:gd name="T3" fmla="*/ 13588 h 143"/>
                <a:gd name="T4" fmla="*/ 0 w 104"/>
                <a:gd name="T5" fmla="*/ 19183 h 143"/>
                <a:gd name="T6" fmla="*/ 3969 w 104"/>
                <a:gd name="T7" fmla="*/ 23180 h 143"/>
                <a:gd name="T8" fmla="*/ 3969 w 104"/>
                <a:gd name="T9" fmla="*/ 25578 h 143"/>
                <a:gd name="T10" fmla="*/ 7144 w 104"/>
                <a:gd name="T11" fmla="*/ 25578 h 143"/>
                <a:gd name="T12" fmla="*/ 10319 w 104"/>
                <a:gd name="T13" fmla="*/ 25578 h 143"/>
                <a:gd name="T14" fmla="*/ 14288 w 104"/>
                <a:gd name="T15" fmla="*/ 28775 h 143"/>
                <a:gd name="T16" fmla="*/ 14288 w 104"/>
                <a:gd name="T17" fmla="*/ 25578 h 143"/>
                <a:gd name="T18" fmla="*/ 17463 w 104"/>
                <a:gd name="T19" fmla="*/ 28775 h 143"/>
                <a:gd name="T20" fmla="*/ 20638 w 104"/>
                <a:gd name="T21" fmla="*/ 28775 h 143"/>
                <a:gd name="T22" fmla="*/ 17463 w 104"/>
                <a:gd name="T23" fmla="*/ 25578 h 143"/>
                <a:gd name="T24" fmla="*/ 20638 w 104"/>
                <a:gd name="T25" fmla="*/ 25578 h 143"/>
                <a:gd name="T26" fmla="*/ 14288 w 104"/>
                <a:gd name="T27" fmla="*/ 23180 h 143"/>
                <a:gd name="T28" fmla="*/ 10319 w 104"/>
                <a:gd name="T29" fmla="*/ 25578 h 143"/>
                <a:gd name="T30" fmla="*/ 7144 w 104"/>
                <a:gd name="T31" fmla="*/ 19183 h 143"/>
                <a:gd name="T32" fmla="*/ 14288 w 104"/>
                <a:gd name="T33" fmla="*/ 9592 h 143"/>
                <a:gd name="T34" fmla="*/ 10319 w 104"/>
                <a:gd name="T35" fmla="*/ 6394 h 143"/>
                <a:gd name="T36" fmla="*/ 14288 w 104"/>
                <a:gd name="T37" fmla="*/ 0 h 143"/>
                <a:gd name="T38" fmla="*/ 10319 w 104"/>
                <a:gd name="T39" fmla="*/ 3997 h 143"/>
                <a:gd name="T40" fmla="*/ 3969 w 104"/>
                <a:gd name="T41" fmla="*/ 0 h 143"/>
                <a:gd name="T42" fmla="*/ 0 w 104"/>
                <a:gd name="T43" fmla="*/ 13588 h 1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
                <a:gd name="T67" fmla="*/ 0 h 143"/>
                <a:gd name="T68" fmla="*/ 104 w 104"/>
                <a:gd name="T69" fmla="*/ 143 h 1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 h="143">
                  <a:moveTo>
                    <a:pt x="0" y="65"/>
                  </a:moveTo>
                  <a:lnTo>
                    <a:pt x="0" y="65"/>
                  </a:lnTo>
                  <a:lnTo>
                    <a:pt x="0" y="95"/>
                  </a:lnTo>
                  <a:lnTo>
                    <a:pt x="17" y="113"/>
                  </a:lnTo>
                  <a:lnTo>
                    <a:pt x="17" y="128"/>
                  </a:lnTo>
                  <a:lnTo>
                    <a:pt x="34" y="128"/>
                  </a:lnTo>
                  <a:lnTo>
                    <a:pt x="52" y="128"/>
                  </a:lnTo>
                  <a:lnTo>
                    <a:pt x="69" y="143"/>
                  </a:lnTo>
                  <a:lnTo>
                    <a:pt x="69" y="128"/>
                  </a:lnTo>
                  <a:lnTo>
                    <a:pt x="86" y="143"/>
                  </a:lnTo>
                  <a:lnTo>
                    <a:pt x="104" y="143"/>
                  </a:lnTo>
                  <a:lnTo>
                    <a:pt x="86" y="128"/>
                  </a:lnTo>
                  <a:lnTo>
                    <a:pt x="104" y="128"/>
                  </a:lnTo>
                  <a:lnTo>
                    <a:pt x="69" y="113"/>
                  </a:lnTo>
                  <a:lnTo>
                    <a:pt x="52" y="128"/>
                  </a:lnTo>
                  <a:lnTo>
                    <a:pt x="34" y="95"/>
                  </a:lnTo>
                  <a:lnTo>
                    <a:pt x="69" y="48"/>
                  </a:lnTo>
                  <a:lnTo>
                    <a:pt x="52" y="32"/>
                  </a:lnTo>
                  <a:lnTo>
                    <a:pt x="69" y="0"/>
                  </a:lnTo>
                  <a:lnTo>
                    <a:pt x="52" y="17"/>
                  </a:lnTo>
                  <a:lnTo>
                    <a:pt x="17" y="0"/>
                  </a:lnTo>
                  <a:lnTo>
                    <a:pt x="0" y="65"/>
                  </a:lnTo>
                </a:path>
              </a:pathLst>
            </a:custGeom>
            <a:solidFill>
              <a:srgbClr val="295E7E"/>
            </a:solidFill>
            <a:ln w="9525" cap="rnd">
              <a:solidFill>
                <a:schemeClr val="bg1"/>
              </a:solidFill>
              <a:round/>
              <a:headEnd/>
              <a:tailEnd/>
            </a:ln>
          </p:spPr>
          <p:txBody>
            <a:bodyPr/>
            <a:lstStyle/>
            <a:p>
              <a:endParaRPr lang="en-US" dirty="0"/>
            </a:p>
          </p:txBody>
        </p:sp>
        <p:sp>
          <p:nvSpPr>
            <p:cNvPr id="389" name="Freeform 139">
              <a:extLst>
                <a:ext uri="{FF2B5EF4-FFF2-40B4-BE49-F238E27FC236}">
                  <a16:creationId xmlns:a16="http://schemas.microsoft.com/office/drawing/2014/main" id="{3B178AA1-BC9F-43B5-8BF4-2DF0F06D87F6}"/>
                </a:ext>
              </a:extLst>
            </p:cNvPr>
            <p:cNvSpPr>
              <a:spLocks/>
            </p:cNvSpPr>
            <p:nvPr/>
          </p:nvSpPr>
          <p:spPr bwMode="auto">
            <a:xfrm>
              <a:off x="8397874" y="4414838"/>
              <a:ext cx="53975" cy="63500"/>
            </a:xfrm>
            <a:custGeom>
              <a:avLst/>
              <a:gdLst>
                <a:gd name="T0" fmla="*/ 0 w 69"/>
                <a:gd name="T1" fmla="*/ 15679 h 81"/>
                <a:gd name="T2" fmla="*/ 0 w 69"/>
                <a:gd name="T3" fmla="*/ 15679 h 81"/>
                <a:gd name="T4" fmla="*/ 13298 w 69"/>
                <a:gd name="T5" fmla="*/ 3136 h 81"/>
                <a:gd name="T6" fmla="*/ 13298 w 69"/>
                <a:gd name="T7" fmla="*/ 0 h 81"/>
                <a:gd name="T8" fmla="*/ 0 w 69"/>
                <a:gd name="T9" fmla="*/ 15679 h 81"/>
                <a:gd name="T10" fmla="*/ 0 60000 65536"/>
                <a:gd name="T11" fmla="*/ 0 60000 65536"/>
                <a:gd name="T12" fmla="*/ 0 60000 65536"/>
                <a:gd name="T13" fmla="*/ 0 60000 65536"/>
                <a:gd name="T14" fmla="*/ 0 60000 65536"/>
                <a:gd name="T15" fmla="*/ 0 w 69"/>
                <a:gd name="T16" fmla="*/ 0 h 81"/>
                <a:gd name="T17" fmla="*/ 69 w 69"/>
                <a:gd name="T18" fmla="*/ 81 h 81"/>
              </a:gdLst>
              <a:ahLst/>
              <a:cxnLst>
                <a:cxn ang="T10">
                  <a:pos x="T0" y="T1"/>
                </a:cxn>
                <a:cxn ang="T11">
                  <a:pos x="T2" y="T3"/>
                </a:cxn>
                <a:cxn ang="T12">
                  <a:pos x="T4" y="T5"/>
                </a:cxn>
                <a:cxn ang="T13">
                  <a:pos x="T6" y="T7"/>
                </a:cxn>
                <a:cxn ang="T14">
                  <a:pos x="T8" y="T9"/>
                </a:cxn>
              </a:cxnLst>
              <a:rect l="T15" t="T16" r="T17" b="T18"/>
              <a:pathLst>
                <a:path w="69" h="81">
                  <a:moveTo>
                    <a:pt x="0" y="81"/>
                  </a:moveTo>
                  <a:lnTo>
                    <a:pt x="0" y="81"/>
                  </a:lnTo>
                  <a:lnTo>
                    <a:pt x="69" y="18"/>
                  </a:lnTo>
                  <a:lnTo>
                    <a:pt x="69" y="0"/>
                  </a:lnTo>
                  <a:lnTo>
                    <a:pt x="0" y="81"/>
                  </a:lnTo>
                </a:path>
              </a:pathLst>
            </a:custGeom>
            <a:solidFill>
              <a:srgbClr val="C8C8C8"/>
            </a:solidFill>
            <a:ln w="9525" cap="rnd">
              <a:solidFill>
                <a:schemeClr val="bg1"/>
              </a:solidFill>
              <a:round/>
              <a:headEnd/>
              <a:tailEnd/>
            </a:ln>
          </p:spPr>
          <p:txBody>
            <a:bodyPr/>
            <a:lstStyle/>
            <a:p>
              <a:endParaRPr lang="en-US" dirty="0"/>
            </a:p>
          </p:txBody>
        </p:sp>
        <p:sp>
          <p:nvSpPr>
            <p:cNvPr id="390" name="Freeform 140">
              <a:extLst>
                <a:ext uri="{FF2B5EF4-FFF2-40B4-BE49-F238E27FC236}">
                  <a16:creationId xmlns:a16="http://schemas.microsoft.com/office/drawing/2014/main" id="{4D35A26E-811C-41E4-A1B1-A7B2F2BEEB4B}"/>
                </a:ext>
              </a:extLst>
            </p:cNvPr>
            <p:cNvSpPr>
              <a:spLocks/>
            </p:cNvSpPr>
            <p:nvPr/>
          </p:nvSpPr>
          <p:spPr bwMode="auto">
            <a:xfrm>
              <a:off x="8464549" y="4376738"/>
              <a:ext cx="28575" cy="25400"/>
            </a:xfrm>
            <a:custGeom>
              <a:avLst/>
              <a:gdLst>
                <a:gd name="T0" fmla="*/ 0 w 36"/>
                <a:gd name="T1" fmla="*/ 0 h 33"/>
                <a:gd name="T2" fmla="*/ 0 w 36"/>
                <a:gd name="T3" fmla="*/ 0 h 33"/>
                <a:gd name="T4" fmla="*/ 7144 w 36"/>
                <a:gd name="T5" fmla="*/ 6158 h 33"/>
                <a:gd name="T6" fmla="*/ 7144 w 36"/>
                <a:gd name="T7" fmla="*/ 3079 h 33"/>
                <a:gd name="T8" fmla="*/ 7144 w 36"/>
                <a:gd name="T9" fmla="*/ 0 h 33"/>
                <a:gd name="T10" fmla="*/ 0 w 36"/>
                <a:gd name="T11" fmla="*/ 0 h 33"/>
                <a:gd name="T12" fmla="*/ 0 60000 65536"/>
                <a:gd name="T13" fmla="*/ 0 60000 65536"/>
                <a:gd name="T14" fmla="*/ 0 60000 65536"/>
                <a:gd name="T15" fmla="*/ 0 60000 65536"/>
                <a:gd name="T16" fmla="*/ 0 60000 65536"/>
                <a:gd name="T17" fmla="*/ 0 60000 65536"/>
                <a:gd name="T18" fmla="*/ 0 w 36"/>
                <a:gd name="T19" fmla="*/ 0 h 33"/>
                <a:gd name="T20" fmla="*/ 36 w 3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6" h="33">
                  <a:moveTo>
                    <a:pt x="0" y="0"/>
                  </a:moveTo>
                  <a:lnTo>
                    <a:pt x="0" y="0"/>
                  </a:lnTo>
                  <a:lnTo>
                    <a:pt x="36" y="33"/>
                  </a:lnTo>
                  <a:lnTo>
                    <a:pt x="36" y="18"/>
                  </a:lnTo>
                  <a:lnTo>
                    <a:pt x="36" y="0"/>
                  </a:lnTo>
                  <a:lnTo>
                    <a:pt x="0" y="0"/>
                  </a:lnTo>
                </a:path>
              </a:pathLst>
            </a:custGeom>
            <a:solidFill>
              <a:srgbClr val="295E7E"/>
            </a:solidFill>
            <a:ln w="9525" cap="rnd">
              <a:solidFill>
                <a:schemeClr val="bg1"/>
              </a:solidFill>
              <a:round/>
              <a:headEnd/>
              <a:tailEnd/>
            </a:ln>
          </p:spPr>
          <p:txBody>
            <a:bodyPr/>
            <a:lstStyle/>
            <a:p>
              <a:endParaRPr lang="en-US" dirty="0"/>
            </a:p>
          </p:txBody>
        </p:sp>
        <p:sp>
          <p:nvSpPr>
            <p:cNvPr id="391" name="Freeform 141">
              <a:extLst>
                <a:ext uri="{FF2B5EF4-FFF2-40B4-BE49-F238E27FC236}">
                  <a16:creationId xmlns:a16="http://schemas.microsoft.com/office/drawing/2014/main" id="{9B3BB546-2213-4E28-AB77-DA14C084346A}"/>
                </a:ext>
              </a:extLst>
            </p:cNvPr>
            <p:cNvSpPr>
              <a:spLocks/>
            </p:cNvSpPr>
            <p:nvPr/>
          </p:nvSpPr>
          <p:spPr bwMode="auto">
            <a:xfrm>
              <a:off x="8505824" y="4402138"/>
              <a:ext cx="55563" cy="63500"/>
            </a:xfrm>
            <a:custGeom>
              <a:avLst/>
              <a:gdLst>
                <a:gd name="T0" fmla="*/ 0 w 71"/>
                <a:gd name="T1" fmla="*/ 6272 h 81"/>
                <a:gd name="T2" fmla="*/ 0 w 71"/>
                <a:gd name="T3" fmla="*/ 6272 h 81"/>
                <a:gd name="T4" fmla="*/ 3130 w 71"/>
                <a:gd name="T5" fmla="*/ 6272 h 81"/>
                <a:gd name="T6" fmla="*/ 3130 w 71"/>
                <a:gd name="T7" fmla="*/ 9407 h 81"/>
                <a:gd name="T8" fmla="*/ 7043 w 71"/>
                <a:gd name="T9" fmla="*/ 15679 h 81"/>
                <a:gd name="T10" fmla="*/ 7043 w 71"/>
                <a:gd name="T11" fmla="*/ 11759 h 81"/>
                <a:gd name="T12" fmla="*/ 7043 w 71"/>
                <a:gd name="T13" fmla="*/ 9407 h 81"/>
                <a:gd name="T14" fmla="*/ 13304 w 71"/>
                <a:gd name="T15" fmla="*/ 11759 h 81"/>
                <a:gd name="T16" fmla="*/ 13304 w 71"/>
                <a:gd name="T17" fmla="*/ 9407 h 81"/>
                <a:gd name="T18" fmla="*/ 10174 w 71"/>
                <a:gd name="T19" fmla="*/ 9407 h 81"/>
                <a:gd name="T20" fmla="*/ 10174 w 71"/>
                <a:gd name="T21" fmla="*/ 2352 h 81"/>
                <a:gd name="T22" fmla="*/ 7043 w 71"/>
                <a:gd name="T23" fmla="*/ 6272 h 81"/>
                <a:gd name="T24" fmla="*/ 7043 w 71"/>
                <a:gd name="T25" fmla="*/ 2352 h 81"/>
                <a:gd name="T26" fmla="*/ 3130 w 71"/>
                <a:gd name="T27" fmla="*/ 0 h 81"/>
                <a:gd name="T28" fmla="*/ 0 w 71"/>
                <a:gd name="T29" fmla="*/ 0 h 81"/>
                <a:gd name="T30" fmla="*/ 0 w 71"/>
                <a:gd name="T31" fmla="*/ 6272 h 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1"/>
                <a:gd name="T49" fmla="*/ 0 h 81"/>
                <a:gd name="T50" fmla="*/ 71 w 71"/>
                <a:gd name="T51" fmla="*/ 81 h 8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1" h="81">
                  <a:moveTo>
                    <a:pt x="0" y="33"/>
                  </a:moveTo>
                  <a:lnTo>
                    <a:pt x="0" y="33"/>
                  </a:lnTo>
                  <a:lnTo>
                    <a:pt x="19" y="33"/>
                  </a:lnTo>
                  <a:lnTo>
                    <a:pt x="19" y="48"/>
                  </a:lnTo>
                  <a:lnTo>
                    <a:pt x="36" y="81"/>
                  </a:lnTo>
                  <a:lnTo>
                    <a:pt x="36" y="63"/>
                  </a:lnTo>
                  <a:lnTo>
                    <a:pt x="36" y="48"/>
                  </a:lnTo>
                  <a:lnTo>
                    <a:pt x="71" y="63"/>
                  </a:lnTo>
                  <a:lnTo>
                    <a:pt x="71" y="48"/>
                  </a:lnTo>
                  <a:lnTo>
                    <a:pt x="53" y="48"/>
                  </a:lnTo>
                  <a:lnTo>
                    <a:pt x="53" y="15"/>
                  </a:lnTo>
                  <a:lnTo>
                    <a:pt x="36" y="33"/>
                  </a:lnTo>
                  <a:lnTo>
                    <a:pt x="36" y="15"/>
                  </a:lnTo>
                  <a:lnTo>
                    <a:pt x="19" y="0"/>
                  </a:lnTo>
                  <a:lnTo>
                    <a:pt x="0" y="0"/>
                  </a:lnTo>
                  <a:lnTo>
                    <a:pt x="0" y="33"/>
                  </a:lnTo>
                </a:path>
              </a:pathLst>
            </a:custGeom>
            <a:solidFill>
              <a:srgbClr val="295E7E"/>
            </a:solidFill>
            <a:ln w="9525" cap="rnd">
              <a:solidFill>
                <a:schemeClr val="bg1"/>
              </a:solidFill>
              <a:round/>
              <a:headEnd/>
              <a:tailEnd/>
            </a:ln>
          </p:spPr>
          <p:txBody>
            <a:bodyPr/>
            <a:lstStyle/>
            <a:p>
              <a:endParaRPr lang="en-US" dirty="0"/>
            </a:p>
          </p:txBody>
        </p:sp>
        <p:sp>
          <p:nvSpPr>
            <p:cNvPr id="392" name="Freeform 142">
              <a:extLst>
                <a:ext uri="{FF2B5EF4-FFF2-40B4-BE49-F238E27FC236}">
                  <a16:creationId xmlns:a16="http://schemas.microsoft.com/office/drawing/2014/main" id="{4AE8418A-9DAD-4C96-A934-AF7DA8AF7245}"/>
                </a:ext>
              </a:extLst>
            </p:cNvPr>
            <p:cNvSpPr>
              <a:spLocks/>
            </p:cNvSpPr>
            <p:nvPr/>
          </p:nvSpPr>
          <p:spPr bwMode="auto">
            <a:xfrm>
              <a:off x="8505824" y="4440238"/>
              <a:ext cx="96838" cy="88900"/>
            </a:xfrm>
            <a:custGeom>
              <a:avLst/>
              <a:gdLst>
                <a:gd name="T0" fmla="*/ 0 w 123"/>
                <a:gd name="T1" fmla="*/ 16819 h 111"/>
                <a:gd name="T2" fmla="*/ 0 w 123"/>
                <a:gd name="T3" fmla="*/ 16819 h 111"/>
                <a:gd name="T4" fmla="*/ 3149 w 123"/>
                <a:gd name="T5" fmla="*/ 12814 h 111"/>
                <a:gd name="T6" fmla="*/ 7086 w 123"/>
                <a:gd name="T7" fmla="*/ 12814 h 111"/>
                <a:gd name="T8" fmla="*/ 10235 w 123"/>
                <a:gd name="T9" fmla="*/ 12814 h 111"/>
                <a:gd name="T10" fmla="*/ 13384 w 123"/>
                <a:gd name="T11" fmla="*/ 12814 h 111"/>
                <a:gd name="T12" fmla="*/ 10235 w 123"/>
                <a:gd name="T13" fmla="*/ 19222 h 111"/>
                <a:gd name="T14" fmla="*/ 17321 w 123"/>
                <a:gd name="T15" fmla="*/ 22425 h 111"/>
                <a:gd name="T16" fmla="*/ 20470 w 123"/>
                <a:gd name="T17" fmla="*/ 19222 h 111"/>
                <a:gd name="T18" fmla="*/ 17321 w 123"/>
                <a:gd name="T19" fmla="*/ 16819 h 111"/>
                <a:gd name="T20" fmla="*/ 20470 w 123"/>
                <a:gd name="T21" fmla="*/ 12814 h 111"/>
                <a:gd name="T22" fmla="*/ 23619 w 123"/>
                <a:gd name="T23" fmla="*/ 19222 h 111"/>
                <a:gd name="T24" fmla="*/ 23619 w 123"/>
                <a:gd name="T25" fmla="*/ 12814 h 111"/>
                <a:gd name="T26" fmla="*/ 23619 w 123"/>
                <a:gd name="T27" fmla="*/ 7208 h 111"/>
                <a:gd name="T28" fmla="*/ 17321 w 123"/>
                <a:gd name="T29" fmla="*/ 0 h 111"/>
                <a:gd name="T30" fmla="*/ 17321 w 123"/>
                <a:gd name="T31" fmla="*/ 7208 h 111"/>
                <a:gd name="T32" fmla="*/ 13384 w 123"/>
                <a:gd name="T33" fmla="*/ 7208 h 111"/>
                <a:gd name="T34" fmla="*/ 10235 w 123"/>
                <a:gd name="T35" fmla="*/ 9611 h 111"/>
                <a:gd name="T36" fmla="*/ 7086 w 123"/>
                <a:gd name="T37" fmla="*/ 7208 h 111"/>
                <a:gd name="T38" fmla="*/ 0 w 123"/>
                <a:gd name="T39" fmla="*/ 12814 h 111"/>
                <a:gd name="T40" fmla="*/ 0 w 123"/>
                <a:gd name="T41" fmla="*/ 16819 h 1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3"/>
                <a:gd name="T64" fmla="*/ 0 h 111"/>
                <a:gd name="T65" fmla="*/ 123 w 123"/>
                <a:gd name="T66" fmla="*/ 111 h 1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3" h="111">
                  <a:moveTo>
                    <a:pt x="0" y="81"/>
                  </a:moveTo>
                  <a:lnTo>
                    <a:pt x="0" y="81"/>
                  </a:lnTo>
                  <a:lnTo>
                    <a:pt x="19" y="63"/>
                  </a:lnTo>
                  <a:lnTo>
                    <a:pt x="36" y="63"/>
                  </a:lnTo>
                  <a:lnTo>
                    <a:pt x="53" y="63"/>
                  </a:lnTo>
                  <a:lnTo>
                    <a:pt x="71" y="63"/>
                  </a:lnTo>
                  <a:lnTo>
                    <a:pt x="53" y="96"/>
                  </a:lnTo>
                  <a:lnTo>
                    <a:pt x="88" y="111"/>
                  </a:lnTo>
                  <a:lnTo>
                    <a:pt x="105" y="96"/>
                  </a:lnTo>
                  <a:lnTo>
                    <a:pt x="88" y="81"/>
                  </a:lnTo>
                  <a:lnTo>
                    <a:pt x="105" y="63"/>
                  </a:lnTo>
                  <a:lnTo>
                    <a:pt x="123" y="96"/>
                  </a:lnTo>
                  <a:lnTo>
                    <a:pt x="123" y="63"/>
                  </a:lnTo>
                  <a:lnTo>
                    <a:pt x="123" y="33"/>
                  </a:lnTo>
                  <a:lnTo>
                    <a:pt x="88" y="0"/>
                  </a:lnTo>
                  <a:lnTo>
                    <a:pt x="88" y="33"/>
                  </a:lnTo>
                  <a:lnTo>
                    <a:pt x="71" y="33"/>
                  </a:lnTo>
                  <a:lnTo>
                    <a:pt x="53" y="48"/>
                  </a:lnTo>
                  <a:lnTo>
                    <a:pt x="36" y="33"/>
                  </a:lnTo>
                  <a:lnTo>
                    <a:pt x="0" y="63"/>
                  </a:lnTo>
                  <a:lnTo>
                    <a:pt x="0" y="81"/>
                  </a:lnTo>
                </a:path>
              </a:pathLst>
            </a:custGeom>
            <a:solidFill>
              <a:srgbClr val="295E7E"/>
            </a:solidFill>
            <a:ln w="9525" cap="rnd">
              <a:solidFill>
                <a:schemeClr val="bg1"/>
              </a:solidFill>
              <a:round/>
              <a:headEnd/>
              <a:tailEnd/>
            </a:ln>
          </p:spPr>
          <p:txBody>
            <a:bodyPr/>
            <a:lstStyle/>
            <a:p>
              <a:endParaRPr lang="en-US" dirty="0"/>
            </a:p>
          </p:txBody>
        </p:sp>
        <p:sp>
          <p:nvSpPr>
            <p:cNvPr id="393" name="Line 143">
              <a:extLst>
                <a:ext uri="{FF2B5EF4-FFF2-40B4-BE49-F238E27FC236}">
                  <a16:creationId xmlns:a16="http://schemas.microsoft.com/office/drawing/2014/main" id="{1FE8FA8A-1E1B-4966-A60B-4168394C37B4}"/>
                </a:ext>
              </a:extLst>
            </p:cNvPr>
            <p:cNvSpPr>
              <a:spLocks noChangeShapeType="1"/>
            </p:cNvSpPr>
            <p:nvPr/>
          </p:nvSpPr>
          <p:spPr bwMode="auto">
            <a:xfrm>
              <a:off x="7880349" y="4395788"/>
              <a:ext cx="0" cy="12700"/>
            </a:xfrm>
            <a:prstGeom prst="line">
              <a:avLst/>
            </a:prstGeom>
            <a:solidFill>
              <a:schemeClr val="bg1">
                <a:lumMod val="65000"/>
              </a:schemeClr>
            </a:solidFill>
            <a:ln w="9525" cap="rnd">
              <a:solidFill>
                <a:schemeClr val="bg1"/>
              </a:solidFill>
              <a:round/>
              <a:headEnd/>
              <a:tailEnd/>
            </a:ln>
          </p:spPr>
          <p:txBody>
            <a:bodyPr/>
            <a:lstStyle/>
            <a:p>
              <a:endParaRPr lang="en-US" dirty="0"/>
            </a:p>
          </p:txBody>
        </p:sp>
        <p:sp>
          <p:nvSpPr>
            <p:cNvPr id="394" name="Line 144">
              <a:extLst>
                <a:ext uri="{FF2B5EF4-FFF2-40B4-BE49-F238E27FC236}">
                  <a16:creationId xmlns:a16="http://schemas.microsoft.com/office/drawing/2014/main" id="{DD654B19-F47B-4D69-84E9-838B5C3D8AED}"/>
                </a:ext>
              </a:extLst>
            </p:cNvPr>
            <p:cNvSpPr>
              <a:spLocks noChangeShapeType="1"/>
            </p:cNvSpPr>
            <p:nvPr/>
          </p:nvSpPr>
          <p:spPr bwMode="auto">
            <a:xfrm flipV="1">
              <a:off x="8637587" y="4090988"/>
              <a:ext cx="12700" cy="38100"/>
            </a:xfrm>
            <a:prstGeom prst="line">
              <a:avLst/>
            </a:prstGeom>
            <a:solidFill>
              <a:schemeClr val="bg1">
                <a:lumMod val="65000"/>
              </a:schemeClr>
            </a:solidFill>
            <a:ln w="9525" cap="rnd">
              <a:solidFill>
                <a:schemeClr val="bg1"/>
              </a:solidFill>
              <a:round/>
              <a:headEnd/>
              <a:tailEnd/>
            </a:ln>
          </p:spPr>
          <p:txBody>
            <a:bodyPr/>
            <a:lstStyle/>
            <a:p>
              <a:endParaRPr lang="en-US" dirty="0"/>
            </a:p>
          </p:txBody>
        </p:sp>
        <p:sp>
          <p:nvSpPr>
            <p:cNvPr id="395" name="Line 145">
              <a:extLst>
                <a:ext uri="{FF2B5EF4-FFF2-40B4-BE49-F238E27FC236}">
                  <a16:creationId xmlns:a16="http://schemas.microsoft.com/office/drawing/2014/main" id="{3F7306EC-C8C4-4364-B6F7-1852BF50A7CA}"/>
                </a:ext>
              </a:extLst>
            </p:cNvPr>
            <p:cNvSpPr>
              <a:spLocks noChangeShapeType="1"/>
            </p:cNvSpPr>
            <p:nvPr/>
          </p:nvSpPr>
          <p:spPr bwMode="auto">
            <a:xfrm flipV="1">
              <a:off x="8670924" y="4059238"/>
              <a:ext cx="0" cy="25400"/>
            </a:xfrm>
            <a:prstGeom prst="line">
              <a:avLst/>
            </a:prstGeom>
            <a:solidFill>
              <a:schemeClr val="bg1">
                <a:lumMod val="65000"/>
              </a:schemeClr>
            </a:solidFill>
            <a:ln w="9525" cap="rnd">
              <a:solidFill>
                <a:schemeClr val="bg1"/>
              </a:solidFill>
              <a:round/>
              <a:headEnd/>
              <a:tailEnd/>
            </a:ln>
          </p:spPr>
          <p:txBody>
            <a:bodyPr/>
            <a:lstStyle/>
            <a:p>
              <a:endParaRPr lang="en-US" dirty="0"/>
            </a:p>
          </p:txBody>
        </p:sp>
        <p:sp>
          <p:nvSpPr>
            <p:cNvPr id="396" name="Freeform 146">
              <a:extLst>
                <a:ext uri="{FF2B5EF4-FFF2-40B4-BE49-F238E27FC236}">
                  <a16:creationId xmlns:a16="http://schemas.microsoft.com/office/drawing/2014/main" id="{A686C6F1-5802-4774-B8CF-26942ACAE0C5}"/>
                </a:ext>
              </a:extLst>
            </p:cNvPr>
            <p:cNvSpPr>
              <a:spLocks/>
            </p:cNvSpPr>
            <p:nvPr/>
          </p:nvSpPr>
          <p:spPr bwMode="auto">
            <a:xfrm>
              <a:off x="8561387" y="4389438"/>
              <a:ext cx="28575" cy="50800"/>
            </a:xfrm>
            <a:custGeom>
              <a:avLst/>
              <a:gdLst>
                <a:gd name="T0" fmla="*/ 0 w 34"/>
                <a:gd name="T1" fmla="*/ 0 h 63"/>
                <a:gd name="T2" fmla="*/ 0 w 34"/>
                <a:gd name="T3" fmla="*/ 0 h 63"/>
                <a:gd name="T4" fmla="*/ 4202 w 34"/>
                <a:gd name="T5" fmla="*/ 3225 h 63"/>
                <a:gd name="T6" fmla="*/ 0 w 34"/>
                <a:gd name="T7" fmla="*/ 6451 h 63"/>
                <a:gd name="T8" fmla="*/ 0 w 34"/>
                <a:gd name="T9" fmla="*/ 9676 h 63"/>
                <a:gd name="T10" fmla="*/ 0 w 34"/>
                <a:gd name="T11" fmla="*/ 12902 h 63"/>
                <a:gd name="T12" fmla="*/ 4202 w 34"/>
                <a:gd name="T13" fmla="*/ 12902 h 63"/>
                <a:gd name="T14" fmla="*/ 4202 w 34"/>
                <a:gd name="T15" fmla="*/ 6451 h 63"/>
                <a:gd name="T16" fmla="*/ 8404 w 34"/>
                <a:gd name="T17" fmla="*/ 6451 h 63"/>
                <a:gd name="T18" fmla="*/ 4202 w 34"/>
                <a:gd name="T19" fmla="*/ 3225 h 63"/>
                <a:gd name="T20" fmla="*/ 4202 w 34"/>
                <a:gd name="T21" fmla="*/ 0 h 63"/>
                <a:gd name="T22" fmla="*/ 0 w 34"/>
                <a:gd name="T23" fmla="*/ 0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63"/>
                <a:gd name="T38" fmla="*/ 34 w 34"/>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63">
                  <a:moveTo>
                    <a:pt x="0" y="0"/>
                  </a:moveTo>
                  <a:lnTo>
                    <a:pt x="0" y="0"/>
                  </a:lnTo>
                  <a:lnTo>
                    <a:pt x="17" y="15"/>
                  </a:lnTo>
                  <a:lnTo>
                    <a:pt x="0" y="30"/>
                  </a:lnTo>
                  <a:lnTo>
                    <a:pt x="0" y="48"/>
                  </a:lnTo>
                  <a:lnTo>
                    <a:pt x="0" y="63"/>
                  </a:lnTo>
                  <a:lnTo>
                    <a:pt x="17" y="63"/>
                  </a:lnTo>
                  <a:lnTo>
                    <a:pt x="17" y="30"/>
                  </a:lnTo>
                  <a:lnTo>
                    <a:pt x="34" y="30"/>
                  </a:lnTo>
                  <a:lnTo>
                    <a:pt x="17" y="15"/>
                  </a:lnTo>
                  <a:lnTo>
                    <a:pt x="17" y="0"/>
                  </a:lnTo>
                  <a:lnTo>
                    <a:pt x="0" y="0"/>
                  </a:lnTo>
                </a:path>
              </a:pathLst>
            </a:custGeom>
            <a:solidFill>
              <a:srgbClr val="295E7E"/>
            </a:solidFill>
            <a:ln w="9525" cap="rnd">
              <a:solidFill>
                <a:schemeClr val="bg1"/>
              </a:solidFill>
              <a:round/>
              <a:headEnd/>
              <a:tailEnd/>
            </a:ln>
          </p:spPr>
          <p:txBody>
            <a:bodyPr/>
            <a:lstStyle/>
            <a:p>
              <a:endParaRPr lang="en-US" dirty="0"/>
            </a:p>
          </p:txBody>
        </p:sp>
        <p:sp>
          <p:nvSpPr>
            <p:cNvPr id="397" name="Freeform 147">
              <a:extLst>
                <a:ext uri="{FF2B5EF4-FFF2-40B4-BE49-F238E27FC236}">
                  <a16:creationId xmlns:a16="http://schemas.microsoft.com/office/drawing/2014/main" id="{FF9A4587-44BF-46A4-A0E4-43335994D2E2}"/>
                </a:ext>
              </a:extLst>
            </p:cNvPr>
            <p:cNvSpPr>
              <a:spLocks/>
            </p:cNvSpPr>
            <p:nvPr/>
          </p:nvSpPr>
          <p:spPr bwMode="auto">
            <a:xfrm>
              <a:off x="8083549" y="4351338"/>
              <a:ext cx="104775" cy="74613"/>
            </a:xfrm>
            <a:custGeom>
              <a:avLst/>
              <a:gdLst>
                <a:gd name="T0" fmla="*/ 2922 w 251"/>
                <a:gd name="T1" fmla="*/ 5543 h 175"/>
                <a:gd name="T2" fmla="*/ 2922 w 251"/>
                <a:gd name="T3" fmla="*/ 5543 h 175"/>
                <a:gd name="T4" fmla="*/ 4592 w 251"/>
                <a:gd name="T5" fmla="*/ 4264 h 175"/>
                <a:gd name="T6" fmla="*/ 5427 w 251"/>
                <a:gd name="T7" fmla="*/ 3411 h 175"/>
                <a:gd name="T8" fmla="*/ 7096 w 251"/>
                <a:gd name="T9" fmla="*/ 2558 h 175"/>
                <a:gd name="T10" fmla="*/ 7096 w 251"/>
                <a:gd name="T11" fmla="*/ 0 h 175"/>
                <a:gd name="T12" fmla="*/ 5427 w 251"/>
                <a:gd name="T13" fmla="*/ 0 h 175"/>
                <a:gd name="T14" fmla="*/ 5427 w 251"/>
                <a:gd name="T15" fmla="*/ 853 h 175"/>
                <a:gd name="T16" fmla="*/ 4592 w 251"/>
                <a:gd name="T17" fmla="*/ 0 h 175"/>
                <a:gd name="T18" fmla="*/ 835 w 251"/>
                <a:gd name="T19" fmla="*/ 0 h 175"/>
                <a:gd name="T20" fmla="*/ 0 w 251"/>
                <a:gd name="T21" fmla="*/ 1705 h 175"/>
                <a:gd name="T22" fmla="*/ 835 w 251"/>
                <a:gd name="T23" fmla="*/ 3411 h 175"/>
                <a:gd name="T24" fmla="*/ 835 w 251"/>
                <a:gd name="T25" fmla="*/ 4264 h 175"/>
                <a:gd name="T26" fmla="*/ 835 w 251"/>
                <a:gd name="T27" fmla="*/ 5543 h 175"/>
                <a:gd name="T28" fmla="*/ 2922 w 251"/>
                <a:gd name="T29" fmla="*/ 5543 h 1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1"/>
                <a:gd name="T46" fmla="*/ 0 h 175"/>
                <a:gd name="T47" fmla="*/ 251 w 251"/>
                <a:gd name="T48" fmla="*/ 175 h 1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1" h="175">
                  <a:moveTo>
                    <a:pt x="94" y="175"/>
                  </a:moveTo>
                  <a:lnTo>
                    <a:pt x="94" y="175"/>
                  </a:lnTo>
                  <a:lnTo>
                    <a:pt x="157" y="146"/>
                  </a:lnTo>
                  <a:lnTo>
                    <a:pt x="188" y="117"/>
                  </a:lnTo>
                  <a:lnTo>
                    <a:pt x="251" y="89"/>
                  </a:lnTo>
                  <a:lnTo>
                    <a:pt x="251" y="0"/>
                  </a:lnTo>
                  <a:lnTo>
                    <a:pt x="188" y="0"/>
                  </a:lnTo>
                  <a:lnTo>
                    <a:pt x="188" y="31"/>
                  </a:lnTo>
                  <a:lnTo>
                    <a:pt x="157" y="0"/>
                  </a:lnTo>
                  <a:lnTo>
                    <a:pt x="30" y="0"/>
                  </a:lnTo>
                  <a:lnTo>
                    <a:pt x="0" y="60"/>
                  </a:lnTo>
                  <a:lnTo>
                    <a:pt x="30" y="117"/>
                  </a:lnTo>
                  <a:lnTo>
                    <a:pt x="30" y="146"/>
                  </a:lnTo>
                  <a:lnTo>
                    <a:pt x="30" y="175"/>
                  </a:lnTo>
                  <a:lnTo>
                    <a:pt x="94" y="175"/>
                  </a:lnTo>
                  <a:close/>
                </a:path>
              </a:pathLst>
            </a:custGeom>
            <a:solidFill>
              <a:srgbClr val="C8C8C8"/>
            </a:solidFill>
            <a:ln w="9525" cap="rnd">
              <a:solidFill>
                <a:schemeClr val="bg1"/>
              </a:solidFill>
              <a:round/>
              <a:headEnd/>
              <a:tailEnd/>
            </a:ln>
          </p:spPr>
          <p:txBody>
            <a:bodyPr/>
            <a:lstStyle/>
            <a:p>
              <a:endParaRPr lang="en-US" dirty="0"/>
            </a:p>
          </p:txBody>
        </p:sp>
        <p:sp>
          <p:nvSpPr>
            <p:cNvPr id="398" name="Freeform 148">
              <a:extLst>
                <a:ext uri="{FF2B5EF4-FFF2-40B4-BE49-F238E27FC236}">
                  <a16:creationId xmlns:a16="http://schemas.microsoft.com/office/drawing/2014/main" id="{DEF43650-9EBE-4271-91CB-7EC5BFA295FE}"/>
                </a:ext>
              </a:extLst>
            </p:cNvPr>
            <p:cNvSpPr>
              <a:spLocks/>
            </p:cNvSpPr>
            <p:nvPr/>
          </p:nvSpPr>
          <p:spPr bwMode="auto">
            <a:xfrm>
              <a:off x="7762874" y="4097338"/>
              <a:ext cx="111125" cy="114300"/>
            </a:xfrm>
            <a:custGeom>
              <a:avLst/>
              <a:gdLst>
                <a:gd name="T0" fmla="*/ 27781 w 140"/>
                <a:gd name="T1" fmla="*/ 26194 h 144"/>
                <a:gd name="T2" fmla="*/ 27781 w 140"/>
                <a:gd name="T3" fmla="*/ 26194 h 144"/>
                <a:gd name="T4" fmla="*/ 23812 w 140"/>
                <a:gd name="T5" fmla="*/ 15875 h 144"/>
                <a:gd name="T6" fmla="*/ 23812 w 140"/>
                <a:gd name="T7" fmla="*/ 12700 h 144"/>
                <a:gd name="T8" fmla="*/ 20637 w 140"/>
                <a:gd name="T9" fmla="*/ 15875 h 144"/>
                <a:gd name="T10" fmla="*/ 17462 w 140"/>
                <a:gd name="T11" fmla="*/ 15875 h 144"/>
                <a:gd name="T12" fmla="*/ 17462 w 140"/>
                <a:gd name="T13" fmla="*/ 12700 h 144"/>
                <a:gd name="T14" fmla="*/ 23812 w 140"/>
                <a:gd name="T15" fmla="*/ 7144 h 144"/>
                <a:gd name="T16" fmla="*/ 10319 w 140"/>
                <a:gd name="T17" fmla="*/ 7144 h 144"/>
                <a:gd name="T18" fmla="*/ 10319 w 140"/>
                <a:gd name="T19" fmla="*/ 0 h 144"/>
                <a:gd name="T20" fmla="*/ 7144 w 140"/>
                <a:gd name="T21" fmla="*/ 0 h 144"/>
                <a:gd name="T22" fmla="*/ 3175 w 140"/>
                <a:gd name="T23" fmla="*/ 0 h 144"/>
                <a:gd name="T24" fmla="*/ 3175 w 140"/>
                <a:gd name="T25" fmla="*/ 3175 h 144"/>
                <a:gd name="T26" fmla="*/ 0 w 140"/>
                <a:gd name="T27" fmla="*/ 9525 h 144"/>
                <a:gd name="T28" fmla="*/ 3175 w 140"/>
                <a:gd name="T29" fmla="*/ 9525 h 144"/>
                <a:gd name="T30" fmla="*/ 7144 w 140"/>
                <a:gd name="T31" fmla="*/ 26194 h 144"/>
                <a:gd name="T32" fmla="*/ 14287 w 140"/>
                <a:gd name="T33" fmla="*/ 26194 h 144"/>
                <a:gd name="T34" fmla="*/ 20637 w 140"/>
                <a:gd name="T35" fmla="*/ 19050 h 144"/>
                <a:gd name="T36" fmla="*/ 23812 w 140"/>
                <a:gd name="T37" fmla="*/ 28575 h 144"/>
                <a:gd name="T38" fmla="*/ 27781 w 140"/>
                <a:gd name="T39" fmla="*/ 26194 h 1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0"/>
                <a:gd name="T61" fmla="*/ 0 h 144"/>
                <a:gd name="T62" fmla="*/ 140 w 140"/>
                <a:gd name="T63" fmla="*/ 144 h 1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0" h="144">
                  <a:moveTo>
                    <a:pt x="140" y="129"/>
                  </a:moveTo>
                  <a:lnTo>
                    <a:pt x="140" y="129"/>
                  </a:lnTo>
                  <a:lnTo>
                    <a:pt x="123" y="81"/>
                  </a:lnTo>
                  <a:lnTo>
                    <a:pt x="123" y="64"/>
                  </a:lnTo>
                  <a:lnTo>
                    <a:pt x="105" y="81"/>
                  </a:lnTo>
                  <a:lnTo>
                    <a:pt x="88" y="81"/>
                  </a:lnTo>
                  <a:lnTo>
                    <a:pt x="88" y="64"/>
                  </a:lnTo>
                  <a:lnTo>
                    <a:pt x="123" y="33"/>
                  </a:lnTo>
                  <a:lnTo>
                    <a:pt x="52" y="33"/>
                  </a:lnTo>
                  <a:lnTo>
                    <a:pt x="52" y="0"/>
                  </a:lnTo>
                  <a:lnTo>
                    <a:pt x="34" y="0"/>
                  </a:lnTo>
                  <a:lnTo>
                    <a:pt x="17" y="0"/>
                  </a:lnTo>
                  <a:lnTo>
                    <a:pt x="17" y="16"/>
                  </a:lnTo>
                  <a:lnTo>
                    <a:pt x="0" y="48"/>
                  </a:lnTo>
                  <a:lnTo>
                    <a:pt x="17" y="48"/>
                  </a:lnTo>
                  <a:lnTo>
                    <a:pt x="34" y="129"/>
                  </a:lnTo>
                  <a:lnTo>
                    <a:pt x="69" y="129"/>
                  </a:lnTo>
                  <a:lnTo>
                    <a:pt x="105" y="96"/>
                  </a:lnTo>
                  <a:lnTo>
                    <a:pt x="123" y="144"/>
                  </a:lnTo>
                  <a:lnTo>
                    <a:pt x="140" y="129"/>
                  </a:lnTo>
                  <a:close/>
                </a:path>
              </a:pathLst>
            </a:custGeom>
            <a:solidFill>
              <a:srgbClr val="295E7E"/>
            </a:solidFill>
            <a:ln w="9525" cap="rnd">
              <a:solidFill>
                <a:schemeClr val="bg1"/>
              </a:solidFill>
              <a:round/>
              <a:headEnd/>
              <a:tailEnd/>
            </a:ln>
          </p:spPr>
          <p:txBody>
            <a:bodyPr/>
            <a:lstStyle/>
            <a:p>
              <a:endParaRPr lang="en-US" dirty="0"/>
            </a:p>
          </p:txBody>
        </p:sp>
        <p:sp>
          <p:nvSpPr>
            <p:cNvPr id="399" name="Freeform 149">
              <a:extLst>
                <a:ext uri="{FF2B5EF4-FFF2-40B4-BE49-F238E27FC236}">
                  <a16:creationId xmlns:a16="http://schemas.microsoft.com/office/drawing/2014/main" id="{4A82E999-D0DE-4E36-A0C3-1C73F8B8EB69}"/>
                </a:ext>
              </a:extLst>
            </p:cNvPr>
            <p:cNvSpPr>
              <a:spLocks/>
            </p:cNvSpPr>
            <p:nvPr/>
          </p:nvSpPr>
          <p:spPr bwMode="auto">
            <a:xfrm>
              <a:off x="7861299" y="4059238"/>
              <a:ext cx="190500" cy="393700"/>
            </a:xfrm>
            <a:custGeom>
              <a:avLst/>
              <a:gdLst>
                <a:gd name="T0" fmla="*/ 34131 w 240"/>
                <a:gd name="T1" fmla="*/ 98624 h 495"/>
                <a:gd name="T2" fmla="*/ 34131 w 240"/>
                <a:gd name="T3" fmla="*/ 98624 h 495"/>
                <a:gd name="T4" fmla="*/ 41275 w 240"/>
                <a:gd name="T5" fmla="*/ 85898 h 495"/>
                <a:gd name="T6" fmla="*/ 38100 w 240"/>
                <a:gd name="T7" fmla="*/ 76354 h 495"/>
                <a:gd name="T8" fmla="*/ 34131 w 240"/>
                <a:gd name="T9" fmla="*/ 69991 h 495"/>
                <a:gd name="T10" fmla="*/ 34131 w 240"/>
                <a:gd name="T11" fmla="*/ 64424 h 495"/>
                <a:gd name="T12" fmla="*/ 30956 w 240"/>
                <a:gd name="T13" fmla="*/ 54879 h 495"/>
                <a:gd name="T14" fmla="*/ 30956 w 240"/>
                <a:gd name="T15" fmla="*/ 47721 h 495"/>
                <a:gd name="T16" fmla="*/ 44450 w 240"/>
                <a:gd name="T17" fmla="*/ 41358 h 495"/>
                <a:gd name="T18" fmla="*/ 47625 w 240"/>
                <a:gd name="T19" fmla="*/ 35791 h 495"/>
                <a:gd name="T20" fmla="*/ 44450 w 240"/>
                <a:gd name="T21" fmla="*/ 35791 h 495"/>
                <a:gd name="T22" fmla="*/ 38100 w 240"/>
                <a:gd name="T23" fmla="*/ 31814 h 495"/>
                <a:gd name="T24" fmla="*/ 38100 w 240"/>
                <a:gd name="T25" fmla="*/ 28633 h 495"/>
                <a:gd name="T26" fmla="*/ 38100 w 240"/>
                <a:gd name="T27" fmla="*/ 26247 h 495"/>
                <a:gd name="T28" fmla="*/ 34131 w 240"/>
                <a:gd name="T29" fmla="*/ 22270 h 495"/>
                <a:gd name="T30" fmla="*/ 30956 w 240"/>
                <a:gd name="T31" fmla="*/ 22270 h 495"/>
                <a:gd name="T32" fmla="*/ 34131 w 240"/>
                <a:gd name="T33" fmla="*/ 7158 h 495"/>
                <a:gd name="T34" fmla="*/ 30956 w 240"/>
                <a:gd name="T35" fmla="*/ 0 h 495"/>
                <a:gd name="T36" fmla="*/ 27781 w 240"/>
                <a:gd name="T37" fmla="*/ 0 h 495"/>
                <a:gd name="T38" fmla="*/ 27781 w 240"/>
                <a:gd name="T39" fmla="*/ 7158 h 495"/>
                <a:gd name="T40" fmla="*/ 20638 w 240"/>
                <a:gd name="T41" fmla="*/ 7158 h 495"/>
                <a:gd name="T42" fmla="*/ 17463 w 240"/>
                <a:gd name="T43" fmla="*/ 9544 h 495"/>
                <a:gd name="T44" fmla="*/ 10319 w 240"/>
                <a:gd name="T45" fmla="*/ 22270 h 495"/>
                <a:gd name="T46" fmla="*/ 7144 w 240"/>
                <a:gd name="T47" fmla="*/ 26247 h 495"/>
                <a:gd name="T48" fmla="*/ 3969 w 240"/>
                <a:gd name="T49" fmla="*/ 31814 h 495"/>
                <a:gd name="T50" fmla="*/ 3969 w 240"/>
                <a:gd name="T51" fmla="*/ 35791 h 495"/>
                <a:gd name="T52" fmla="*/ 0 w 240"/>
                <a:gd name="T53" fmla="*/ 38177 h 495"/>
                <a:gd name="T54" fmla="*/ 7144 w 240"/>
                <a:gd name="T55" fmla="*/ 45335 h 495"/>
                <a:gd name="T56" fmla="*/ 10319 w 240"/>
                <a:gd name="T57" fmla="*/ 50903 h 495"/>
                <a:gd name="T58" fmla="*/ 14288 w 240"/>
                <a:gd name="T59" fmla="*/ 60447 h 495"/>
                <a:gd name="T60" fmla="*/ 10319 w 240"/>
                <a:gd name="T61" fmla="*/ 64424 h 495"/>
                <a:gd name="T62" fmla="*/ 17463 w 240"/>
                <a:gd name="T63" fmla="*/ 66810 h 495"/>
                <a:gd name="T64" fmla="*/ 23813 w 240"/>
                <a:gd name="T65" fmla="*/ 60447 h 495"/>
                <a:gd name="T66" fmla="*/ 27781 w 240"/>
                <a:gd name="T67" fmla="*/ 64424 h 495"/>
                <a:gd name="T68" fmla="*/ 34131 w 240"/>
                <a:gd name="T69" fmla="*/ 83512 h 495"/>
                <a:gd name="T70" fmla="*/ 34131 w 240"/>
                <a:gd name="T71" fmla="*/ 98624 h 4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0"/>
                <a:gd name="T109" fmla="*/ 0 h 495"/>
                <a:gd name="T110" fmla="*/ 240 w 240"/>
                <a:gd name="T111" fmla="*/ 495 h 4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0" h="495">
                  <a:moveTo>
                    <a:pt x="172" y="495"/>
                  </a:moveTo>
                  <a:lnTo>
                    <a:pt x="172" y="495"/>
                  </a:lnTo>
                  <a:lnTo>
                    <a:pt x="205" y="432"/>
                  </a:lnTo>
                  <a:lnTo>
                    <a:pt x="190" y="384"/>
                  </a:lnTo>
                  <a:lnTo>
                    <a:pt x="172" y="351"/>
                  </a:lnTo>
                  <a:lnTo>
                    <a:pt x="172" y="321"/>
                  </a:lnTo>
                  <a:lnTo>
                    <a:pt x="155" y="273"/>
                  </a:lnTo>
                  <a:lnTo>
                    <a:pt x="155" y="240"/>
                  </a:lnTo>
                  <a:lnTo>
                    <a:pt x="222" y="208"/>
                  </a:lnTo>
                  <a:lnTo>
                    <a:pt x="240" y="177"/>
                  </a:lnTo>
                  <a:lnTo>
                    <a:pt x="222" y="177"/>
                  </a:lnTo>
                  <a:lnTo>
                    <a:pt x="190" y="160"/>
                  </a:lnTo>
                  <a:lnTo>
                    <a:pt x="190" y="144"/>
                  </a:lnTo>
                  <a:lnTo>
                    <a:pt x="190" y="129"/>
                  </a:lnTo>
                  <a:lnTo>
                    <a:pt x="172" y="112"/>
                  </a:lnTo>
                  <a:lnTo>
                    <a:pt x="155" y="112"/>
                  </a:lnTo>
                  <a:lnTo>
                    <a:pt x="172" y="33"/>
                  </a:lnTo>
                  <a:lnTo>
                    <a:pt x="155" y="0"/>
                  </a:lnTo>
                  <a:lnTo>
                    <a:pt x="138" y="0"/>
                  </a:lnTo>
                  <a:lnTo>
                    <a:pt x="138" y="33"/>
                  </a:lnTo>
                  <a:lnTo>
                    <a:pt x="103" y="33"/>
                  </a:lnTo>
                  <a:lnTo>
                    <a:pt x="86" y="48"/>
                  </a:lnTo>
                  <a:lnTo>
                    <a:pt x="51" y="112"/>
                  </a:lnTo>
                  <a:lnTo>
                    <a:pt x="34" y="129"/>
                  </a:lnTo>
                  <a:lnTo>
                    <a:pt x="17" y="160"/>
                  </a:lnTo>
                  <a:lnTo>
                    <a:pt x="17" y="177"/>
                  </a:lnTo>
                  <a:lnTo>
                    <a:pt x="0" y="192"/>
                  </a:lnTo>
                  <a:lnTo>
                    <a:pt x="34" y="225"/>
                  </a:lnTo>
                  <a:lnTo>
                    <a:pt x="51" y="256"/>
                  </a:lnTo>
                  <a:lnTo>
                    <a:pt x="69" y="304"/>
                  </a:lnTo>
                  <a:lnTo>
                    <a:pt x="51" y="321"/>
                  </a:lnTo>
                  <a:lnTo>
                    <a:pt x="86" y="336"/>
                  </a:lnTo>
                  <a:lnTo>
                    <a:pt x="121" y="304"/>
                  </a:lnTo>
                  <a:lnTo>
                    <a:pt x="138" y="321"/>
                  </a:lnTo>
                  <a:lnTo>
                    <a:pt x="172" y="417"/>
                  </a:lnTo>
                  <a:lnTo>
                    <a:pt x="172" y="495"/>
                  </a:lnTo>
                  <a:close/>
                </a:path>
              </a:pathLst>
            </a:custGeom>
            <a:solidFill>
              <a:srgbClr val="295E7E"/>
            </a:solidFill>
            <a:ln w="9525" cap="rnd">
              <a:solidFill>
                <a:schemeClr val="bg1"/>
              </a:solidFill>
              <a:round/>
              <a:headEnd/>
              <a:tailEnd/>
            </a:ln>
          </p:spPr>
          <p:txBody>
            <a:bodyPr/>
            <a:lstStyle/>
            <a:p>
              <a:endParaRPr lang="en-US" dirty="0"/>
            </a:p>
          </p:txBody>
        </p:sp>
        <p:sp>
          <p:nvSpPr>
            <p:cNvPr id="400" name="Freeform 150">
              <a:extLst>
                <a:ext uri="{FF2B5EF4-FFF2-40B4-BE49-F238E27FC236}">
                  <a16:creationId xmlns:a16="http://schemas.microsoft.com/office/drawing/2014/main" id="{0E7637FD-525C-4624-93EB-CE8736C596BB}"/>
                </a:ext>
              </a:extLst>
            </p:cNvPr>
            <p:cNvSpPr>
              <a:spLocks/>
            </p:cNvSpPr>
            <p:nvPr/>
          </p:nvSpPr>
          <p:spPr bwMode="auto">
            <a:xfrm>
              <a:off x="8039099" y="4186238"/>
              <a:ext cx="150813" cy="177800"/>
            </a:xfrm>
            <a:custGeom>
              <a:avLst/>
              <a:gdLst>
                <a:gd name="T0" fmla="*/ 38100 w 190"/>
                <a:gd name="T1" fmla="*/ 42069 h 224"/>
                <a:gd name="T2" fmla="*/ 38100 w 190"/>
                <a:gd name="T3" fmla="*/ 42069 h 224"/>
                <a:gd name="T4" fmla="*/ 38100 w 190"/>
                <a:gd name="T5" fmla="*/ 34925 h 224"/>
                <a:gd name="T6" fmla="*/ 30956 w 190"/>
                <a:gd name="T7" fmla="*/ 28575 h 224"/>
                <a:gd name="T8" fmla="*/ 30956 w 190"/>
                <a:gd name="T9" fmla="*/ 25400 h 224"/>
                <a:gd name="T10" fmla="*/ 17463 w 190"/>
                <a:gd name="T11" fmla="*/ 15875 h 224"/>
                <a:gd name="T12" fmla="*/ 23813 w 190"/>
                <a:gd name="T13" fmla="*/ 13494 h 224"/>
                <a:gd name="T14" fmla="*/ 20638 w 190"/>
                <a:gd name="T15" fmla="*/ 9525 h 224"/>
                <a:gd name="T16" fmla="*/ 14288 w 190"/>
                <a:gd name="T17" fmla="*/ 6350 h 224"/>
                <a:gd name="T18" fmla="*/ 10319 w 190"/>
                <a:gd name="T19" fmla="*/ 0 h 224"/>
                <a:gd name="T20" fmla="*/ 7144 w 190"/>
                <a:gd name="T21" fmla="*/ 0 h 224"/>
                <a:gd name="T22" fmla="*/ 7144 w 190"/>
                <a:gd name="T23" fmla="*/ 6350 h 224"/>
                <a:gd name="T24" fmla="*/ 3969 w 190"/>
                <a:gd name="T25" fmla="*/ 6350 h 224"/>
                <a:gd name="T26" fmla="*/ 3969 w 190"/>
                <a:gd name="T27" fmla="*/ 3969 h 224"/>
                <a:gd name="T28" fmla="*/ 0 w 190"/>
                <a:gd name="T29" fmla="*/ 9525 h 224"/>
                <a:gd name="T30" fmla="*/ 0 w 190"/>
                <a:gd name="T31" fmla="*/ 13494 h 224"/>
                <a:gd name="T32" fmla="*/ 3969 w 190"/>
                <a:gd name="T33" fmla="*/ 15875 h 224"/>
                <a:gd name="T34" fmla="*/ 3969 w 190"/>
                <a:gd name="T35" fmla="*/ 25400 h 224"/>
                <a:gd name="T36" fmla="*/ 10319 w 190"/>
                <a:gd name="T37" fmla="*/ 22225 h 224"/>
                <a:gd name="T38" fmla="*/ 17463 w 190"/>
                <a:gd name="T39" fmla="*/ 19050 h 224"/>
                <a:gd name="T40" fmla="*/ 20638 w 190"/>
                <a:gd name="T41" fmla="*/ 25400 h 224"/>
                <a:gd name="T42" fmla="*/ 23813 w 190"/>
                <a:gd name="T43" fmla="*/ 32544 h 224"/>
                <a:gd name="T44" fmla="*/ 27781 w 190"/>
                <a:gd name="T45" fmla="*/ 34925 h 224"/>
                <a:gd name="T46" fmla="*/ 27781 w 190"/>
                <a:gd name="T47" fmla="*/ 42069 h 224"/>
                <a:gd name="T48" fmla="*/ 30956 w 190"/>
                <a:gd name="T49" fmla="*/ 44450 h 224"/>
                <a:gd name="T50" fmla="*/ 30956 w 190"/>
                <a:gd name="T51" fmla="*/ 42069 h 224"/>
                <a:gd name="T52" fmla="*/ 38100 w 190"/>
                <a:gd name="T53" fmla="*/ 42069 h 2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0"/>
                <a:gd name="T82" fmla="*/ 0 h 224"/>
                <a:gd name="T83" fmla="*/ 190 w 190"/>
                <a:gd name="T84" fmla="*/ 224 h 2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0" h="224">
                  <a:moveTo>
                    <a:pt x="190" y="209"/>
                  </a:moveTo>
                  <a:lnTo>
                    <a:pt x="190" y="209"/>
                  </a:lnTo>
                  <a:lnTo>
                    <a:pt x="190" y="176"/>
                  </a:lnTo>
                  <a:lnTo>
                    <a:pt x="156" y="144"/>
                  </a:lnTo>
                  <a:lnTo>
                    <a:pt x="156" y="128"/>
                  </a:lnTo>
                  <a:lnTo>
                    <a:pt x="87" y="80"/>
                  </a:lnTo>
                  <a:lnTo>
                    <a:pt x="121" y="65"/>
                  </a:lnTo>
                  <a:lnTo>
                    <a:pt x="104" y="48"/>
                  </a:lnTo>
                  <a:lnTo>
                    <a:pt x="69" y="32"/>
                  </a:lnTo>
                  <a:lnTo>
                    <a:pt x="52" y="0"/>
                  </a:lnTo>
                  <a:lnTo>
                    <a:pt x="35" y="0"/>
                  </a:lnTo>
                  <a:lnTo>
                    <a:pt x="35" y="32"/>
                  </a:lnTo>
                  <a:lnTo>
                    <a:pt x="18" y="32"/>
                  </a:lnTo>
                  <a:lnTo>
                    <a:pt x="18" y="17"/>
                  </a:lnTo>
                  <a:lnTo>
                    <a:pt x="0" y="48"/>
                  </a:lnTo>
                  <a:lnTo>
                    <a:pt x="0" y="65"/>
                  </a:lnTo>
                  <a:lnTo>
                    <a:pt x="18" y="80"/>
                  </a:lnTo>
                  <a:lnTo>
                    <a:pt x="18" y="128"/>
                  </a:lnTo>
                  <a:lnTo>
                    <a:pt x="52" y="113"/>
                  </a:lnTo>
                  <a:lnTo>
                    <a:pt x="87" y="96"/>
                  </a:lnTo>
                  <a:lnTo>
                    <a:pt x="104" y="128"/>
                  </a:lnTo>
                  <a:lnTo>
                    <a:pt x="121" y="161"/>
                  </a:lnTo>
                  <a:lnTo>
                    <a:pt x="138" y="176"/>
                  </a:lnTo>
                  <a:lnTo>
                    <a:pt x="138" y="209"/>
                  </a:lnTo>
                  <a:lnTo>
                    <a:pt x="156" y="224"/>
                  </a:lnTo>
                  <a:lnTo>
                    <a:pt x="156" y="209"/>
                  </a:lnTo>
                  <a:lnTo>
                    <a:pt x="190" y="209"/>
                  </a:lnTo>
                  <a:close/>
                </a:path>
              </a:pathLst>
            </a:custGeom>
            <a:solidFill>
              <a:srgbClr val="C8C8C8"/>
            </a:solidFill>
            <a:ln w="9525" cap="rnd">
              <a:solidFill>
                <a:schemeClr val="bg1"/>
              </a:solidFill>
              <a:round/>
              <a:headEnd/>
              <a:tailEnd/>
            </a:ln>
          </p:spPr>
          <p:txBody>
            <a:bodyPr/>
            <a:lstStyle/>
            <a:p>
              <a:endParaRPr lang="en-US" dirty="0"/>
            </a:p>
          </p:txBody>
        </p:sp>
        <p:sp>
          <p:nvSpPr>
            <p:cNvPr id="401" name="Freeform 151">
              <a:extLst>
                <a:ext uri="{FF2B5EF4-FFF2-40B4-BE49-F238E27FC236}">
                  <a16:creationId xmlns:a16="http://schemas.microsoft.com/office/drawing/2014/main" id="{C046997C-CAF7-4EF5-9D7D-9B44C411D66E}"/>
                </a:ext>
              </a:extLst>
            </p:cNvPr>
            <p:cNvSpPr>
              <a:spLocks/>
            </p:cNvSpPr>
            <p:nvPr/>
          </p:nvSpPr>
          <p:spPr bwMode="auto">
            <a:xfrm>
              <a:off x="8080374" y="4173538"/>
              <a:ext cx="150813" cy="292100"/>
            </a:xfrm>
            <a:custGeom>
              <a:avLst/>
              <a:gdLst>
                <a:gd name="T0" fmla="*/ 0 w 190"/>
                <a:gd name="T1" fmla="*/ 3166 h 369"/>
                <a:gd name="T2" fmla="*/ 0 w 190"/>
                <a:gd name="T3" fmla="*/ 3166 h 369"/>
                <a:gd name="T4" fmla="*/ 0 w 190"/>
                <a:gd name="T5" fmla="*/ 0 h 369"/>
                <a:gd name="T6" fmla="*/ 3969 w 190"/>
                <a:gd name="T7" fmla="*/ 3166 h 369"/>
                <a:gd name="T8" fmla="*/ 17463 w 190"/>
                <a:gd name="T9" fmla="*/ 0 h 369"/>
                <a:gd name="T10" fmla="*/ 23813 w 190"/>
                <a:gd name="T11" fmla="*/ 0 h 369"/>
                <a:gd name="T12" fmla="*/ 23813 w 190"/>
                <a:gd name="T13" fmla="*/ 6333 h 369"/>
                <a:gd name="T14" fmla="*/ 30956 w 190"/>
                <a:gd name="T15" fmla="*/ 6333 h 369"/>
                <a:gd name="T16" fmla="*/ 23813 w 190"/>
                <a:gd name="T17" fmla="*/ 9499 h 369"/>
                <a:gd name="T18" fmla="*/ 20638 w 190"/>
                <a:gd name="T19" fmla="*/ 15832 h 369"/>
                <a:gd name="T20" fmla="*/ 17463 w 190"/>
                <a:gd name="T21" fmla="*/ 18998 h 369"/>
                <a:gd name="T22" fmla="*/ 34925 w 190"/>
                <a:gd name="T23" fmla="*/ 40372 h 369"/>
                <a:gd name="T24" fmla="*/ 38100 w 190"/>
                <a:gd name="T25" fmla="*/ 47496 h 369"/>
                <a:gd name="T26" fmla="*/ 34925 w 190"/>
                <a:gd name="T27" fmla="*/ 59370 h 369"/>
                <a:gd name="T28" fmla="*/ 27781 w 190"/>
                <a:gd name="T29" fmla="*/ 63328 h 369"/>
                <a:gd name="T30" fmla="*/ 23813 w 190"/>
                <a:gd name="T31" fmla="*/ 63328 h 369"/>
                <a:gd name="T32" fmla="*/ 20638 w 190"/>
                <a:gd name="T33" fmla="*/ 68869 h 369"/>
                <a:gd name="T34" fmla="*/ 14288 w 190"/>
                <a:gd name="T35" fmla="*/ 72827 h 369"/>
                <a:gd name="T36" fmla="*/ 14288 w 190"/>
                <a:gd name="T37" fmla="*/ 66494 h 369"/>
                <a:gd name="T38" fmla="*/ 10319 w 190"/>
                <a:gd name="T39" fmla="*/ 63328 h 369"/>
                <a:gd name="T40" fmla="*/ 17463 w 190"/>
                <a:gd name="T41" fmla="*/ 59370 h 369"/>
                <a:gd name="T42" fmla="*/ 20638 w 190"/>
                <a:gd name="T43" fmla="*/ 56995 h 369"/>
                <a:gd name="T44" fmla="*/ 27781 w 190"/>
                <a:gd name="T45" fmla="*/ 53829 h 369"/>
                <a:gd name="T46" fmla="*/ 27781 w 190"/>
                <a:gd name="T47" fmla="*/ 44330 h 369"/>
                <a:gd name="T48" fmla="*/ 27781 w 190"/>
                <a:gd name="T49" fmla="*/ 37997 h 369"/>
                <a:gd name="T50" fmla="*/ 20638 w 190"/>
                <a:gd name="T51" fmla="*/ 31664 h 369"/>
                <a:gd name="T52" fmla="*/ 20638 w 190"/>
                <a:gd name="T53" fmla="*/ 28498 h 369"/>
                <a:gd name="T54" fmla="*/ 7144 w 190"/>
                <a:gd name="T55" fmla="*/ 18998 h 369"/>
                <a:gd name="T56" fmla="*/ 14288 w 190"/>
                <a:gd name="T57" fmla="*/ 15832 h 369"/>
                <a:gd name="T58" fmla="*/ 10319 w 190"/>
                <a:gd name="T59" fmla="*/ 12666 h 369"/>
                <a:gd name="T60" fmla="*/ 3969 w 190"/>
                <a:gd name="T61" fmla="*/ 9499 h 369"/>
                <a:gd name="T62" fmla="*/ 0 w 190"/>
                <a:gd name="T63" fmla="*/ 3166 h 3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0"/>
                <a:gd name="T97" fmla="*/ 0 h 369"/>
                <a:gd name="T98" fmla="*/ 190 w 190"/>
                <a:gd name="T99" fmla="*/ 369 h 3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0" h="369">
                  <a:moveTo>
                    <a:pt x="0" y="16"/>
                  </a:moveTo>
                  <a:lnTo>
                    <a:pt x="0" y="16"/>
                  </a:lnTo>
                  <a:lnTo>
                    <a:pt x="0" y="0"/>
                  </a:lnTo>
                  <a:lnTo>
                    <a:pt x="17" y="16"/>
                  </a:lnTo>
                  <a:lnTo>
                    <a:pt x="86" y="0"/>
                  </a:lnTo>
                  <a:lnTo>
                    <a:pt x="121" y="0"/>
                  </a:lnTo>
                  <a:lnTo>
                    <a:pt x="121" y="33"/>
                  </a:lnTo>
                  <a:lnTo>
                    <a:pt x="156" y="33"/>
                  </a:lnTo>
                  <a:lnTo>
                    <a:pt x="121" y="48"/>
                  </a:lnTo>
                  <a:lnTo>
                    <a:pt x="104" y="81"/>
                  </a:lnTo>
                  <a:lnTo>
                    <a:pt x="86" y="96"/>
                  </a:lnTo>
                  <a:lnTo>
                    <a:pt x="173" y="207"/>
                  </a:lnTo>
                  <a:lnTo>
                    <a:pt x="190" y="240"/>
                  </a:lnTo>
                  <a:lnTo>
                    <a:pt x="173" y="303"/>
                  </a:lnTo>
                  <a:lnTo>
                    <a:pt x="138" y="321"/>
                  </a:lnTo>
                  <a:lnTo>
                    <a:pt x="121" y="321"/>
                  </a:lnTo>
                  <a:lnTo>
                    <a:pt x="104" y="351"/>
                  </a:lnTo>
                  <a:lnTo>
                    <a:pt x="69" y="369"/>
                  </a:lnTo>
                  <a:lnTo>
                    <a:pt x="69" y="336"/>
                  </a:lnTo>
                  <a:lnTo>
                    <a:pt x="52" y="321"/>
                  </a:lnTo>
                  <a:lnTo>
                    <a:pt x="86" y="303"/>
                  </a:lnTo>
                  <a:lnTo>
                    <a:pt x="104" y="288"/>
                  </a:lnTo>
                  <a:lnTo>
                    <a:pt x="138" y="273"/>
                  </a:lnTo>
                  <a:lnTo>
                    <a:pt x="138" y="225"/>
                  </a:lnTo>
                  <a:lnTo>
                    <a:pt x="138" y="192"/>
                  </a:lnTo>
                  <a:lnTo>
                    <a:pt x="104" y="160"/>
                  </a:lnTo>
                  <a:lnTo>
                    <a:pt x="104" y="144"/>
                  </a:lnTo>
                  <a:lnTo>
                    <a:pt x="35" y="96"/>
                  </a:lnTo>
                  <a:lnTo>
                    <a:pt x="69" y="81"/>
                  </a:lnTo>
                  <a:lnTo>
                    <a:pt x="52" y="64"/>
                  </a:lnTo>
                  <a:lnTo>
                    <a:pt x="17" y="48"/>
                  </a:lnTo>
                  <a:lnTo>
                    <a:pt x="0" y="16"/>
                  </a:lnTo>
                  <a:close/>
                </a:path>
              </a:pathLst>
            </a:custGeom>
            <a:solidFill>
              <a:srgbClr val="295E7E"/>
            </a:solidFill>
            <a:ln w="9525" cap="rnd">
              <a:solidFill>
                <a:schemeClr val="bg1"/>
              </a:solidFill>
              <a:round/>
              <a:headEnd/>
              <a:tailEnd/>
            </a:ln>
          </p:spPr>
          <p:txBody>
            <a:bodyPr/>
            <a:lstStyle/>
            <a:p>
              <a:endParaRPr lang="en-US" dirty="0"/>
            </a:p>
          </p:txBody>
        </p:sp>
        <p:sp>
          <p:nvSpPr>
            <p:cNvPr id="402" name="Freeform 152">
              <a:extLst>
                <a:ext uri="{FF2B5EF4-FFF2-40B4-BE49-F238E27FC236}">
                  <a16:creationId xmlns:a16="http://schemas.microsoft.com/office/drawing/2014/main" id="{B70BB321-A5C9-46DE-8190-C38318C3CACC}"/>
                </a:ext>
              </a:extLst>
            </p:cNvPr>
            <p:cNvSpPr>
              <a:spLocks/>
            </p:cNvSpPr>
            <p:nvPr/>
          </p:nvSpPr>
          <p:spPr bwMode="auto">
            <a:xfrm>
              <a:off x="8039099" y="4503738"/>
              <a:ext cx="82550" cy="114300"/>
            </a:xfrm>
            <a:custGeom>
              <a:avLst/>
              <a:gdLst>
                <a:gd name="T0" fmla="*/ 10319 w 104"/>
                <a:gd name="T1" fmla="*/ 2381 h 144"/>
                <a:gd name="T2" fmla="*/ 10319 w 104"/>
                <a:gd name="T3" fmla="*/ 2381 h 144"/>
                <a:gd name="T4" fmla="*/ 7144 w 104"/>
                <a:gd name="T5" fmla="*/ 5556 h 144"/>
                <a:gd name="T6" fmla="*/ 3969 w 104"/>
                <a:gd name="T7" fmla="*/ 2381 h 144"/>
                <a:gd name="T8" fmla="*/ 0 w 104"/>
                <a:gd name="T9" fmla="*/ 0 h 144"/>
                <a:gd name="T10" fmla="*/ 0 w 104"/>
                <a:gd name="T11" fmla="*/ 2381 h 144"/>
                <a:gd name="T12" fmla="*/ 0 w 104"/>
                <a:gd name="T13" fmla="*/ 11906 h 144"/>
                <a:gd name="T14" fmla="*/ 7144 w 104"/>
                <a:gd name="T15" fmla="*/ 19050 h 144"/>
                <a:gd name="T16" fmla="*/ 17463 w 104"/>
                <a:gd name="T17" fmla="*/ 28575 h 144"/>
                <a:gd name="T18" fmla="*/ 20638 w 104"/>
                <a:gd name="T19" fmla="*/ 28575 h 144"/>
                <a:gd name="T20" fmla="*/ 17463 w 104"/>
                <a:gd name="T21" fmla="*/ 19050 h 144"/>
                <a:gd name="T22" fmla="*/ 17463 w 104"/>
                <a:gd name="T23" fmla="*/ 9525 h 144"/>
                <a:gd name="T24" fmla="*/ 10319 w 104"/>
                <a:gd name="T25" fmla="*/ 2381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44"/>
                <a:gd name="T41" fmla="*/ 104 w 104"/>
                <a:gd name="T42" fmla="*/ 144 h 1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44">
                  <a:moveTo>
                    <a:pt x="52" y="15"/>
                  </a:moveTo>
                  <a:lnTo>
                    <a:pt x="52" y="15"/>
                  </a:lnTo>
                  <a:lnTo>
                    <a:pt x="35" y="30"/>
                  </a:lnTo>
                  <a:lnTo>
                    <a:pt x="18" y="15"/>
                  </a:lnTo>
                  <a:lnTo>
                    <a:pt x="0" y="0"/>
                  </a:lnTo>
                  <a:lnTo>
                    <a:pt x="0" y="15"/>
                  </a:lnTo>
                  <a:lnTo>
                    <a:pt x="0" y="63"/>
                  </a:lnTo>
                  <a:lnTo>
                    <a:pt x="35" y="96"/>
                  </a:lnTo>
                  <a:lnTo>
                    <a:pt x="87" y="144"/>
                  </a:lnTo>
                  <a:lnTo>
                    <a:pt x="104" y="144"/>
                  </a:lnTo>
                  <a:lnTo>
                    <a:pt x="87" y="96"/>
                  </a:lnTo>
                  <a:lnTo>
                    <a:pt x="87" y="48"/>
                  </a:lnTo>
                  <a:lnTo>
                    <a:pt x="52" y="15"/>
                  </a:lnTo>
                  <a:close/>
                </a:path>
              </a:pathLst>
            </a:custGeom>
            <a:solidFill>
              <a:srgbClr val="295E7E"/>
            </a:solidFill>
            <a:ln w="9525" cap="rnd">
              <a:solidFill>
                <a:schemeClr val="bg1"/>
              </a:solidFill>
              <a:round/>
              <a:headEnd/>
              <a:tailEnd/>
            </a:ln>
          </p:spPr>
          <p:txBody>
            <a:bodyPr/>
            <a:lstStyle/>
            <a:p>
              <a:endParaRPr lang="en-US" dirty="0"/>
            </a:p>
          </p:txBody>
        </p:sp>
        <p:sp>
          <p:nvSpPr>
            <p:cNvPr id="403" name="Freeform 153">
              <a:extLst>
                <a:ext uri="{FF2B5EF4-FFF2-40B4-BE49-F238E27FC236}">
                  <a16:creationId xmlns:a16="http://schemas.microsoft.com/office/drawing/2014/main" id="{35C2945D-68CD-49BE-BC4B-E96153B0C245}"/>
                </a:ext>
              </a:extLst>
            </p:cNvPr>
            <p:cNvSpPr>
              <a:spLocks/>
            </p:cNvSpPr>
            <p:nvPr/>
          </p:nvSpPr>
          <p:spPr bwMode="auto">
            <a:xfrm>
              <a:off x="7985124" y="4224338"/>
              <a:ext cx="163513" cy="304800"/>
            </a:xfrm>
            <a:custGeom>
              <a:avLst/>
              <a:gdLst>
                <a:gd name="T0" fmla="*/ 13429 w 207"/>
                <a:gd name="T1" fmla="*/ 0 h 383"/>
                <a:gd name="T2" fmla="*/ 13429 w 207"/>
                <a:gd name="T3" fmla="*/ 0 h 383"/>
                <a:gd name="T4" fmla="*/ 0 w 207"/>
                <a:gd name="T5" fmla="*/ 6367 h 383"/>
                <a:gd name="T6" fmla="*/ 0 w 207"/>
                <a:gd name="T7" fmla="*/ 13529 h 383"/>
                <a:gd name="T8" fmla="*/ 3160 w 207"/>
                <a:gd name="T9" fmla="*/ 23079 h 383"/>
                <a:gd name="T10" fmla="*/ 3160 w 207"/>
                <a:gd name="T11" fmla="*/ 28650 h 383"/>
                <a:gd name="T12" fmla="*/ 6319 w 207"/>
                <a:gd name="T13" fmla="*/ 35016 h 383"/>
                <a:gd name="T14" fmla="*/ 10269 w 207"/>
                <a:gd name="T15" fmla="*/ 44566 h 383"/>
                <a:gd name="T16" fmla="*/ 3160 w 207"/>
                <a:gd name="T17" fmla="*/ 57299 h 383"/>
                <a:gd name="T18" fmla="*/ 3160 w 207"/>
                <a:gd name="T19" fmla="*/ 61278 h 383"/>
                <a:gd name="T20" fmla="*/ 3160 w 207"/>
                <a:gd name="T21" fmla="*/ 63666 h 383"/>
                <a:gd name="T22" fmla="*/ 13429 w 207"/>
                <a:gd name="T23" fmla="*/ 73216 h 383"/>
                <a:gd name="T24" fmla="*/ 13429 w 207"/>
                <a:gd name="T25" fmla="*/ 70828 h 383"/>
                <a:gd name="T26" fmla="*/ 16588 w 207"/>
                <a:gd name="T27" fmla="*/ 73216 h 383"/>
                <a:gd name="T28" fmla="*/ 20538 w 207"/>
                <a:gd name="T29" fmla="*/ 76399 h 383"/>
                <a:gd name="T30" fmla="*/ 23698 w 207"/>
                <a:gd name="T31" fmla="*/ 73216 h 383"/>
                <a:gd name="T32" fmla="*/ 20538 w 207"/>
                <a:gd name="T33" fmla="*/ 70828 h 383"/>
                <a:gd name="T34" fmla="*/ 13429 w 207"/>
                <a:gd name="T35" fmla="*/ 70828 h 383"/>
                <a:gd name="T36" fmla="*/ 10269 w 207"/>
                <a:gd name="T37" fmla="*/ 57299 h 383"/>
                <a:gd name="T38" fmla="*/ 6319 w 207"/>
                <a:gd name="T39" fmla="*/ 57299 h 383"/>
                <a:gd name="T40" fmla="*/ 6319 w 207"/>
                <a:gd name="T41" fmla="*/ 54116 h 383"/>
                <a:gd name="T42" fmla="*/ 10269 w 207"/>
                <a:gd name="T43" fmla="*/ 44566 h 383"/>
                <a:gd name="T44" fmla="*/ 10269 w 207"/>
                <a:gd name="T45" fmla="*/ 38199 h 383"/>
                <a:gd name="T46" fmla="*/ 16588 w 207"/>
                <a:gd name="T47" fmla="*/ 38199 h 383"/>
                <a:gd name="T48" fmla="*/ 16588 w 207"/>
                <a:gd name="T49" fmla="*/ 42179 h 383"/>
                <a:gd name="T50" fmla="*/ 20538 w 207"/>
                <a:gd name="T51" fmla="*/ 42179 h 383"/>
                <a:gd name="T52" fmla="*/ 26857 w 207"/>
                <a:gd name="T53" fmla="*/ 47749 h 383"/>
                <a:gd name="T54" fmla="*/ 26857 w 207"/>
                <a:gd name="T55" fmla="*/ 44566 h 383"/>
                <a:gd name="T56" fmla="*/ 23698 w 207"/>
                <a:gd name="T57" fmla="*/ 38199 h 383"/>
                <a:gd name="T58" fmla="*/ 26857 w 207"/>
                <a:gd name="T59" fmla="*/ 32629 h 383"/>
                <a:gd name="T60" fmla="*/ 40286 w 207"/>
                <a:gd name="T61" fmla="*/ 32629 h 383"/>
                <a:gd name="T62" fmla="*/ 40286 w 207"/>
                <a:gd name="T63" fmla="*/ 25466 h 383"/>
                <a:gd name="T64" fmla="*/ 37126 w 207"/>
                <a:gd name="T65" fmla="*/ 23079 h 383"/>
                <a:gd name="T66" fmla="*/ 33966 w 207"/>
                <a:gd name="T67" fmla="*/ 15916 h 383"/>
                <a:gd name="T68" fmla="*/ 30807 w 207"/>
                <a:gd name="T69" fmla="*/ 9550 h 383"/>
                <a:gd name="T70" fmla="*/ 23698 w 207"/>
                <a:gd name="T71" fmla="*/ 13529 h 383"/>
                <a:gd name="T72" fmla="*/ 16588 w 207"/>
                <a:gd name="T73" fmla="*/ 15916 h 383"/>
                <a:gd name="T74" fmla="*/ 16588 w 207"/>
                <a:gd name="T75" fmla="*/ 6367 h 383"/>
                <a:gd name="T76" fmla="*/ 13429 w 207"/>
                <a:gd name="T77" fmla="*/ 3979 h 383"/>
                <a:gd name="T78" fmla="*/ 13429 w 207"/>
                <a:gd name="T79" fmla="*/ 0 h 3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7"/>
                <a:gd name="T121" fmla="*/ 0 h 383"/>
                <a:gd name="T122" fmla="*/ 207 w 207"/>
                <a:gd name="T123" fmla="*/ 383 h 3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7" h="383">
                  <a:moveTo>
                    <a:pt x="69" y="0"/>
                  </a:moveTo>
                  <a:lnTo>
                    <a:pt x="69" y="0"/>
                  </a:lnTo>
                  <a:lnTo>
                    <a:pt x="0" y="32"/>
                  </a:lnTo>
                  <a:lnTo>
                    <a:pt x="0" y="65"/>
                  </a:lnTo>
                  <a:lnTo>
                    <a:pt x="17" y="113"/>
                  </a:lnTo>
                  <a:lnTo>
                    <a:pt x="17" y="143"/>
                  </a:lnTo>
                  <a:lnTo>
                    <a:pt x="35" y="176"/>
                  </a:lnTo>
                  <a:lnTo>
                    <a:pt x="52" y="224"/>
                  </a:lnTo>
                  <a:lnTo>
                    <a:pt x="17" y="287"/>
                  </a:lnTo>
                  <a:lnTo>
                    <a:pt x="17" y="305"/>
                  </a:lnTo>
                  <a:lnTo>
                    <a:pt x="17" y="320"/>
                  </a:lnTo>
                  <a:lnTo>
                    <a:pt x="69" y="368"/>
                  </a:lnTo>
                  <a:lnTo>
                    <a:pt x="69" y="353"/>
                  </a:lnTo>
                  <a:lnTo>
                    <a:pt x="87" y="368"/>
                  </a:lnTo>
                  <a:lnTo>
                    <a:pt x="104" y="383"/>
                  </a:lnTo>
                  <a:lnTo>
                    <a:pt x="121" y="368"/>
                  </a:lnTo>
                  <a:lnTo>
                    <a:pt x="104" y="353"/>
                  </a:lnTo>
                  <a:lnTo>
                    <a:pt x="69" y="353"/>
                  </a:lnTo>
                  <a:lnTo>
                    <a:pt x="52" y="287"/>
                  </a:lnTo>
                  <a:lnTo>
                    <a:pt x="35" y="287"/>
                  </a:lnTo>
                  <a:lnTo>
                    <a:pt x="35" y="272"/>
                  </a:lnTo>
                  <a:lnTo>
                    <a:pt x="52" y="224"/>
                  </a:lnTo>
                  <a:lnTo>
                    <a:pt x="52" y="191"/>
                  </a:lnTo>
                  <a:lnTo>
                    <a:pt x="87" y="191"/>
                  </a:lnTo>
                  <a:lnTo>
                    <a:pt x="87" y="209"/>
                  </a:lnTo>
                  <a:lnTo>
                    <a:pt x="104" y="209"/>
                  </a:lnTo>
                  <a:lnTo>
                    <a:pt x="138" y="239"/>
                  </a:lnTo>
                  <a:lnTo>
                    <a:pt x="138" y="224"/>
                  </a:lnTo>
                  <a:lnTo>
                    <a:pt x="121" y="191"/>
                  </a:lnTo>
                  <a:lnTo>
                    <a:pt x="138" y="161"/>
                  </a:lnTo>
                  <a:lnTo>
                    <a:pt x="207" y="161"/>
                  </a:lnTo>
                  <a:lnTo>
                    <a:pt x="207" y="128"/>
                  </a:lnTo>
                  <a:lnTo>
                    <a:pt x="190" y="113"/>
                  </a:lnTo>
                  <a:lnTo>
                    <a:pt x="173" y="80"/>
                  </a:lnTo>
                  <a:lnTo>
                    <a:pt x="156" y="48"/>
                  </a:lnTo>
                  <a:lnTo>
                    <a:pt x="121" y="65"/>
                  </a:lnTo>
                  <a:lnTo>
                    <a:pt x="87" y="80"/>
                  </a:lnTo>
                  <a:lnTo>
                    <a:pt x="87" y="32"/>
                  </a:lnTo>
                  <a:lnTo>
                    <a:pt x="69" y="17"/>
                  </a:lnTo>
                  <a:lnTo>
                    <a:pt x="69" y="0"/>
                  </a:lnTo>
                  <a:close/>
                </a:path>
              </a:pathLst>
            </a:custGeom>
            <a:solidFill>
              <a:srgbClr val="295E7E"/>
            </a:solidFill>
            <a:ln w="9525" cap="rnd">
              <a:solidFill>
                <a:schemeClr val="bg1"/>
              </a:solidFill>
              <a:round/>
              <a:headEnd/>
              <a:tailEnd/>
            </a:ln>
          </p:spPr>
          <p:txBody>
            <a:bodyPr/>
            <a:lstStyle/>
            <a:p>
              <a:endParaRPr lang="en-US" dirty="0"/>
            </a:p>
          </p:txBody>
        </p:sp>
        <p:sp>
          <p:nvSpPr>
            <p:cNvPr id="404" name="Freeform 154">
              <a:extLst>
                <a:ext uri="{FF2B5EF4-FFF2-40B4-BE49-F238E27FC236}">
                  <a16:creationId xmlns:a16="http://schemas.microsoft.com/office/drawing/2014/main" id="{7EF07F1C-5D18-4672-8019-E4C112DE7344}"/>
                </a:ext>
              </a:extLst>
            </p:cNvPr>
            <p:cNvSpPr>
              <a:spLocks/>
            </p:cNvSpPr>
            <p:nvPr/>
          </p:nvSpPr>
          <p:spPr bwMode="auto">
            <a:xfrm>
              <a:off x="7793037" y="4059238"/>
              <a:ext cx="66675" cy="25400"/>
            </a:xfrm>
            <a:custGeom>
              <a:avLst/>
              <a:gdLst>
                <a:gd name="T0" fmla="*/ 13335 w 85"/>
                <a:gd name="T1" fmla="*/ 0 h 33"/>
                <a:gd name="T2" fmla="*/ 13335 w 85"/>
                <a:gd name="T3" fmla="*/ 0 h 33"/>
                <a:gd name="T4" fmla="*/ 3138 w 85"/>
                <a:gd name="T5" fmla="*/ 0 h 33"/>
                <a:gd name="T6" fmla="*/ 0 w 85"/>
                <a:gd name="T7" fmla="*/ 3079 h 33"/>
                <a:gd name="T8" fmla="*/ 0 w 85"/>
                <a:gd name="T9" fmla="*/ 6158 h 33"/>
                <a:gd name="T10" fmla="*/ 13335 w 85"/>
                <a:gd name="T11" fmla="*/ 6158 h 33"/>
                <a:gd name="T12" fmla="*/ 16473 w 85"/>
                <a:gd name="T13" fmla="*/ 6158 h 33"/>
                <a:gd name="T14" fmla="*/ 13335 w 85"/>
                <a:gd name="T15" fmla="*/ 0 h 33"/>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33"/>
                <a:gd name="T26" fmla="*/ 85 w 85"/>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33">
                  <a:moveTo>
                    <a:pt x="69" y="0"/>
                  </a:moveTo>
                  <a:lnTo>
                    <a:pt x="69" y="0"/>
                  </a:lnTo>
                  <a:lnTo>
                    <a:pt x="18" y="0"/>
                  </a:lnTo>
                  <a:lnTo>
                    <a:pt x="0" y="16"/>
                  </a:lnTo>
                  <a:lnTo>
                    <a:pt x="0" y="33"/>
                  </a:lnTo>
                  <a:lnTo>
                    <a:pt x="69" y="33"/>
                  </a:lnTo>
                  <a:lnTo>
                    <a:pt x="85" y="33"/>
                  </a:lnTo>
                  <a:lnTo>
                    <a:pt x="69" y="0"/>
                  </a:lnTo>
                  <a:close/>
                </a:path>
              </a:pathLst>
            </a:custGeom>
            <a:solidFill>
              <a:srgbClr val="C8C8C8"/>
            </a:solidFill>
            <a:ln w="9525" cap="rnd">
              <a:solidFill>
                <a:schemeClr val="bg1"/>
              </a:solidFill>
              <a:round/>
              <a:headEnd/>
              <a:tailEnd/>
            </a:ln>
          </p:spPr>
          <p:txBody>
            <a:bodyPr/>
            <a:lstStyle/>
            <a:p>
              <a:endParaRPr lang="en-US" dirty="0"/>
            </a:p>
          </p:txBody>
        </p:sp>
        <p:sp>
          <p:nvSpPr>
            <p:cNvPr id="405" name="Freeform 155">
              <a:extLst>
                <a:ext uri="{FF2B5EF4-FFF2-40B4-BE49-F238E27FC236}">
                  <a16:creationId xmlns:a16="http://schemas.microsoft.com/office/drawing/2014/main" id="{21A83F4B-F839-4AC3-A703-6ED26F8CE544}"/>
                </a:ext>
              </a:extLst>
            </p:cNvPr>
            <p:cNvSpPr>
              <a:spLocks/>
            </p:cNvSpPr>
            <p:nvPr/>
          </p:nvSpPr>
          <p:spPr bwMode="auto">
            <a:xfrm>
              <a:off x="7599362" y="4010026"/>
              <a:ext cx="165100" cy="87313"/>
            </a:xfrm>
            <a:custGeom>
              <a:avLst/>
              <a:gdLst>
                <a:gd name="T0" fmla="*/ 3145 w 210"/>
                <a:gd name="T1" fmla="*/ 0 h 111"/>
                <a:gd name="T2" fmla="*/ 3145 w 210"/>
                <a:gd name="T3" fmla="*/ 0 h 111"/>
                <a:gd name="T4" fmla="*/ 0 w 210"/>
                <a:gd name="T5" fmla="*/ 9439 h 111"/>
                <a:gd name="T6" fmla="*/ 6290 w 210"/>
                <a:gd name="T7" fmla="*/ 11799 h 111"/>
                <a:gd name="T8" fmla="*/ 36951 w 210"/>
                <a:gd name="T9" fmla="*/ 21238 h 111"/>
                <a:gd name="T10" fmla="*/ 40882 w 210"/>
                <a:gd name="T11" fmla="*/ 21238 h 111"/>
                <a:gd name="T12" fmla="*/ 40882 w 210"/>
                <a:gd name="T13" fmla="*/ 18878 h 111"/>
                <a:gd name="T14" fmla="*/ 40882 w 210"/>
                <a:gd name="T15" fmla="*/ 11799 h 111"/>
                <a:gd name="T16" fmla="*/ 30661 w 210"/>
                <a:gd name="T17" fmla="*/ 11799 h 111"/>
                <a:gd name="T18" fmla="*/ 23586 w 210"/>
                <a:gd name="T19" fmla="*/ 9439 h 111"/>
                <a:gd name="T20" fmla="*/ 20441 w 210"/>
                <a:gd name="T21" fmla="*/ 5506 h 111"/>
                <a:gd name="T22" fmla="*/ 16510 w 210"/>
                <a:gd name="T23" fmla="*/ 5506 h 111"/>
                <a:gd name="T24" fmla="*/ 10220 w 210"/>
                <a:gd name="T25" fmla="*/ 0 h 111"/>
                <a:gd name="T26" fmla="*/ 3145 w 210"/>
                <a:gd name="T27" fmla="*/ 0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0"/>
                <a:gd name="T43" fmla="*/ 0 h 111"/>
                <a:gd name="T44" fmla="*/ 210 w 210"/>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0" h="111">
                  <a:moveTo>
                    <a:pt x="18" y="0"/>
                  </a:moveTo>
                  <a:lnTo>
                    <a:pt x="18" y="0"/>
                  </a:lnTo>
                  <a:lnTo>
                    <a:pt x="0" y="48"/>
                  </a:lnTo>
                  <a:lnTo>
                    <a:pt x="35" y="63"/>
                  </a:lnTo>
                  <a:lnTo>
                    <a:pt x="192" y="111"/>
                  </a:lnTo>
                  <a:lnTo>
                    <a:pt x="210" y="111"/>
                  </a:lnTo>
                  <a:lnTo>
                    <a:pt x="210" y="96"/>
                  </a:lnTo>
                  <a:lnTo>
                    <a:pt x="210" y="63"/>
                  </a:lnTo>
                  <a:lnTo>
                    <a:pt x="158" y="63"/>
                  </a:lnTo>
                  <a:lnTo>
                    <a:pt x="121" y="48"/>
                  </a:lnTo>
                  <a:lnTo>
                    <a:pt x="104" y="31"/>
                  </a:lnTo>
                  <a:lnTo>
                    <a:pt x="87" y="31"/>
                  </a:lnTo>
                  <a:lnTo>
                    <a:pt x="52" y="0"/>
                  </a:lnTo>
                  <a:lnTo>
                    <a:pt x="18" y="0"/>
                  </a:lnTo>
                  <a:close/>
                </a:path>
              </a:pathLst>
            </a:custGeom>
            <a:solidFill>
              <a:srgbClr val="C8C8C8"/>
            </a:solidFill>
            <a:ln w="9525" cap="rnd">
              <a:solidFill>
                <a:schemeClr val="bg1"/>
              </a:solidFill>
              <a:round/>
              <a:headEnd/>
              <a:tailEnd/>
            </a:ln>
          </p:spPr>
          <p:txBody>
            <a:bodyPr/>
            <a:lstStyle/>
            <a:p>
              <a:endParaRPr lang="en-US" dirty="0"/>
            </a:p>
          </p:txBody>
        </p:sp>
        <p:sp>
          <p:nvSpPr>
            <p:cNvPr id="406" name="Freeform 156">
              <a:extLst>
                <a:ext uri="{FF2B5EF4-FFF2-40B4-BE49-F238E27FC236}">
                  <a16:creationId xmlns:a16="http://schemas.microsoft.com/office/drawing/2014/main" id="{318DF79F-0355-4BA6-BEE8-C7F07952C9D3}"/>
                </a:ext>
              </a:extLst>
            </p:cNvPr>
            <p:cNvSpPr>
              <a:spLocks/>
            </p:cNvSpPr>
            <p:nvPr/>
          </p:nvSpPr>
          <p:spPr bwMode="auto">
            <a:xfrm>
              <a:off x="8602662" y="3805238"/>
              <a:ext cx="68263" cy="101600"/>
            </a:xfrm>
            <a:custGeom>
              <a:avLst/>
              <a:gdLst>
                <a:gd name="T0" fmla="*/ 0 w 86"/>
                <a:gd name="T1" fmla="*/ 6350 h 128"/>
                <a:gd name="T2" fmla="*/ 0 w 86"/>
                <a:gd name="T3" fmla="*/ 6350 h 128"/>
                <a:gd name="T4" fmla="*/ 9525 w 86"/>
                <a:gd name="T5" fmla="*/ 0 h 128"/>
                <a:gd name="T6" fmla="*/ 14288 w 86"/>
                <a:gd name="T7" fmla="*/ 6350 h 128"/>
                <a:gd name="T8" fmla="*/ 17463 w 86"/>
                <a:gd name="T9" fmla="*/ 15875 h 128"/>
                <a:gd name="T10" fmla="*/ 14288 w 86"/>
                <a:gd name="T11" fmla="*/ 22225 h 128"/>
                <a:gd name="T12" fmla="*/ 0 w 86"/>
                <a:gd name="T13" fmla="*/ 25400 h 128"/>
                <a:gd name="T14" fmla="*/ 0 w 86"/>
                <a:gd name="T15" fmla="*/ 22225 h 128"/>
                <a:gd name="T16" fmla="*/ 0 w 86"/>
                <a:gd name="T17" fmla="*/ 19050 h 128"/>
                <a:gd name="T18" fmla="*/ 0 w 86"/>
                <a:gd name="T19" fmla="*/ 9525 h 128"/>
                <a:gd name="T20" fmla="*/ 0 w 86"/>
                <a:gd name="T21" fmla="*/ 6350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128"/>
                <a:gd name="T35" fmla="*/ 86 w 86"/>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128">
                  <a:moveTo>
                    <a:pt x="0" y="32"/>
                  </a:moveTo>
                  <a:lnTo>
                    <a:pt x="0" y="32"/>
                  </a:lnTo>
                  <a:lnTo>
                    <a:pt x="51" y="0"/>
                  </a:lnTo>
                  <a:lnTo>
                    <a:pt x="69" y="32"/>
                  </a:lnTo>
                  <a:lnTo>
                    <a:pt x="86" y="80"/>
                  </a:lnTo>
                  <a:lnTo>
                    <a:pt x="69" y="113"/>
                  </a:lnTo>
                  <a:lnTo>
                    <a:pt x="0" y="128"/>
                  </a:lnTo>
                  <a:lnTo>
                    <a:pt x="0" y="113"/>
                  </a:lnTo>
                  <a:lnTo>
                    <a:pt x="0" y="96"/>
                  </a:lnTo>
                  <a:lnTo>
                    <a:pt x="0" y="48"/>
                  </a:lnTo>
                  <a:lnTo>
                    <a:pt x="0" y="32"/>
                  </a:lnTo>
                  <a:close/>
                </a:path>
              </a:pathLst>
            </a:custGeom>
            <a:solidFill>
              <a:srgbClr val="295E7E"/>
            </a:solidFill>
            <a:ln w="9525" cap="rnd">
              <a:solidFill>
                <a:schemeClr val="bg1"/>
              </a:solidFill>
              <a:round/>
              <a:headEnd/>
              <a:tailEnd/>
            </a:ln>
          </p:spPr>
          <p:txBody>
            <a:bodyPr/>
            <a:lstStyle/>
            <a:p>
              <a:endParaRPr lang="en-US" dirty="0"/>
            </a:p>
          </p:txBody>
        </p:sp>
        <p:sp>
          <p:nvSpPr>
            <p:cNvPr id="407" name="Freeform 157">
              <a:extLst>
                <a:ext uri="{FF2B5EF4-FFF2-40B4-BE49-F238E27FC236}">
                  <a16:creationId xmlns:a16="http://schemas.microsoft.com/office/drawing/2014/main" id="{690F12E1-2584-4FE7-84E7-29279FA34F1C}"/>
                </a:ext>
              </a:extLst>
            </p:cNvPr>
            <p:cNvSpPr>
              <a:spLocks/>
            </p:cNvSpPr>
            <p:nvPr/>
          </p:nvSpPr>
          <p:spPr bwMode="auto">
            <a:xfrm>
              <a:off x="8561387" y="3705226"/>
              <a:ext cx="138113" cy="125413"/>
            </a:xfrm>
            <a:custGeom>
              <a:avLst/>
              <a:gdLst>
                <a:gd name="T0" fmla="*/ 35331 w 172"/>
                <a:gd name="T1" fmla="*/ 0 h 159"/>
                <a:gd name="T2" fmla="*/ 35331 w 172"/>
                <a:gd name="T3" fmla="*/ 0 h 159"/>
                <a:gd name="T4" fmla="*/ 31316 w 172"/>
                <a:gd name="T5" fmla="*/ 0 h 159"/>
                <a:gd name="T6" fmla="*/ 24892 w 172"/>
                <a:gd name="T7" fmla="*/ 3155 h 159"/>
                <a:gd name="T8" fmla="*/ 20878 w 172"/>
                <a:gd name="T9" fmla="*/ 3155 h 159"/>
                <a:gd name="T10" fmla="*/ 17666 w 172"/>
                <a:gd name="T11" fmla="*/ 5521 h 159"/>
                <a:gd name="T12" fmla="*/ 14454 w 172"/>
                <a:gd name="T13" fmla="*/ 5521 h 159"/>
                <a:gd name="T14" fmla="*/ 0 w 172"/>
                <a:gd name="T15" fmla="*/ 14986 h 159"/>
                <a:gd name="T16" fmla="*/ 0 w 172"/>
                <a:gd name="T17" fmla="*/ 18930 h 159"/>
                <a:gd name="T18" fmla="*/ 4015 w 172"/>
                <a:gd name="T19" fmla="*/ 18930 h 159"/>
                <a:gd name="T20" fmla="*/ 0 w 172"/>
                <a:gd name="T21" fmla="*/ 28395 h 159"/>
                <a:gd name="T22" fmla="*/ 4015 w 172"/>
                <a:gd name="T23" fmla="*/ 30762 h 159"/>
                <a:gd name="T24" fmla="*/ 7227 w 172"/>
                <a:gd name="T25" fmla="*/ 30762 h 159"/>
                <a:gd name="T26" fmla="*/ 10439 w 172"/>
                <a:gd name="T27" fmla="*/ 30762 h 159"/>
                <a:gd name="T28" fmla="*/ 20878 w 172"/>
                <a:gd name="T29" fmla="*/ 24452 h 159"/>
                <a:gd name="T30" fmla="*/ 14454 w 172"/>
                <a:gd name="T31" fmla="*/ 22085 h 159"/>
                <a:gd name="T32" fmla="*/ 14454 w 172"/>
                <a:gd name="T33" fmla="*/ 18930 h 159"/>
                <a:gd name="T34" fmla="*/ 28104 w 172"/>
                <a:gd name="T35" fmla="*/ 12620 h 159"/>
                <a:gd name="T36" fmla="*/ 28104 w 172"/>
                <a:gd name="T37" fmla="*/ 5521 h 159"/>
                <a:gd name="T38" fmla="*/ 35331 w 172"/>
                <a:gd name="T39" fmla="*/ 0 h 1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2"/>
                <a:gd name="T61" fmla="*/ 0 h 159"/>
                <a:gd name="T62" fmla="*/ 172 w 172"/>
                <a:gd name="T63" fmla="*/ 159 h 1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2" h="159">
                  <a:moveTo>
                    <a:pt x="172" y="0"/>
                  </a:moveTo>
                  <a:lnTo>
                    <a:pt x="172" y="0"/>
                  </a:lnTo>
                  <a:lnTo>
                    <a:pt x="155" y="0"/>
                  </a:lnTo>
                  <a:lnTo>
                    <a:pt x="121" y="16"/>
                  </a:lnTo>
                  <a:lnTo>
                    <a:pt x="103" y="16"/>
                  </a:lnTo>
                  <a:lnTo>
                    <a:pt x="86" y="31"/>
                  </a:lnTo>
                  <a:lnTo>
                    <a:pt x="69" y="31"/>
                  </a:lnTo>
                  <a:lnTo>
                    <a:pt x="0" y="79"/>
                  </a:lnTo>
                  <a:lnTo>
                    <a:pt x="0" y="96"/>
                  </a:lnTo>
                  <a:lnTo>
                    <a:pt x="17" y="96"/>
                  </a:lnTo>
                  <a:lnTo>
                    <a:pt x="0" y="144"/>
                  </a:lnTo>
                  <a:lnTo>
                    <a:pt x="17" y="159"/>
                  </a:lnTo>
                  <a:lnTo>
                    <a:pt x="34" y="159"/>
                  </a:lnTo>
                  <a:lnTo>
                    <a:pt x="52" y="159"/>
                  </a:lnTo>
                  <a:lnTo>
                    <a:pt x="103" y="127"/>
                  </a:lnTo>
                  <a:lnTo>
                    <a:pt x="69" y="112"/>
                  </a:lnTo>
                  <a:lnTo>
                    <a:pt x="69" y="96"/>
                  </a:lnTo>
                  <a:lnTo>
                    <a:pt x="138" y="64"/>
                  </a:lnTo>
                  <a:lnTo>
                    <a:pt x="138" y="31"/>
                  </a:lnTo>
                  <a:lnTo>
                    <a:pt x="172" y="0"/>
                  </a:lnTo>
                </a:path>
              </a:pathLst>
            </a:custGeom>
            <a:solidFill>
              <a:srgbClr val="C8C8C8"/>
            </a:solidFill>
            <a:ln w="9525" cap="rnd">
              <a:solidFill>
                <a:schemeClr val="bg1"/>
              </a:solidFill>
              <a:round/>
              <a:headEnd/>
              <a:tailEnd/>
            </a:ln>
          </p:spPr>
          <p:txBody>
            <a:bodyPr/>
            <a:lstStyle/>
            <a:p>
              <a:endParaRPr lang="en-US" dirty="0"/>
            </a:p>
          </p:txBody>
        </p:sp>
        <p:sp>
          <p:nvSpPr>
            <p:cNvPr id="408" name="Freeform 158">
              <a:extLst>
                <a:ext uri="{FF2B5EF4-FFF2-40B4-BE49-F238E27FC236}">
                  <a16:creationId xmlns:a16="http://schemas.microsoft.com/office/drawing/2014/main" id="{CB5D59F4-9544-44B4-B45A-F02509985CD3}"/>
                </a:ext>
              </a:extLst>
            </p:cNvPr>
            <p:cNvSpPr>
              <a:spLocks/>
            </p:cNvSpPr>
            <p:nvPr/>
          </p:nvSpPr>
          <p:spPr bwMode="auto">
            <a:xfrm>
              <a:off x="8670924" y="3919538"/>
              <a:ext cx="55563" cy="76200"/>
            </a:xfrm>
            <a:custGeom>
              <a:avLst/>
              <a:gdLst>
                <a:gd name="T0" fmla="*/ 0 w 69"/>
                <a:gd name="T1" fmla="*/ 3969 h 96"/>
                <a:gd name="T2" fmla="*/ 0 w 69"/>
                <a:gd name="T3" fmla="*/ 3969 h 96"/>
                <a:gd name="T4" fmla="*/ 0 w 69"/>
                <a:gd name="T5" fmla="*/ 6350 h 96"/>
                <a:gd name="T6" fmla="*/ 4026 w 69"/>
                <a:gd name="T7" fmla="*/ 6350 h 96"/>
                <a:gd name="T8" fmla="*/ 4026 w 69"/>
                <a:gd name="T9" fmla="*/ 15875 h 96"/>
                <a:gd name="T10" fmla="*/ 7247 w 69"/>
                <a:gd name="T11" fmla="*/ 19050 h 96"/>
                <a:gd name="T12" fmla="*/ 10468 w 69"/>
                <a:gd name="T13" fmla="*/ 15875 h 96"/>
                <a:gd name="T14" fmla="*/ 14495 w 69"/>
                <a:gd name="T15" fmla="*/ 6350 h 96"/>
                <a:gd name="T16" fmla="*/ 10468 w 69"/>
                <a:gd name="T17" fmla="*/ 3969 h 96"/>
                <a:gd name="T18" fmla="*/ 4026 w 69"/>
                <a:gd name="T19" fmla="*/ 0 h 96"/>
                <a:gd name="T20" fmla="*/ 0 w 69"/>
                <a:gd name="T21" fmla="*/ 3969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
                <a:gd name="T34" fmla="*/ 0 h 96"/>
                <a:gd name="T35" fmla="*/ 69 w 69"/>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 h="96">
                  <a:moveTo>
                    <a:pt x="0" y="17"/>
                  </a:moveTo>
                  <a:lnTo>
                    <a:pt x="0" y="17"/>
                  </a:lnTo>
                  <a:lnTo>
                    <a:pt x="0" y="32"/>
                  </a:lnTo>
                  <a:lnTo>
                    <a:pt x="17" y="32"/>
                  </a:lnTo>
                  <a:lnTo>
                    <a:pt x="17" y="80"/>
                  </a:lnTo>
                  <a:lnTo>
                    <a:pt x="34" y="96"/>
                  </a:lnTo>
                  <a:lnTo>
                    <a:pt x="52" y="80"/>
                  </a:lnTo>
                  <a:lnTo>
                    <a:pt x="69" y="32"/>
                  </a:lnTo>
                  <a:lnTo>
                    <a:pt x="52" y="17"/>
                  </a:lnTo>
                  <a:lnTo>
                    <a:pt x="17" y="0"/>
                  </a:lnTo>
                  <a:lnTo>
                    <a:pt x="0" y="17"/>
                  </a:lnTo>
                </a:path>
              </a:pathLst>
            </a:custGeom>
            <a:solidFill>
              <a:srgbClr val="AD4338"/>
            </a:solidFill>
            <a:ln w="9525" cap="rnd">
              <a:solidFill>
                <a:schemeClr val="bg1"/>
              </a:solidFill>
              <a:round/>
              <a:headEnd/>
              <a:tailEnd/>
            </a:ln>
          </p:spPr>
          <p:txBody>
            <a:bodyPr/>
            <a:lstStyle/>
            <a:p>
              <a:endParaRPr lang="en-US" dirty="0"/>
            </a:p>
          </p:txBody>
        </p:sp>
        <p:sp>
          <p:nvSpPr>
            <p:cNvPr id="409" name="Freeform 159">
              <a:extLst>
                <a:ext uri="{FF2B5EF4-FFF2-40B4-BE49-F238E27FC236}">
                  <a16:creationId xmlns:a16="http://schemas.microsoft.com/office/drawing/2014/main" id="{0C178453-06D6-43FC-8DE3-D76DEC356439}"/>
                </a:ext>
              </a:extLst>
            </p:cNvPr>
            <p:cNvSpPr>
              <a:spLocks/>
            </p:cNvSpPr>
            <p:nvPr/>
          </p:nvSpPr>
          <p:spPr bwMode="auto">
            <a:xfrm>
              <a:off x="8726487" y="3919538"/>
              <a:ext cx="57150" cy="25400"/>
            </a:xfrm>
            <a:custGeom>
              <a:avLst/>
              <a:gdLst>
                <a:gd name="T0" fmla="*/ 0 w 71"/>
                <a:gd name="T1" fmla="*/ 3175 h 32"/>
                <a:gd name="T2" fmla="*/ 0 w 71"/>
                <a:gd name="T3" fmla="*/ 3175 h 32"/>
                <a:gd name="T4" fmla="*/ 0 w 71"/>
                <a:gd name="T5" fmla="*/ 6350 h 32"/>
                <a:gd name="T6" fmla="*/ 4025 w 71"/>
                <a:gd name="T7" fmla="*/ 6350 h 32"/>
                <a:gd name="T8" fmla="*/ 7244 w 71"/>
                <a:gd name="T9" fmla="*/ 3175 h 32"/>
                <a:gd name="T10" fmla="*/ 11269 w 71"/>
                <a:gd name="T11" fmla="*/ 3175 h 32"/>
                <a:gd name="T12" fmla="*/ 14489 w 71"/>
                <a:gd name="T13" fmla="*/ 0 h 32"/>
                <a:gd name="T14" fmla="*/ 7244 w 71"/>
                <a:gd name="T15" fmla="*/ 0 h 32"/>
                <a:gd name="T16" fmla="*/ 0 w 71"/>
                <a:gd name="T17" fmla="*/ 3175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32"/>
                <a:gd name="T29" fmla="*/ 71 w 71"/>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32">
                  <a:moveTo>
                    <a:pt x="0" y="17"/>
                  </a:moveTo>
                  <a:lnTo>
                    <a:pt x="0" y="17"/>
                  </a:lnTo>
                  <a:lnTo>
                    <a:pt x="0" y="32"/>
                  </a:lnTo>
                  <a:lnTo>
                    <a:pt x="17" y="32"/>
                  </a:lnTo>
                  <a:lnTo>
                    <a:pt x="35" y="17"/>
                  </a:lnTo>
                  <a:lnTo>
                    <a:pt x="54" y="17"/>
                  </a:lnTo>
                  <a:lnTo>
                    <a:pt x="71" y="0"/>
                  </a:lnTo>
                  <a:lnTo>
                    <a:pt x="35" y="0"/>
                  </a:lnTo>
                  <a:lnTo>
                    <a:pt x="0" y="17"/>
                  </a:lnTo>
                </a:path>
              </a:pathLst>
            </a:custGeom>
            <a:solidFill>
              <a:srgbClr val="AD4338"/>
            </a:solidFill>
            <a:ln w="9525" cap="rnd">
              <a:solidFill>
                <a:schemeClr val="bg1"/>
              </a:solidFill>
              <a:round/>
              <a:headEnd/>
              <a:tailEnd/>
            </a:ln>
          </p:spPr>
          <p:txBody>
            <a:bodyPr/>
            <a:lstStyle/>
            <a:p>
              <a:endParaRPr lang="en-US" dirty="0"/>
            </a:p>
          </p:txBody>
        </p:sp>
        <p:sp>
          <p:nvSpPr>
            <p:cNvPr id="410" name="Freeform 160">
              <a:extLst>
                <a:ext uri="{FF2B5EF4-FFF2-40B4-BE49-F238E27FC236}">
                  <a16:creationId xmlns:a16="http://schemas.microsoft.com/office/drawing/2014/main" id="{33F66F7A-D5D9-455C-9676-C875394A5CA9}"/>
                </a:ext>
              </a:extLst>
            </p:cNvPr>
            <p:cNvSpPr>
              <a:spLocks/>
            </p:cNvSpPr>
            <p:nvPr/>
          </p:nvSpPr>
          <p:spPr bwMode="auto">
            <a:xfrm>
              <a:off x="8701087" y="3729038"/>
              <a:ext cx="233363" cy="204788"/>
            </a:xfrm>
            <a:custGeom>
              <a:avLst/>
              <a:gdLst>
                <a:gd name="T0" fmla="*/ 0 w 294"/>
                <a:gd name="T1" fmla="*/ 44623 h 257"/>
                <a:gd name="T2" fmla="*/ 0 w 294"/>
                <a:gd name="T3" fmla="*/ 44623 h 257"/>
                <a:gd name="T4" fmla="*/ 0 w 294"/>
                <a:gd name="T5" fmla="*/ 47810 h 257"/>
                <a:gd name="T6" fmla="*/ 7144 w 294"/>
                <a:gd name="T7" fmla="*/ 47810 h 257"/>
                <a:gd name="T8" fmla="*/ 20638 w 294"/>
                <a:gd name="T9" fmla="*/ 42233 h 257"/>
                <a:gd name="T10" fmla="*/ 23813 w 294"/>
                <a:gd name="T11" fmla="*/ 44623 h 257"/>
                <a:gd name="T12" fmla="*/ 23813 w 294"/>
                <a:gd name="T13" fmla="*/ 47810 h 257"/>
                <a:gd name="T14" fmla="*/ 27781 w 294"/>
                <a:gd name="T15" fmla="*/ 51795 h 257"/>
                <a:gd name="T16" fmla="*/ 30956 w 294"/>
                <a:gd name="T17" fmla="*/ 44623 h 257"/>
                <a:gd name="T18" fmla="*/ 30956 w 294"/>
                <a:gd name="T19" fmla="*/ 42233 h 257"/>
                <a:gd name="T20" fmla="*/ 34131 w 294"/>
                <a:gd name="T21" fmla="*/ 44623 h 257"/>
                <a:gd name="T22" fmla="*/ 37306 w 294"/>
                <a:gd name="T23" fmla="*/ 44623 h 257"/>
                <a:gd name="T24" fmla="*/ 41275 w 294"/>
                <a:gd name="T25" fmla="*/ 42233 h 257"/>
                <a:gd name="T26" fmla="*/ 44450 w 294"/>
                <a:gd name="T27" fmla="*/ 44623 h 257"/>
                <a:gd name="T28" fmla="*/ 44450 w 294"/>
                <a:gd name="T29" fmla="*/ 42233 h 257"/>
                <a:gd name="T30" fmla="*/ 47625 w 294"/>
                <a:gd name="T31" fmla="*/ 38248 h 257"/>
                <a:gd name="T32" fmla="*/ 47625 w 294"/>
                <a:gd name="T33" fmla="*/ 42233 h 257"/>
                <a:gd name="T34" fmla="*/ 51594 w 294"/>
                <a:gd name="T35" fmla="*/ 42233 h 257"/>
                <a:gd name="T36" fmla="*/ 55563 w 294"/>
                <a:gd name="T37" fmla="*/ 38248 h 257"/>
                <a:gd name="T38" fmla="*/ 55563 w 294"/>
                <a:gd name="T39" fmla="*/ 23108 h 257"/>
                <a:gd name="T40" fmla="*/ 58738 w 294"/>
                <a:gd name="T41" fmla="*/ 23108 h 257"/>
                <a:gd name="T42" fmla="*/ 58738 w 294"/>
                <a:gd name="T43" fmla="*/ 16734 h 257"/>
                <a:gd name="T44" fmla="*/ 58738 w 294"/>
                <a:gd name="T45" fmla="*/ 3984 h 257"/>
                <a:gd name="T46" fmla="*/ 55563 w 294"/>
                <a:gd name="T47" fmla="*/ 0 h 257"/>
                <a:gd name="T48" fmla="*/ 55563 w 294"/>
                <a:gd name="T49" fmla="*/ 3984 h 257"/>
                <a:gd name="T50" fmla="*/ 51594 w 294"/>
                <a:gd name="T51" fmla="*/ 3984 h 257"/>
                <a:gd name="T52" fmla="*/ 47625 w 294"/>
                <a:gd name="T53" fmla="*/ 16734 h 257"/>
                <a:gd name="T54" fmla="*/ 41275 w 294"/>
                <a:gd name="T55" fmla="*/ 25499 h 257"/>
                <a:gd name="T56" fmla="*/ 34131 w 294"/>
                <a:gd name="T57" fmla="*/ 32670 h 257"/>
                <a:gd name="T58" fmla="*/ 34131 w 294"/>
                <a:gd name="T59" fmla="*/ 25499 h 257"/>
                <a:gd name="T60" fmla="*/ 30956 w 294"/>
                <a:gd name="T61" fmla="*/ 28686 h 257"/>
                <a:gd name="T62" fmla="*/ 27781 w 294"/>
                <a:gd name="T63" fmla="*/ 38248 h 257"/>
                <a:gd name="T64" fmla="*/ 23813 w 294"/>
                <a:gd name="T65" fmla="*/ 38248 h 257"/>
                <a:gd name="T66" fmla="*/ 10319 w 294"/>
                <a:gd name="T67" fmla="*/ 38248 h 257"/>
                <a:gd name="T68" fmla="*/ 0 w 294"/>
                <a:gd name="T69" fmla="*/ 44623 h 2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4"/>
                <a:gd name="T106" fmla="*/ 0 h 257"/>
                <a:gd name="T107" fmla="*/ 294 w 294"/>
                <a:gd name="T108" fmla="*/ 257 h 2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4" h="257">
                  <a:moveTo>
                    <a:pt x="0" y="224"/>
                  </a:moveTo>
                  <a:lnTo>
                    <a:pt x="0" y="224"/>
                  </a:lnTo>
                  <a:lnTo>
                    <a:pt x="0" y="240"/>
                  </a:lnTo>
                  <a:lnTo>
                    <a:pt x="35" y="240"/>
                  </a:lnTo>
                  <a:lnTo>
                    <a:pt x="104" y="209"/>
                  </a:lnTo>
                  <a:lnTo>
                    <a:pt x="121" y="224"/>
                  </a:lnTo>
                  <a:lnTo>
                    <a:pt x="121" y="240"/>
                  </a:lnTo>
                  <a:lnTo>
                    <a:pt x="139" y="257"/>
                  </a:lnTo>
                  <a:lnTo>
                    <a:pt x="156" y="224"/>
                  </a:lnTo>
                  <a:lnTo>
                    <a:pt x="156" y="209"/>
                  </a:lnTo>
                  <a:lnTo>
                    <a:pt x="173" y="224"/>
                  </a:lnTo>
                  <a:lnTo>
                    <a:pt x="190" y="224"/>
                  </a:lnTo>
                  <a:lnTo>
                    <a:pt x="208" y="209"/>
                  </a:lnTo>
                  <a:lnTo>
                    <a:pt x="225" y="224"/>
                  </a:lnTo>
                  <a:lnTo>
                    <a:pt x="225" y="209"/>
                  </a:lnTo>
                  <a:lnTo>
                    <a:pt x="242" y="192"/>
                  </a:lnTo>
                  <a:lnTo>
                    <a:pt x="242" y="209"/>
                  </a:lnTo>
                  <a:lnTo>
                    <a:pt x="260" y="209"/>
                  </a:lnTo>
                  <a:lnTo>
                    <a:pt x="277" y="192"/>
                  </a:lnTo>
                  <a:lnTo>
                    <a:pt x="277" y="113"/>
                  </a:lnTo>
                  <a:lnTo>
                    <a:pt x="294" y="113"/>
                  </a:lnTo>
                  <a:lnTo>
                    <a:pt x="294" y="81"/>
                  </a:lnTo>
                  <a:lnTo>
                    <a:pt x="294" y="17"/>
                  </a:lnTo>
                  <a:lnTo>
                    <a:pt x="277" y="0"/>
                  </a:lnTo>
                  <a:lnTo>
                    <a:pt x="277" y="17"/>
                  </a:lnTo>
                  <a:lnTo>
                    <a:pt x="260" y="17"/>
                  </a:lnTo>
                  <a:lnTo>
                    <a:pt x="242" y="81"/>
                  </a:lnTo>
                  <a:lnTo>
                    <a:pt x="208" y="128"/>
                  </a:lnTo>
                  <a:lnTo>
                    <a:pt x="173" y="161"/>
                  </a:lnTo>
                  <a:lnTo>
                    <a:pt x="173" y="128"/>
                  </a:lnTo>
                  <a:lnTo>
                    <a:pt x="156" y="144"/>
                  </a:lnTo>
                  <a:lnTo>
                    <a:pt x="139" y="192"/>
                  </a:lnTo>
                  <a:lnTo>
                    <a:pt x="121" y="192"/>
                  </a:lnTo>
                  <a:lnTo>
                    <a:pt x="52" y="192"/>
                  </a:lnTo>
                  <a:lnTo>
                    <a:pt x="0" y="224"/>
                  </a:lnTo>
                </a:path>
              </a:pathLst>
            </a:custGeom>
            <a:solidFill>
              <a:srgbClr val="AD4338"/>
            </a:solidFill>
            <a:ln w="9525" cap="rnd">
              <a:solidFill>
                <a:schemeClr val="bg1"/>
              </a:solidFill>
              <a:round/>
              <a:headEnd/>
              <a:tailEnd/>
            </a:ln>
          </p:spPr>
          <p:txBody>
            <a:bodyPr/>
            <a:lstStyle/>
            <a:p>
              <a:endParaRPr lang="en-US" dirty="0"/>
            </a:p>
          </p:txBody>
        </p:sp>
        <p:sp>
          <p:nvSpPr>
            <p:cNvPr id="411" name="Freeform 161">
              <a:extLst>
                <a:ext uri="{FF2B5EF4-FFF2-40B4-BE49-F238E27FC236}">
                  <a16:creationId xmlns:a16="http://schemas.microsoft.com/office/drawing/2014/main" id="{8E1E12F8-4590-4624-91D0-BEA2FAE8FB07}"/>
                </a:ext>
              </a:extLst>
            </p:cNvPr>
            <p:cNvSpPr>
              <a:spLocks/>
            </p:cNvSpPr>
            <p:nvPr/>
          </p:nvSpPr>
          <p:spPr bwMode="auto">
            <a:xfrm>
              <a:off x="8893174" y="3614738"/>
              <a:ext cx="136525" cy="114300"/>
            </a:xfrm>
            <a:custGeom>
              <a:avLst/>
              <a:gdLst>
                <a:gd name="T0" fmla="*/ 0 w 173"/>
                <a:gd name="T1" fmla="*/ 22225 h 144"/>
                <a:gd name="T2" fmla="*/ 0 w 173"/>
                <a:gd name="T3" fmla="*/ 22225 h 144"/>
                <a:gd name="T4" fmla="*/ 0 w 173"/>
                <a:gd name="T5" fmla="*/ 28575 h 144"/>
                <a:gd name="T6" fmla="*/ 6313 w 173"/>
                <a:gd name="T7" fmla="*/ 26194 h 144"/>
                <a:gd name="T8" fmla="*/ 3157 w 173"/>
                <a:gd name="T9" fmla="*/ 26194 h 144"/>
                <a:gd name="T10" fmla="*/ 3157 w 173"/>
                <a:gd name="T11" fmla="*/ 22225 h 144"/>
                <a:gd name="T12" fmla="*/ 6313 w 173"/>
                <a:gd name="T13" fmla="*/ 22225 h 144"/>
                <a:gd name="T14" fmla="*/ 10259 w 173"/>
                <a:gd name="T15" fmla="*/ 22225 h 144"/>
                <a:gd name="T16" fmla="*/ 20518 w 173"/>
                <a:gd name="T17" fmla="*/ 26194 h 144"/>
                <a:gd name="T18" fmla="*/ 23675 w 173"/>
                <a:gd name="T19" fmla="*/ 19050 h 144"/>
                <a:gd name="T20" fmla="*/ 26832 w 173"/>
                <a:gd name="T21" fmla="*/ 19050 h 144"/>
                <a:gd name="T22" fmla="*/ 33934 w 173"/>
                <a:gd name="T23" fmla="*/ 15875 h 144"/>
                <a:gd name="T24" fmla="*/ 30777 w 173"/>
                <a:gd name="T25" fmla="*/ 15875 h 144"/>
                <a:gd name="T26" fmla="*/ 26832 w 173"/>
                <a:gd name="T27" fmla="*/ 13494 h 144"/>
                <a:gd name="T28" fmla="*/ 30777 w 173"/>
                <a:gd name="T29" fmla="*/ 9525 h 144"/>
                <a:gd name="T30" fmla="*/ 26832 w 173"/>
                <a:gd name="T31" fmla="*/ 13494 h 144"/>
                <a:gd name="T32" fmla="*/ 20518 w 173"/>
                <a:gd name="T33" fmla="*/ 9525 h 144"/>
                <a:gd name="T34" fmla="*/ 10259 w 173"/>
                <a:gd name="T35" fmla="*/ 0 h 144"/>
                <a:gd name="T36" fmla="*/ 10259 w 173"/>
                <a:gd name="T37" fmla="*/ 3969 h 144"/>
                <a:gd name="T38" fmla="*/ 10259 w 173"/>
                <a:gd name="T39" fmla="*/ 7144 h 144"/>
                <a:gd name="T40" fmla="*/ 6313 w 173"/>
                <a:gd name="T41" fmla="*/ 19050 h 144"/>
                <a:gd name="T42" fmla="*/ 3157 w 173"/>
                <a:gd name="T43" fmla="*/ 15875 h 144"/>
                <a:gd name="T44" fmla="*/ 3157 w 173"/>
                <a:gd name="T45" fmla="*/ 19050 h 144"/>
                <a:gd name="T46" fmla="*/ 0 w 173"/>
                <a:gd name="T47" fmla="*/ 22225 h 1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3"/>
                <a:gd name="T73" fmla="*/ 0 h 144"/>
                <a:gd name="T74" fmla="*/ 173 w 173"/>
                <a:gd name="T75" fmla="*/ 144 h 1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3" h="144">
                  <a:moveTo>
                    <a:pt x="0" y="113"/>
                  </a:moveTo>
                  <a:lnTo>
                    <a:pt x="0" y="113"/>
                  </a:lnTo>
                  <a:lnTo>
                    <a:pt x="0" y="144"/>
                  </a:lnTo>
                  <a:lnTo>
                    <a:pt x="35" y="129"/>
                  </a:lnTo>
                  <a:lnTo>
                    <a:pt x="18" y="129"/>
                  </a:lnTo>
                  <a:lnTo>
                    <a:pt x="18" y="113"/>
                  </a:lnTo>
                  <a:lnTo>
                    <a:pt x="35" y="113"/>
                  </a:lnTo>
                  <a:lnTo>
                    <a:pt x="52" y="113"/>
                  </a:lnTo>
                  <a:lnTo>
                    <a:pt x="104" y="129"/>
                  </a:lnTo>
                  <a:lnTo>
                    <a:pt x="121" y="96"/>
                  </a:lnTo>
                  <a:lnTo>
                    <a:pt x="139" y="96"/>
                  </a:lnTo>
                  <a:lnTo>
                    <a:pt x="173" y="81"/>
                  </a:lnTo>
                  <a:lnTo>
                    <a:pt x="156" y="81"/>
                  </a:lnTo>
                  <a:lnTo>
                    <a:pt x="139" y="65"/>
                  </a:lnTo>
                  <a:lnTo>
                    <a:pt x="156" y="48"/>
                  </a:lnTo>
                  <a:lnTo>
                    <a:pt x="139" y="65"/>
                  </a:lnTo>
                  <a:lnTo>
                    <a:pt x="104" y="48"/>
                  </a:lnTo>
                  <a:lnTo>
                    <a:pt x="52" y="0"/>
                  </a:lnTo>
                  <a:lnTo>
                    <a:pt x="52" y="17"/>
                  </a:lnTo>
                  <a:lnTo>
                    <a:pt x="52" y="33"/>
                  </a:lnTo>
                  <a:lnTo>
                    <a:pt x="35" y="96"/>
                  </a:lnTo>
                  <a:lnTo>
                    <a:pt x="18" y="81"/>
                  </a:lnTo>
                  <a:lnTo>
                    <a:pt x="18" y="96"/>
                  </a:lnTo>
                  <a:lnTo>
                    <a:pt x="0" y="113"/>
                  </a:lnTo>
                  <a:close/>
                </a:path>
              </a:pathLst>
            </a:custGeom>
            <a:solidFill>
              <a:srgbClr val="AD4338"/>
            </a:solidFill>
            <a:ln w="9525" cap="rnd">
              <a:solidFill>
                <a:schemeClr val="bg1"/>
              </a:solidFill>
              <a:round/>
              <a:headEnd/>
              <a:tailEnd/>
            </a:ln>
          </p:spPr>
          <p:txBody>
            <a:bodyPr/>
            <a:lstStyle/>
            <a:p>
              <a:endParaRPr lang="en-US" dirty="0"/>
            </a:p>
          </p:txBody>
        </p:sp>
        <p:sp>
          <p:nvSpPr>
            <p:cNvPr id="412" name="Freeform 162">
              <a:extLst>
                <a:ext uri="{FF2B5EF4-FFF2-40B4-BE49-F238E27FC236}">
                  <a16:creationId xmlns:a16="http://schemas.microsoft.com/office/drawing/2014/main" id="{853816AF-4029-4128-9B17-CAB102FBDDAB}"/>
                </a:ext>
              </a:extLst>
            </p:cNvPr>
            <p:cNvSpPr>
              <a:spLocks/>
            </p:cNvSpPr>
            <p:nvPr/>
          </p:nvSpPr>
          <p:spPr bwMode="auto">
            <a:xfrm>
              <a:off x="9221787" y="3462338"/>
              <a:ext cx="26988" cy="25400"/>
            </a:xfrm>
            <a:custGeom>
              <a:avLst/>
              <a:gdLst>
                <a:gd name="T0" fmla="*/ 0 w 35"/>
                <a:gd name="T1" fmla="*/ 3079 h 33"/>
                <a:gd name="T2" fmla="*/ 0 w 35"/>
                <a:gd name="T3" fmla="*/ 3079 h 33"/>
                <a:gd name="T4" fmla="*/ 0 w 35"/>
                <a:gd name="T5" fmla="*/ 6158 h 33"/>
                <a:gd name="T6" fmla="*/ 3084 w 35"/>
                <a:gd name="T7" fmla="*/ 3079 h 33"/>
                <a:gd name="T8" fmla="*/ 6169 w 35"/>
                <a:gd name="T9" fmla="*/ 0 h 33"/>
                <a:gd name="T10" fmla="*/ 0 w 35"/>
                <a:gd name="T11" fmla="*/ 3079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a:moveTo>
                    <a:pt x="0" y="17"/>
                  </a:moveTo>
                  <a:lnTo>
                    <a:pt x="0" y="17"/>
                  </a:lnTo>
                  <a:lnTo>
                    <a:pt x="0" y="33"/>
                  </a:lnTo>
                  <a:lnTo>
                    <a:pt x="17" y="17"/>
                  </a:lnTo>
                  <a:lnTo>
                    <a:pt x="35" y="0"/>
                  </a:lnTo>
                  <a:lnTo>
                    <a:pt x="0" y="17"/>
                  </a:lnTo>
                </a:path>
              </a:pathLst>
            </a:custGeom>
            <a:solidFill>
              <a:srgbClr val="C8C8C8"/>
            </a:solidFill>
            <a:ln w="9525" cap="rnd">
              <a:solidFill>
                <a:schemeClr val="bg1"/>
              </a:solidFill>
              <a:round/>
              <a:headEnd/>
              <a:tailEnd/>
            </a:ln>
          </p:spPr>
          <p:txBody>
            <a:bodyPr/>
            <a:lstStyle/>
            <a:p>
              <a:endParaRPr lang="en-US" dirty="0"/>
            </a:p>
          </p:txBody>
        </p:sp>
        <p:sp>
          <p:nvSpPr>
            <p:cNvPr id="413" name="Freeform 163">
              <a:extLst>
                <a:ext uri="{FF2B5EF4-FFF2-40B4-BE49-F238E27FC236}">
                  <a16:creationId xmlns:a16="http://schemas.microsoft.com/office/drawing/2014/main" id="{FD4DFEFF-7CF2-455D-8F0C-749E63CA4059}"/>
                </a:ext>
              </a:extLst>
            </p:cNvPr>
            <p:cNvSpPr>
              <a:spLocks/>
            </p:cNvSpPr>
            <p:nvPr/>
          </p:nvSpPr>
          <p:spPr bwMode="auto">
            <a:xfrm>
              <a:off x="8934449" y="3348038"/>
              <a:ext cx="53975" cy="266700"/>
            </a:xfrm>
            <a:custGeom>
              <a:avLst/>
              <a:gdLst>
                <a:gd name="T0" fmla="*/ 0 w 69"/>
                <a:gd name="T1" fmla="*/ 7144 h 336"/>
                <a:gd name="T2" fmla="*/ 0 w 69"/>
                <a:gd name="T3" fmla="*/ 7144 h 336"/>
                <a:gd name="T4" fmla="*/ 0 w 69"/>
                <a:gd name="T5" fmla="*/ 22225 h 336"/>
                <a:gd name="T6" fmla="*/ 3129 w 69"/>
                <a:gd name="T7" fmla="*/ 26194 h 336"/>
                <a:gd name="T8" fmla="*/ 0 w 69"/>
                <a:gd name="T9" fmla="*/ 44450 h 336"/>
                <a:gd name="T10" fmla="*/ 3129 w 69"/>
                <a:gd name="T11" fmla="*/ 51594 h 336"/>
                <a:gd name="T12" fmla="*/ 0 w 69"/>
                <a:gd name="T13" fmla="*/ 61119 h 336"/>
                <a:gd name="T14" fmla="*/ 3129 w 69"/>
                <a:gd name="T15" fmla="*/ 66675 h 336"/>
                <a:gd name="T16" fmla="*/ 3129 w 69"/>
                <a:gd name="T17" fmla="*/ 61119 h 336"/>
                <a:gd name="T18" fmla="*/ 10169 w 69"/>
                <a:gd name="T19" fmla="*/ 64294 h 336"/>
                <a:gd name="T20" fmla="*/ 10169 w 69"/>
                <a:gd name="T21" fmla="*/ 61119 h 336"/>
                <a:gd name="T22" fmla="*/ 3129 w 69"/>
                <a:gd name="T23" fmla="*/ 51594 h 336"/>
                <a:gd name="T24" fmla="*/ 6258 w 69"/>
                <a:gd name="T25" fmla="*/ 41275 h 336"/>
                <a:gd name="T26" fmla="*/ 10169 w 69"/>
                <a:gd name="T27" fmla="*/ 41275 h 336"/>
                <a:gd name="T28" fmla="*/ 13298 w 69"/>
                <a:gd name="T29" fmla="*/ 41275 h 336"/>
                <a:gd name="T30" fmla="*/ 6258 w 69"/>
                <a:gd name="T31" fmla="*/ 19050 h 336"/>
                <a:gd name="T32" fmla="*/ 6258 w 69"/>
                <a:gd name="T33" fmla="*/ 3969 h 336"/>
                <a:gd name="T34" fmla="*/ 6258 w 69"/>
                <a:gd name="T35" fmla="*/ 0 h 336"/>
                <a:gd name="T36" fmla="*/ 3129 w 69"/>
                <a:gd name="T37" fmla="*/ 0 h 336"/>
                <a:gd name="T38" fmla="*/ 3129 w 69"/>
                <a:gd name="T39" fmla="*/ 3969 h 336"/>
                <a:gd name="T40" fmla="*/ 0 w 69"/>
                <a:gd name="T41" fmla="*/ 7144 h 3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336"/>
                <a:gd name="T65" fmla="*/ 69 w 69"/>
                <a:gd name="T66" fmla="*/ 336 h 3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336">
                  <a:moveTo>
                    <a:pt x="0" y="33"/>
                  </a:moveTo>
                  <a:lnTo>
                    <a:pt x="0" y="33"/>
                  </a:lnTo>
                  <a:lnTo>
                    <a:pt x="0" y="113"/>
                  </a:lnTo>
                  <a:lnTo>
                    <a:pt x="17" y="129"/>
                  </a:lnTo>
                  <a:lnTo>
                    <a:pt x="0" y="225"/>
                  </a:lnTo>
                  <a:lnTo>
                    <a:pt x="17" y="257"/>
                  </a:lnTo>
                  <a:lnTo>
                    <a:pt x="0" y="305"/>
                  </a:lnTo>
                  <a:lnTo>
                    <a:pt x="17" y="336"/>
                  </a:lnTo>
                  <a:lnTo>
                    <a:pt x="17" y="305"/>
                  </a:lnTo>
                  <a:lnTo>
                    <a:pt x="52" y="321"/>
                  </a:lnTo>
                  <a:lnTo>
                    <a:pt x="52" y="305"/>
                  </a:lnTo>
                  <a:lnTo>
                    <a:pt x="17" y="257"/>
                  </a:lnTo>
                  <a:lnTo>
                    <a:pt x="35" y="209"/>
                  </a:lnTo>
                  <a:lnTo>
                    <a:pt x="52" y="209"/>
                  </a:lnTo>
                  <a:lnTo>
                    <a:pt x="69" y="209"/>
                  </a:lnTo>
                  <a:lnTo>
                    <a:pt x="35" y="96"/>
                  </a:lnTo>
                  <a:lnTo>
                    <a:pt x="35" y="17"/>
                  </a:lnTo>
                  <a:lnTo>
                    <a:pt x="35" y="0"/>
                  </a:lnTo>
                  <a:lnTo>
                    <a:pt x="17" y="0"/>
                  </a:lnTo>
                  <a:lnTo>
                    <a:pt x="17" y="17"/>
                  </a:lnTo>
                  <a:lnTo>
                    <a:pt x="0" y="33"/>
                  </a:lnTo>
                </a:path>
              </a:pathLst>
            </a:custGeom>
            <a:solidFill>
              <a:srgbClr val="D4DF33"/>
            </a:solidFill>
            <a:ln w="9525" cap="rnd">
              <a:solidFill>
                <a:schemeClr val="bg1"/>
              </a:solidFill>
              <a:round/>
              <a:headEnd/>
              <a:tailEnd/>
            </a:ln>
          </p:spPr>
          <p:txBody>
            <a:bodyPr/>
            <a:lstStyle/>
            <a:p>
              <a:endParaRPr lang="en-US" dirty="0"/>
            </a:p>
          </p:txBody>
        </p:sp>
        <p:sp>
          <p:nvSpPr>
            <p:cNvPr id="414" name="Line 164">
              <a:extLst>
                <a:ext uri="{FF2B5EF4-FFF2-40B4-BE49-F238E27FC236}">
                  <a16:creationId xmlns:a16="http://schemas.microsoft.com/office/drawing/2014/main" id="{CA7B76CB-11BB-4476-AC64-1B2A10AED9C8}"/>
                </a:ext>
              </a:extLst>
            </p:cNvPr>
            <p:cNvSpPr>
              <a:spLocks noChangeShapeType="1"/>
            </p:cNvSpPr>
            <p:nvPr/>
          </p:nvSpPr>
          <p:spPr bwMode="auto">
            <a:xfrm flipV="1">
              <a:off x="9104312" y="3608388"/>
              <a:ext cx="26988" cy="38100"/>
            </a:xfrm>
            <a:prstGeom prst="line">
              <a:avLst/>
            </a:prstGeom>
            <a:solidFill>
              <a:schemeClr val="bg1">
                <a:lumMod val="65000"/>
              </a:schemeClr>
            </a:solidFill>
            <a:ln w="9525" cap="rnd">
              <a:solidFill>
                <a:schemeClr val="bg1"/>
              </a:solidFill>
              <a:round/>
              <a:headEnd/>
              <a:tailEnd/>
            </a:ln>
          </p:spPr>
          <p:txBody>
            <a:bodyPr/>
            <a:lstStyle/>
            <a:p>
              <a:endParaRPr lang="en-US" dirty="0"/>
            </a:p>
          </p:txBody>
        </p:sp>
        <p:sp>
          <p:nvSpPr>
            <p:cNvPr id="415" name="Freeform 165">
              <a:extLst>
                <a:ext uri="{FF2B5EF4-FFF2-40B4-BE49-F238E27FC236}">
                  <a16:creationId xmlns:a16="http://schemas.microsoft.com/office/drawing/2014/main" id="{B5A0035D-CE84-482E-B0D7-28334AA5D15B}"/>
                </a:ext>
              </a:extLst>
            </p:cNvPr>
            <p:cNvSpPr>
              <a:spLocks/>
            </p:cNvSpPr>
            <p:nvPr/>
          </p:nvSpPr>
          <p:spPr bwMode="auto">
            <a:xfrm>
              <a:off x="7461249" y="3373438"/>
              <a:ext cx="1322388" cy="850900"/>
            </a:xfrm>
            <a:custGeom>
              <a:avLst/>
              <a:gdLst>
                <a:gd name="T0" fmla="*/ 76292 w 1664"/>
                <a:gd name="T1" fmla="*/ 34958 h 1071"/>
                <a:gd name="T2" fmla="*/ 92980 w 1664"/>
                <a:gd name="T3" fmla="*/ 50847 h 1071"/>
                <a:gd name="T4" fmla="*/ 123974 w 1664"/>
                <a:gd name="T5" fmla="*/ 79449 h 1071"/>
                <a:gd name="T6" fmla="*/ 169272 w 1664"/>
                <a:gd name="T7" fmla="*/ 88983 h 1071"/>
                <a:gd name="T8" fmla="*/ 207418 w 1664"/>
                <a:gd name="T9" fmla="*/ 73093 h 1071"/>
                <a:gd name="T10" fmla="*/ 217749 w 1664"/>
                <a:gd name="T11" fmla="*/ 66737 h 1071"/>
                <a:gd name="T12" fmla="*/ 247948 w 1664"/>
                <a:gd name="T13" fmla="*/ 54025 h 1071"/>
                <a:gd name="T14" fmla="*/ 234438 w 1664"/>
                <a:gd name="T15" fmla="*/ 47669 h 1071"/>
                <a:gd name="T16" fmla="*/ 231259 w 1664"/>
                <a:gd name="T17" fmla="*/ 28602 h 1071"/>
                <a:gd name="T18" fmla="*/ 251921 w 1664"/>
                <a:gd name="T19" fmla="*/ 15890 h 1071"/>
                <a:gd name="T20" fmla="*/ 251921 w 1664"/>
                <a:gd name="T21" fmla="*/ 9534 h 1071"/>
                <a:gd name="T22" fmla="*/ 278941 w 1664"/>
                <a:gd name="T23" fmla="*/ 3178 h 1071"/>
                <a:gd name="T24" fmla="*/ 299604 w 1664"/>
                <a:gd name="T25" fmla="*/ 31780 h 1071"/>
                <a:gd name="T26" fmla="*/ 317087 w 1664"/>
                <a:gd name="T27" fmla="*/ 44491 h 1071"/>
                <a:gd name="T28" fmla="*/ 321061 w 1664"/>
                <a:gd name="T29" fmla="*/ 66737 h 1071"/>
                <a:gd name="T30" fmla="*/ 313908 w 1664"/>
                <a:gd name="T31" fmla="*/ 76271 h 1071"/>
                <a:gd name="T32" fmla="*/ 299604 w 1664"/>
                <a:gd name="T33" fmla="*/ 85805 h 1071"/>
                <a:gd name="T34" fmla="*/ 289272 w 1664"/>
                <a:gd name="T35" fmla="*/ 88983 h 1071"/>
                <a:gd name="T36" fmla="*/ 268610 w 1664"/>
                <a:gd name="T37" fmla="*/ 101695 h 1071"/>
                <a:gd name="T38" fmla="*/ 258279 w 1664"/>
                <a:gd name="T39" fmla="*/ 101695 h 1071"/>
                <a:gd name="T40" fmla="*/ 247948 w 1664"/>
                <a:gd name="T41" fmla="*/ 101695 h 1071"/>
                <a:gd name="T42" fmla="*/ 238411 w 1664"/>
                <a:gd name="T43" fmla="*/ 108051 h 1071"/>
                <a:gd name="T44" fmla="*/ 265431 w 1664"/>
                <a:gd name="T45" fmla="*/ 117585 h 1071"/>
                <a:gd name="T46" fmla="*/ 255100 w 1664"/>
                <a:gd name="T47" fmla="*/ 120763 h 1071"/>
                <a:gd name="T48" fmla="*/ 255100 w 1664"/>
                <a:gd name="T49" fmla="*/ 146186 h 1071"/>
                <a:gd name="T50" fmla="*/ 262252 w 1664"/>
                <a:gd name="T51" fmla="*/ 155720 h 1071"/>
                <a:gd name="T52" fmla="*/ 258279 w 1664"/>
                <a:gd name="T53" fmla="*/ 171610 h 1071"/>
                <a:gd name="T54" fmla="*/ 247948 w 1664"/>
                <a:gd name="T55" fmla="*/ 184322 h 1071"/>
                <a:gd name="T56" fmla="*/ 241590 w 1664"/>
                <a:gd name="T57" fmla="*/ 193856 h 1071"/>
                <a:gd name="T58" fmla="*/ 220928 w 1664"/>
                <a:gd name="T59" fmla="*/ 203390 h 1071"/>
                <a:gd name="T60" fmla="*/ 213775 w 1664"/>
                <a:gd name="T61" fmla="*/ 203390 h 1071"/>
                <a:gd name="T62" fmla="*/ 197087 w 1664"/>
                <a:gd name="T63" fmla="*/ 206568 h 1071"/>
                <a:gd name="T64" fmla="*/ 179603 w 1664"/>
                <a:gd name="T65" fmla="*/ 206568 h 1071"/>
                <a:gd name="T66" fmla="*/ 158146 w 1664"/>
                <a:gd name="T67" fmla="*/ 203390 h 1071"/>
                <a:gd name="T68" fmla="*/ 151789 w 1664"/>
                <a:gd name="T69" fmla="*/ 203390 h 1071"/>
                <a:gd name="T70" fmla="*/ 148610 w 1664"/>
                <a:gd name="T71" fmla="*/ 206568 h 1071"/>
                <a:gd name="T72" fmla="*/ 138279 w 1664"/>
                <a:gd name="T73" fmla="*/ 200212 h 1071"/>
                <a:gd name="T74" fmla="*/ 131126 w 1664"/>
                <a:gd name="T75" fmla="*/ 193856 h 1071"/>
                <a:gd name="T76" fmla="*/ 127947 w 1664"/>
                <a:gd name="T77" fmla="*/ 171610 h 1071"/>
                <a:gd name="T78" fmla="*/ 96954 w 1664"/>
                <a:gd name="T79" fmla="*/ 171610 h 1071"/>
                <a:gd name="T80" fmla="*/ 79470 w 1664"/>
                <a:gd name="T81" fmla="*/ 171610 h 1071"/>
                <a:gd name="T82" fmla="*/ 58808 w 1664"/>
                <a:gd name="T83" fmla="*/ 168432 h 1071"/>
                <a:gd name="T84" fmla="*/ 44503 w 1664"/>
                <a:gd name="T85" fmla="*/ 158898 h 1071"/>
                <a:gd name="T86" fmla="*/ 24636 w 1664"/>
                <a:gd name="T87" fmla="*/ 146186 h 1071"/>
                <a:gd name="T88" fmla="*/ 34172 w 1664"/>
                <a:gd name="T89" fmla="*/ 133474 h 1071"/>
                <a:gd name="T90" fmla="*/ 20662 w 1664"/>
                <a:gd name="T91" fmla="*/ 127119 h 1071"/>
                <a:gd name="T92" fmla="*/ 3974 w 1664"/>
                <a:gd name="T93" fmla="*/ 117585 h 1071"/>
                <a:gd name="T94" fmla="*/ 0 w 1664"/>
                <a:gd name="T95" fmla="*/ 108051 h 1071"/>
                <a:gd name="T96" fmla="*/ 14305 w 1664"/>
                <a:gd name="T97" fmla="*/ 95339 h 1071"/>
                <a:gd name="T98" fmla="*/ 34172 w 1664"/>
                <a:gd name="T99" fmla="*/ 85805 h 1071"/>
                <a:gd name="T100" fmla="*/ 34172 w 1664"/>
                <a:gd name="T101" fmla="*/ 63559 h 1071"/>
                <a:gd name="T102" fmla="*/ 58808 w 1664"/>
                <a:gd name="T103" fmla="*/ 50847 h 1071"/>
                <a:gd name="T104" fmla="*/ 69139 w 1664"/>
                <a:gd name="T105" fmla="*/ 38136 h 10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64"/>
                <a:gd name="T160" fmla="*/ 0 h 1071"/>
                <a:gd name="T161" fmla="*/ 1664 w 1664"/>
                <a:gd name="T162" fmla="*/ 1071 h 1071"/>
                <a:gd name="connsiteX0" fmla="*/ 2085 w 10000"/>
                <a:gd name="connsiteY0" fmla="*/ 1793 h 10000"/>
                <a:gd name="connsiteX1" fmla="*/ 2085 w 10000"/>
                <a:gd name="connsiteY1" fmla="*/ 1793 h 10000"/>
                <a:gd name="connsiteX2" fmla="*/ 2296 w 10000"/>
                <a:gd name="connsiteY2" fmla="*/ 1643 h 10000"/>
                <a:gd name="connsiteX3" fmla="*/ 2500 w 10000"/>
                <a:gd name="connsiteY3" fmla="*/ 2092 h 10000"/>
                <a:gd name="connsiteX4" fmla="*/ 2710 w 10000"/>
                <a:gd name="connsiteY4" fmla="*/ 2092 h 10000"/>
                <a:gd name="connsiteX5" fmla="*/ 2813 w 10000"/>
                <a:gd name="connsiteY5" fmla="*/ 2381 h 10000"/>
                <a:gd name="connsiteX6" fmla="*/ 2813 w 10000"/>
                <a:gd name="connsiteY6" fmla="*/ 2988 h 10000"/>
                <a:gd name="connsiteX7" fmla="*/ 3438 w 10000"/>
                <a:gd name="connsiteY7" fmla="*/ 3277 h 10000"/>
                <a:gd name="connsiteX8" fmla="*/ 3750 w 10000"/>
                <a:gd name="connsiteY8" fmla="*/ 3725 h 10000"/>
                <a:gd name="connsiteX9" fmla="*/ 4369 w 10000"/>
                <a:gd name="connsiteY9" fmla="*/ 3725 h 10000"/>
                <a:gd name="connsiteX10" fmla="*/ 4681 w 10000"/>
                <a:gd name="connsiteY10" fmla="*/ 4034 h 10000"/>
                <a:gd name="connsiteX11" fmla="*/ 5096 w 10000"/>
                <a:gd name="connsiteY11" fmla="*/ 4174 h 10000"/>
                <a:gd name="connsiteX12" fmla="*/ 5523 w 10000"/>
                <a:gd name="connsiteY12" fmla="*/ 3884 h 10000"/>
                <a:gd name="connsiteX13" fmla="*/ 5938 w 10000"/>
                <a:gd name="connsiteY13" fmla="*/ 3884 h 10000"/>
                <a:gd name="connsiteX14" fmla="*/ 6250 w 10000"/>
                <a:gd name="connsiteY14" fmla="*/ 3436 h 10000"/>
                <a:gd name="connsiteX15" fmla="*/ 6148 w 10000"/>
                <a:gd name="connsiteY15" fmla="*/ 3277 h 10000"/>
                <a:gd name="connsiteX16" fmla="*/ 6352 w 10000"/>
                <a:gd name="connsiteY16" fmla="*/ 2988 h 10000"/>
                <a:gd name="connsiteX17" fmla="*/ 6563 w 10000"/>
                <a:gd name="connsiteY17" fmla="*/ 3137 h 10000"/>
                <a:gd name="connsiteX18" fmla="*/ 6875 w 10000"/>
                <a:gd name="connsiteY18" fmla="*/ 2829 h 10000"/>
                <a:gd name="connsiteX19" fmla="*/ 7079 w 10000"/>
                <a:gd name="connsiteY19" fmla="*/ 2540 h 10000"/>
                <a:gd name="connsiteX20" fmla="*/ 7494 w 10000"/>
                <a:gd name="connsiteY20" fmla="*/ 2540 h 10000"/>
                <a:gd name="connsiteX21" fmla="*/ 7392 w 10000"/>
                <a:gd name="connsiteY21" fmla="*/ 2241 h 10000"/>
                <a:gd name="connsiteX22" fmla="*/ 7290 w 10000"/>
                <a:gd name="connsiteY22" fmla="*/ 2092 h 10000"/>
                <a:gd name="connsiteX23" fmla="*/ 7079 w 10000"/>
                <a:gd name="connsiteY23" fmla="*/ 2241 h 10000"/>
                <a:gd name="connsiteX24" fmla="*/ 6875 w 10000"/>
                <a:gd name="connsiteY24" fmla="*/ 2241 h 10000"/>
                <a:gd name="connsiteX25" fmla="*/ 6875 w 10000"/>
                <a:gd name="connsiteY25" fmla="*/ 1643 h 10000"/>
                <a:gd name="connsiteX26" fmla="*/ 6977 w 10000"/>
                <a:gd name="connsiteY26" fmla="*/ 1345 h 10000"/>
                <a:gd name="connsiteX27" fmla="*/ 7188 w 10000"/>
                <a:gd name="connsiteY27" fmla="*/ 1485 h 10000"/>
                <a:gd name="connsiteX28" fmla="*/ 7494 w 10000"/>
                <a:gd name="connsiteY28" fmla="*/ 1345 h 10000"/>
                <a:gd name="connsiteX29" fmla="*/ 7602 w 10000"/>
                <a:gd name="connsiteY29" fmla="*/ 747 h 10000"/>
                <a:gd name="connsiteX30" fmla="*/ 7704 w 10000"/>
                <a:gd name="connsiteY30" fmla="*/ 588 h 10000"/>
                <a:gd name="connsiteX31" fmla="*/ 7704 w 10000"/>
                <a:gd name="connsiteY31" fmla="*/ 448 h 10000"/>
                <a:gd name="connsiteX32" fmla="*/ 7602 w 10000"/>
                <a:gd name="connsiteY32" fmla="*/ 448 h 10000"/>
                <a:gd name="connsiteX33" fmla="*/ 7704 w 10000"/>
                <a:gd name="connsiteY33" fmla="*/ 140 h 10000"/>
                <a:gd name="connsiteX34" fmla="*/ 8119 w 10000"/>
                <a:gd name="connsiteY34" fmla="*/ 0 h 10000"/>
                <a:gd name="connsiteX35" fmla="*/ 8431 w 10000"/>
                <a:gd name="connsiteY35" fmla="*/ 140 h 10000"/>
                <a:gd name="connsiteX36" fmla="*/ 8642 w 10000"/>
                <a:gd name="connsiteY36" fmla="*/ 448 h 10000"/>
                <a:gd name="connsiteX37" fmla="*/ 8846 w 10000"/>
                <a:gd name="connsiteY37" fmla="*/ 1485 h 10000"/>
                <a:gd name="connsiteX38" fmla="*/ 9056 w 10000"/>
                <a:gd name="connsiteY38" fmla="*/ 1485 h 10000"/>
                <a:gd name="connsiteX39" fmla="*/ 9363 w 10000"/>
                <a:gd name="connsiteY39" fmla="*/ 1793 h 10000"/>
                <a:gd name="connsiteX40" fmla="*/ 9363 w 10000"/>
                <a:gd name="connsiteY40" fmla="*/ 2092 h 10000"/>
                <a:gd name="connsiteX41" fmla="*/ 9585 w 10000"/>
                <a:gd name="connsiteY41" fmla="*/ 2092 h 10000"/>
                <a:gd name="connsiteX42" fmla="*/ 10000 w 10000"/>
                <a:gd name="connsiteY42" fmla="*/ 1933 h 10000"/>
                <a:gd name="connsiteX43" fmla="*/ 10000 w 10000"/>
                <a:gd name="connsiteY43" fmla="*/ 2241 h 10000"/>
                <a:gd name="connsiteX44" fmla="*/ 9688 w 10000"/>
                <a:gd name="connsiteY44" fmla="*/ 3137 h 10000"/>
                <a:gd name="connsiteX45" fmla="*/ 9585 w 10000"/>
                <a:gd name="connsiteY45" fmla="*/ 2988 h 10000"/>
                <a:gd name="connsiteX46" fmla="*/ 9363 w 10000"/>
                <a:gd name="connsiteY46" fmla="*/ 3137 h 10000"/>
                <a:gd name="connsiteX47" fmla="*/ 9483 w 10000"/>
                <a:gd name="connsiteY47" fmla="*/ 3585 h 10000"/>
                <a:gd name="connsiteX48" fmla="*/ 9363 w 10000"/>
                <a:gd name="connsiteY48" fmla="*/ 3884 h 10000"/>
                <a:gd name="connsiteX49" fmla="*/ 9261 w 10000"/>
                <a:gd name="connsiteY49" fmla="*/ 3884 h 10000"/>
                <a:gd name="connsiteX50" fmla="*/ 9056 w 10000"/>
                <a:gd name="connsiteY50" fmla="*/ 4034 h 10000"/>
                <a:gd name="connsiteX51" fmla="*/ 8948 w 10000"/>
                <a:gd name="connsiteY51" fmla="*/ 4034 h 10000"/>
                <a:gd name="connsiteX52" fmla="*/ 8846 w 10000"/>
                <a:gd name="connsiteY52" fmla="*/ 4174 h 10000"/>
                <a:gd name="connsiteX53" fmla="*/ 8744 w 10000"/>
                <a:gd name="connsiteY53" fmla="*/ 4174 h 10000"/>
                <a:gd name="connsiteX54" fmla="*/ 8329 w 10000"/>
                <a:gd name="connsiteY54" fmla="*/ 4622 h 10000"/>
                <a:gd name="connsiteX55" fmla="*/ 8329 w 10000"/>
                <a:gd name="connsiteY55" fmla="*/ 4781 h 10000"/>
                <a:gd name="connsiteX56" fmla="*/ 8119 w 10000"/>
                <a:gd name="connsiteY56" fmla="*/ 4781 h 10000"/>
                <a:gd name="connsiteX57" fmla="*/ 7806 w 10000"/>
                <a:gd name="connsiteY57" fmla="*/ 5070 h 10000"/>
                <a:gd name="connsiteX58" fmla="*/ 7806 w 10000"/>
                <a:gd name="connsiteY58" fmla="*/ 4930 h 10000"/>
                <a:gd name="connsiteX59" fmla="*/ 7806 w 10000"/>
                <a:gd name="connsiteY59" fmla="*/ 4781 h 10000"/>
                <a:gd name="connsiteX60" fmla="*/ 7915 w 10000"/>
                <a:gd name="connsiteY60" fmla="*/ 4482 h 10000"/>
                <a:gd name="connsiteX61" fmla="*/ 7806 w 10000"/>
                <a:gd name="connsiteY61" fmla="*/ 4332 h 10000"/>
                <a:gd name="connsiteX62" fmla="*/ 7494 w 10000"/>
                <a:gd name="connsiteY62" fmla="*/ 4781 h 10000"/>
                <a:gd name="connsiteX63" fmla="*/ 7392 w 10000"/>
                <a:gd name="connsiteY63" fmla="*/ 4930 h 10000"/>
                <a:gd name="connsiteX64" fmla="*/ 7290 w 10000"/>
                <a:gd name="connsiteY64" fmla="*/ 4930 h 10000"/>
                <a:gd name="connsiteX65" fmla="*/ 7188 w 10000"/>
                <a:gd name="connsiteY65" fmla="*/ 5070 h 10000"/>
                <a:gd name="connsiteX66" fmla="*/ 7494 w 10000"/>
                <a:gd name="connsiteY66" fmla="*/ 5518 h 10000"/>
                <a:gd name="connsiteX67" fmla="*/ 7704 w 10000"/>
                <a:gd name="connsiteY67" fmla="*/ 5369 h 10000"/>
                <a:gd name="connsiteX68" fmla="*/ 8017 w 10000"/>
                <a:gd name="connsiteY68" fmla="*/ 5518 h 10000"/>
                <a:gd name="connsiteX69" fmla="*/ 8017 w 10000"/>
                <a:gd name="connsiteY69" fmla="*/ 5677 h 10000"/>
                <a:gd name="connsiteX70" fmla="*/ 7915 w 10000"/>
                <a:gd name="connsiteY70" fmla="*/ 5518 h 10000"/>
                <a:gd name="connsiteX71" fmla="*/ 7704 w 10000"/>
                <a:gd name="connsiteY71" fmla="*/ 5677 h 10000"/>
                <a:gd name="connsiteX72" fmla="*/ 7494 w 10000"/>
                <a:gd name="connsiteY72" fmla="*/ 6125 h 10000"/>
                <a:gd name="connsiteX73" fmla="*/ 7602 w 10000"/>
                <a:gd name="connsiteY73" fmla="*/ 6265 h 10000"/>
                <a:gd name="connsiteX74" fmla="*/ 7704 w 10000"/>
                <a:gd name="connsiteY74" fmla="*/ 6863 h 10000"/>
                <a:gd name="connsiteX75" fmla="*/ 7915 w 10000"/>
                <a:gd name="connsiteY75" fmla="*/ 7021 h 10000"/>
                <a:gd name="connsiteX76" fmla="*/ 7806 w 10000"/>
                <a:gd name="connsiteY76" fmla="*/ 7021 h 10000"/>
                <a:gd name="connsiteX77" fmla="*/ 7915 w 10000"/>
                <a:gd name="connsiteY77" fmla="*/ 7311 h 10000"/>
                <a:gd name="connsiteX78" fmla="*/ 7602 w 10000"/>
                <a:gd name="connsiteY78" fmla="*/ 7470 h 10000"/>
                <a:gd name="connsiteX79" fmla="*/ 7915 w 10000"/>
                <a:gd name="connsiteY79" fmla="*/ 7470 h 10000"/>
                <a:gd name="connsiteX80" fmla="*/ 7806 w 10000"/>
                <a:gd name="connsiteY80" fmla="*/ 8058 h 10000"/>
                <a:gd name="connsiteX81" fmla="*/ 7602 w 10000"/>
                <a:gd name="connsiteY81" fmla="*/ 8366 h 10000"/>
                <a:gd name="connsiteX82" fmla="*/ 7494 w 10000"/>
                <a:gd name="connsiteY82" fmla="*/ 8366 h 10000"/>
                <a:gd name="connsiteX83" fmla="*/ 7494 w 10000"/>
                <a:gd name="connsiteY83" fmla="*/ 8655 h 10000"/>
                <a:gd name="connsiteX84" fmla="*/ 7392 w 10000"/>
                <a:gd name="connsiteY84" fmla="*/ 8954 h 10000"/>
                <a:gd name="connsiteX85" fmla="*/ 7290 w 10000"/>
                <a:gd name="connsiteY85" fmla="*/ 8954 h 10000"/>
                <a:gd name="connsiteX86" fmla="*/ 7290 w 10000"/>
                <a:gd name="connsiteY86" fmla="*/ 9104 h 10000"/>
                <a:gd name="connsiteX87" fmla="*/ 6977 w 10000"/>
                <a:gd name="connsiteY87" fmla="*/ 9402 h 10000"/>
                <a:gd name="connsiteX88" fmla="*/ 6665 w 10000"/>
                <a:gd name="connsiteY88" fmla="*/ 9402 h 10000"/>
                <a:gd name="connsiteX89" fmla="*/ 6665 w 10000"/>
                <a:gd name="connsiteY89" fmla="*/ 9552 h 10000"/>
                <a:gd name="connsiteX90" fmla="*/ 6563 w 10000"/>
                <a:gd name="connsiteY90" fmla="*/ 9402 h 10000"/>
                <a:gd name="connsiteX91" fmla="*/ 6563 w 10000"/>
                <a:gd name="connsiteY91" fmla="*/ 9552 h 10000"/>
                <a:gd name="connsiteX92" fmla="*/ 6460 w 10000"/>
                <a:gd name="connsiteY92" fmla="*/ 9552 h 10000"/>
                <a:gd name="connsiteX93" fmla="*/ 6046 w 10000"/>
                <a:gd name="connsiteY93" fmla="*/ 9851 h 10000"/>
                <a:gd name="connsiteX94" fmla="*/ 5938 w 10000"/>
                <a:gd name="connsiteY94" fmla="*/ 10000 h 10000"/>
                <a:gd name="connsiteX95" fmla="*/ 5938 w 10000"/>
                <a:gd name="connsiteY95" fmla="*/ 9711 h 10000"/>
                <a:gd name="connsiteX96" fmla="*/ 5733 w 10000"/>
                <a:gd name="connsiteY96" fmla="*/ 9711 h 10000"/>
                <a:gd name="connsiteX97" fmla="*/ 5625 w 10000"/>
                <a:gd name="connsiteY97" fmla="*/ 9711 h 10000"/>
                <a:gd name="connsiteX98" fmla="*/ 5409 w 10000"/>
                <a:gd name="connsiteY98" fmla="*/ 9711 h 10000"/>
                <a:gd name="connsiteX99" fmla="*/ 5409 w 10000"/>
                <a:gd name="connsiteY99" fmla="*/ 9402 h 10000"/>
                <a:gd name="connsiteX100" fmla="*/ 5198 w 10000"/>
                <a:gd name="connsiteY100" fmla="*/ 9402 h 10000"/>
                <a:gd name="connsiteX101" fmla="*/ 4784 w 10000"/>
                <a:gd name="connsiteY101" fmla="*/ 9552 h 10000"/>
                <a:gd name="connsiteX102" fmla="*/ 4681 w 10000"/>
                <a:gd name="connsiteY102" fmla="*/ 9402 h 10000"/>
                <a:gd name="connsiteX103" fmla="*/ 4681 w 10000"/>
                <a:gd name="connsiteY103" fmla="*/ 9552 h 10000"/>
                <a:gd name="connsiteX104" fmla="*/ 4579 w 10000"/>
                <a:gd name="connsiteY104" fmla="*/ 9552 h 10000"/>
                <a:gd name="connsiteX105" fmla="*/ 4579 w 10000"/>
                <a:gd name="connsiteY105" fmla="*/ 9851 h 10000"/>
                <a:gd name="connsiteX106" fmla="*/ 4477 w 10000"/>
                <a:gd name="connsiteY106" fmla="*/ 9851 h 10000"/>
                <a:gd name="connsiteX107" fmla="*/ 4477 w 10000"/>
                <a:gd name="connsiteY107" fmla="*/ 9711 h 10000"/>
                <a:gd name="connsiteX108" fmla="*/ 4369 w 10000"/>
                <a:gd name="connsiteY108" fmla="*/ 9711 h 10000"/>
                <a:gd name="connsiteX109" fmla="*/ 4165 w 10000"/>
                <a:gd name="connsiteY109" fmla="*/ 9552 h 10000"/>
                <a:gd name="connsiteX110" fmla="*/ 4165 w 10000"/>
                <a:gd name="connsiteY110" fmla="*/ 9402 h 10000"/>
                <a:gd name="connsiteX111" fmla="*/ 4165 w 10000"/>
                <a:gd name="connsiteY111" fmla="*/ 9262 h 10000"/>
                <a:gd name="connsiteX112" fmla="*/ 4056 w 10000"/>
                <a:gd name="connsiteY112" fmla="*/ 9104 h 10000"/>
                <a:gd name="connsiteX113" fmla="*/ 3954 w 10000"/>
                <a:gd name="connsiteY113" fmla="*/ 9104 h 10000"/>
                <a:gd name="connsiteX114" fmla="*/ 4056 w 10000"/>
                <a:gd name="connsiteY114" fmla="*/ 8366 h 10000"/>
                <a:gd name="connsiteX115" fmla="*/ 3954 w 10000"/>
                <a:gd name="connsiteY115" fmla="*/ 8058 h 10000"/>
                <a:gd name="connsiteX116" fmla="*/ 3852 w 10000"/>
                <a:gd name="connsiteY116" fmla="*/ 8058 h 10000"/>
                <a:gd name="connsiteX117" fmla="*/ 3642 w 10000"/>
                <a:gd name="connsiteY117" fmla="*/ 7759 h 10000"/>
                <a:gd name="connsiteX118" fmla="*/ 3438 w 10000"/>
                <a:gd name="connsiteY118" fmla="*/ 7759 h 10000"/>
                <a:gd name="connsiteX119" fmla="*/ 2915 w 10000"/>
                <a:gd name="connsiteY119" fmla="*/ 8058 h 10000"/>
                <a:gd name="connsiteX120" fmla="*/ 2608 w 10000"/>
                <a:gd name="connsiteY120" fmla="*/ 8058 h 10000"/>
                <a:gd name="connsiteX121" fmla="*/ 2500 w 10000"/>
                <a:gd name="connsiteY121" fmla="*/ 8207 h 10000"/>
                <a:gd name="connsiteX122" fmla="*/ 2398 w 10000"/>
                <a:gd name="connsiteY122" fmla="*/ 8058 h 10000"/>
                <a:gd name="connsiteX123" fmla="*/ 2296 w 10000"/>
                <a:gd name="connsiteY123" fmla="*/ 8058 h 10000"/>
                <a:gd name="connsiteX124" fmla="*/ 1983 w 10000"/>
                <a:gd name="connsiteY124" fmla="*/ 8058 h 10000"/>
                <a:gd name="connsiteX125" fmla="*/ 1773 w 10000"/>
                <a:gd name="connsiteY125" fmla="*/ 7918 h 10000"/>
                <a:gd name="connsiteX126" fmla="*/ 1671 w 10000"/>
                <a:gd name="connsiteY126" fmla="*/ 7759 h 10000"/>
                <a:gd name="connsiteX127" fmla="*/ 1556 w 10000"/>
                <a:gd name="connsiteY127" fmla="*/ 7759 h 10000"/>
                <a:gd name="connsiteX128" fmla="*/ 1346 w 10000"/>
                <a:gd name="connsiteY128" fmla="*/ 7470 h 10000"/>
                <a:gd name="connsiteX129" fmla="*/ 1142 w 10000"/>
                <a:gd name="connsiteY129" fmla="*/ 7470 h 10000"/>
                <a:gd name="connsiteX130" fmla="*/ 829 w 10000"/>
                <a:gd name="connsiteY130" fmla="*/ 7311 h 10000"/>
                <a:gd name="connsiteX131" fmla="*/ 727 w 10000"/>
                <a:gd name="connsiteY131" fmla="*/ 6863 h 10000"/>
                <a:gd name="connsiteX132" fmla="*/ 931 w 10000"/>
                <a:gd name="connsiteY132" fmla="*/ 6863 h 10000"/>
                <a:gd name="connsiteX133" fmla="*/ 829 w 10000"/>
                <a:gd name="connsiteY133" fmla="*/ 6573 h 10000"/>
                <a:gd name="connsiteX134" fmla="*/ 1034 w 10000"/>
                <a:gd name="connsiteY134" fmla="*/ 6265 h 10000"/>
                <a:gd name="connsiteX135" fmla="*/ 1034 w 10000"/>
                <a:gd name="connsiteY135" fmla="*/ 5966 h 10000"/>
                <a:gd name="connsiteX136" fmla="*/ 931 w 10000"/>
                <a:gd name="connsiteY136" fmla="*/ 5817 h 10000"/>
                <a:gd name="connsiteX137" fmla="*/ 619 w 10000"/>
                <a:gd name="connsiteY137" fmla="*/ 5966 h 10000"/>
                <a:gd name="connsiteX138" fmla="*/ 415 w 10000"/>
                <a:gd name="connsiteY138" fmla="*/ 5817 h 10000"/>
                <a:gd name="connsiteX139" fmla="*/ 306 w 10000"/>
                <a:gd name="connsiteY139" fmla="*/ 5677 h 10000"/>
                <a:gd name="connsiteX140" fmla="*/ 102 w 10000"/>
                <a:gd name="connsiteY140" fmla="*/ 5518 h 10000"/>
                <a:gd name="connsiteX141" fmla="*/ 216 w 10000"/>
                <a:gd name="connsiteY141" fmla="*/ 5243 h 10000"/>
                <a:gd name="connsiteX142" fmla="*/ 204 w 10000"/>
                <a:gd name="connsiteY142" fmla="*/ 5070 h 10000"/>
                <a:gd name="connsiteX143" fmla="*/ 0 w 10000"/>
                <a:gd name="connsiteY143" fmla="*/ 5070 h 10000"/>
                <a:gd name="connsiteX144" fmla="*/ 0 w 10000"/>
                <a:gd name="connsiteY144" fmla="*/ 4622 h 10000"/>
                <a:gd name="connsiteX145" fmla="*/ 204 w 10000"/>
                <a:gd name="connsiteY145" fmla="*/ 4482 h 10000"/>
                <a:gd name="connsiteX146" fmla="*/ 415 w 10000"/>
                <a:gd name="connsiteY146" fmla="*/ 4482 h 10000"/>
                <a:gd name="connsiteX147" fmla="*/ 517 w 10000"/>
                <a:gd name="connsiteY147" fmla="*/ 4332 h 10000"/>
                <a:gd name="connsiteX148" fmla="*/ 727 w 10000"/>
                <a:gd name="connsiteY148" fmla="*/ 4332 h 10000"/>
                <a:gd name="connsiteX149" fmla="*/ 1034 w 10000"/>
                <a:gd name="connsiteY149" fmla="*/ 4034 h 10000"/>
                <a:gd name="connsiteX150" fmla="*/ 1142 w 10000"/>
                <a:gd name="connsiteY150" fmla="*/ 3725 h 10000"/>
                <a:gd name="connsiteX151" fmla="*/ 1034 w 10000"/>
                <a:gd name="connsiteY151" fmla="*/ 3137 h 10000"/>
                <a:gd name="connsiteX152" fmla="*/ 1034 w 10000"/>
                <a:gd name="connsiteY152" fmla="*/ 2988 h 10000"/>
                <a:gd name="connsiteX153" fmla="*/ 1346 w 10000"/>
                <a:gd name="connsiteY153" fmla="*/ 2988 h 10000"/>
                <a:gd name="connsiteX154" fmla="*/ 1454 w 10000"/>
                <a:gd name="connsiteY154" fmla="*/ 2381 h 10000"/>
                <a:gd name="connsiteX155" fmla="*/ 1773 w 10000"/>
                <a:gd name="connsiteY155" fmla="*/ 2381 h 10000"/>
                <a:gd name="connsiteX156" fmla="*/ 1881 w 10000"/>
                <a:gd name="connsiteY156" fmla="*/ 2381 h 10000"/>
                <a:gd name="connsiteX157" fmla="*/ 1983 w 10000"/>
                <a:gd name="connsiteY157" fmla="*/ 1933 h 10000"/>
                <a:gd name="connsiteX158" fmla="*/ 2085 w 10000"/>
                <a:gd name="connsiteY158" fmla="*/ 1793 h 10000"/>
                <a:gd name="connsiteX0" fmla="*/ 2085 w 10000"/>
                <a:gd name="connsiteY0" fmla="*/ 1793 h 10000"/>
                <a:gd name="connsiteX1" fmla="*/ 2085 w 10000"/>
                <a:gd name="connsiteY1" fmla="*/ 1793 h 10000"/>
                <a:gd name="connsiteX2" fmla="*/ 2296 w 10000"/>
                <a:gd name="connsiteY2" fmla="*/ 1643 h 10000"/>
                <a:gd name="connsiteX3" fmla="*/ 2500 w 10000"/>
                <a:gd name="connsiteY3" fmla="*/ 2092 h 10000"/>
                <a:gd name="connsiteX4" fmla="*/ 2710 w 10000"/>
                <a:gd name="connsiteY4" fmla="*/ 2092 h 10000"/>
                <a:gd name="connsiteX5" fmla="*/ 2813 w 10000"/>
                <a:gd name="connsiteY5" fmla="*/ 2381 h 10000"/>
                <a:gd name="connsiteX6" fmla="*/ 2813 w 10000"/>
                <a:gd name="connsiteY6" fmla="*/ 2988 h 10000"/>
                <a:gd name="connsiteX7" fmla="*/ 3438 w 10000"/>
                <a:gd name="connsiteY7" fmla="*/ 3277 h 10000"/>
                <a:gd name="connsiteX8" fmla="*/ 3750 w 10000"/>
                <a:gd name="connsiteY8" fmla="*/ 3725 h 10000"/>
                <a:gd name="connsiteX9" fmla="*/ 4369 w 10000"/>
                <a:gd name="connsiteY9" fmla="*/ 3725 h 10000"/>
                <a:gd name="connsiteX10" fmla="*/ 4681 w 10000"/>
                <a:gd name="connsiteY10" fmla="*/ 4034 h 10000"/>
                <a:gd name="connsiteX11" fmla="*/ 5096 w 10000"/>
                <a:gd name="connsiteY11" fmla="*/ 4174 h 10000"/>
                <a:gd name="connsiteX12" fmla="*/ 5523 w 10000"/>
                <a:gd name="connsiteY12" fmla="*/ 3884 h 10000"/>
                <a:gd name="connsiteX13" fmla="*/ 5938 w 10000"/>
                <a:gd name="connsiteY13" fmla="*/ 3884 h 10000"/>
                <a:gd name="connsiteX14" fmla="*/ 6250 w 10000"/>
                <a:gd name="connsiteY14" fmla="*/ 3436 h 10000"/>
                <a:gd name="connsiteX15" fmla="*/ 6148 w 10000"/>
                <a:gd name="connsiteY15" fmla="*/ 3277 h 10000"/>
                <a:gd name="connsiteX16" fmla="*/ 6352 w 10000"/>
                <a:gd name="connsiteY16" fmla="*/ 2988 h 10000"/>
                <a:gd name="connsiteX17" fmla="*/ 6563 w 10000"/>
                <a:gd name="connsiteY17" fmla="*/ 3137 h 10000"/>
                <a:gd name="connsiteX18" fmla="*/ 6875 w 10000"/>
                <a:gd name="connsiteY18" fmla="*/ 2829 h 10000"/>
                <a:gd name="connsiteX19" fmla="*/ 7079 w 10000"/>
                <a:gd name="connsiteY19" fmla="*/ 2540 h 10000"/>
                <a:gd name="connsiteX20" fmla="*/ 7494 w 10000"/>
                <a:gd name="connsiteY20" fmla="*/ 2540 h 10000"/>
                <a:gd name="connsiteX21" fmla="*/ 7392 w 10000"/>
                <a:gd name="connsiteY21" fmla="*/ 2241 h 10000"/>
                <a:gd name="connsiteX22" fmla="*/ 7290 w 10000"/>
                <a:gd name="connsiteY22" fmla="*/ 2092 h 10000"/>
                <a:gd name="connsiteX23" fmla="*/ 7079 w 10000"/>
                <a:gd name="connsiteY23" fmla="*/ 2241 h 10000"/>
                <a:gd name="connsiteX24" fmla="*/ 6875 w 10000"/>
                <a:gd name="connsiteY24" fmla="*/ 2241 h 10000"/>
                <a:gd name="connsiteX25" fmla="*/ 6875 w 10000"/>
                <a:gd name="connsiteY25" fmla="*/ 1643 h 10000"/>
                <a:gd name="connsiteX26" fmla="*/ 6977 w 10000"/>
                <a:gd name="connsiteY26" fmla="*/ 1345 h 10000"/>
                <a:gd name="connsiteX27" fmla="*/ 7188 w 10000"/>
                <a:gd name="connsiteY27" fmla="*/ 1485 h 10000"/>
                <a:gd name="connsiteX28" fmla="*/ 7494 w 10000"/>
                <a:gd name="connsiteY28" fmla="*/ 1345 h 10000"/>
                <a:gd name="connsiteX29" fmla="*/ 7602 w 10000"/>
                <a:gd name="connsiteY29" fmla="*/ 747 h 10000"/>
                <a:gd name="connsiteX30" fmla="*/ 7704 w 10000"/>
                <a:gd name="connsiteY30" fmla="*/ 588 h 10000"/>
                <a:gd name="connsiteX31" fmla="*/ 7704 w 10000"/>
                <a:gd name="connsiteY31" fmla="*/ 448 h 10000"/>
                <a:gd name="connsiteX32" fmla="*/ 7602 w 10000"/>
                <a:gd name="connsiteY32" fmla="*/ 448 h 10000"/>
                <a:gd name="connsiteX33" fmla="*/ 7704 w 10000"/>
                <a:gd name="connsiteY33" fmla="*/ 140 h 10000"/>
                <a:gd name="connsiteX34" fmla="*/ 8119 w 10000"/>
                <a:gd name="connsiteY34" fmla="*/ 0 h 10000"/>
                <a:gd name="connsiteX35" fmla="*/ 8431 w 10000"/>
                <a:gd name="connsiteY35" fmla="*/ 140 h 10000"/>
                <a:gd name="connsiteX36" fmla="*/ 8642 w 10000"/>
                <a:gd name="connsiteY36" fmla="*/ 448 h 10000"/>
                <a:gd name="connsiteX37" fmla="*/ 8846 w 10000"/>
                <a:gd name="connsiteY37" fmla="*/ 1485 h 10000"/>
                <a:gd name="connsiteX38" fmla="*/ 9056 w 10000"/>
                <a:gd name="connsiteY38" fmla="*/ 1485 h 10000"/>
                <a:gd name="connsiteX39" fmla="*/ 9363 w 10000"/>
                <a:gd name="connsiteY39" fmla="*/ 1793 h 10000"/>
                <a:gd name="connsiteX40" fmla="*/ 9363 w 10000"/>
                <a:gd name="connsiteY40" fmla="*/ 2092 h 10000"/>
                <a:gd name="connsiteX41" fmla="*/ 9585 w 10000"/>
                <a:gd name="connsiteY41" fmla="*/ 2092 h 10000"/>
                <a:gd name="connsiteX42" fmla="*/ 10000 w 10000"/>
                <a:gd name="connsiteY42" fmla="*/ 1933 h 10000"/>
                <a:gd name="connsiteX43" fmla="*/ 10000 w 10000"/>
                <a:gd name="connsiteY43" fmla="*/ 2241 h 10000"/>
                <a:gd name="connsiteX44" fmla="*/ 9688 w 10000"/>
                <a:gd name="connsiteY44" fmla="*/ 3137 h 10000"/>
                <a:gd name="connsiteX45" fmla="*/ 9585 w 10000"/>
                <a:gd name="connsiteY45" fmla="*/ 2988 h 10000"/>
                <a:gd name="connsiteX46" fmla="*/ 9363 w 10000"/>
                <a:gd name="connsiteY46" fmla="*/ 3137 h 10000"/>
                <a:gd name="connsiteX47" fmla="*/ 9483 w 10000"/>
                <a:gd name="connsiteY47" fmla="*/ 3585 h 10000"/>
                <a:gd name="connsiteX48" fmla="*/ 9363 w 10000"/>
                <a:gd name="connsiteY48" fmla="*/ 3884 h 10000"/>
                <a:gd name="connsiteX49" fmla="*/ 9261 w 10000"/>
                <a:gd name="connsiteY49" fmla="*/ 3884 h 10000"/>
                <a:gd name="connsiteX50" fmla="*/ 9056 w 10000"/>
                <a:gd name="connsiteY50" fmla="*/ 4034 h 10000"/>
                <a:gd name="connsiteX51" fmla="*/ 8948 w 10000"/>
                <a:gd name="connsiteY51" fmla="*/ 4034 h 10000"/>
                <a:gd name="connsiteX52" fmla="*/ 8846 w 10000"/>
                <a:gd name="connsiteY52" fmla="*/ 4174 h 10000"/>
                <a:gd name="connsiteX53" fmla="*/ 8744 w 10000"/>
                <a:gd name="connsiteY53" fmla="*/ 4174 h 10000"/>
                <a:gd name="connsiteX54" fmla="*/ 8329 w 10000"/>
                <a:gd name="connsiteY54" fmla="*/ 4622 h 10000"/>
                <a:gd name="connsiteX55" fmla="*/ 8329 w 10000"/>
                <a:gd name="connsiteY55" fmla="*/ 4781 h 10000"/>
                <a:gd name="connsiteX56" fmla="*/ 8119 w 10000"/>
                <a:gd name="connsiteY56" fmla="*/ 4781 h 10000"/>
                <a:gd name="connsiteX57" fmla="*/ 7806 w 10000"/>
                <a:gd name="connsiteY57" fmla="*/ 5070 h 10000"/>
                <a:gd name="connsiteX58" fmla="*/ 7806 w 10000"/>
                <a:gd name="connsiteY58" fmla="*/ 4930 h 10000"/>
                <a:gd name="connsiteX59" fmla="*/ 7806 w 10000"/>
                <a:gd name="connsiteY59" fmla="*/ 4781 h 10000"/>
                <a:gd name="connsiteX60" fmla="*/ 7915 w 10000"/>
                <a:gd name="connsiteY60" fmla="*/ 4482 h 10000"/>
                <a:gd name="connsiteX61" fmla="*/ 7806 w 10000"/>
                <a:gd name="connsiteY61" fmla="*/ 4332 h 10000"/>
                <a:gd name="connsiteX62" fmla="*/ 7494 w 10000"/>
                <a:gd name="connsiteY62" fmla="*/ 4781 h 10000"/>
                <a:gd name="connsiteX63" fmla="*/ 7392 w 10000"/>
                <a:gd name="connsiteY63" fmla="*/ 4930 h 10000"/>
                <a:gd name="connsiteX64" fmla="*/ 7290 w 10000"/>
                <a:gd name="connsiteY64" fmla="*/ 4930 h 10000"/>
                <a:gd name="connsiteX65" fmla="*/ 7188 w 10000"/>
                <a:gd name="connsiteY65" fmla="*/ 5070 h 10000"/>
                <a:gd name="connsiteX66" fmla="*/ 7494 w 10000"/>
                <a:gd name="connsiteY66" fmla="*/ 5518 h 10000"/>
                <a:gd name="connsiteX67" fmla="*/ 7704 w 10000"/>
                <a:gd name="connsiteY67" fmla="*/ 5369 h 10000"/>
                <a:gd name="connsiteX68" fmla="*/ 8017 w 10000"/>
                <a:gd name="connsiteY68" fmla="*/ 5518 h 10000"/>
                <a:gd name="connsiteX69" fmla="*/ 8017 w 10000"/>
                <a:gd name="connsiteY69" fmla="*/ 5677 h 10000"/>
                <a:gd name="connsiteX70" fmla="*/ 7915 w 10000"/>
                <a:gd name="connsiteY70" fmla="*/ 5518 h 10000"/>
                <a:gd name="connsiteX71" fmla="*/ 7704 w 10000"/>
                <a:gd name="connsiteY71" fmla="*/ 5677 h 10000"/>
                <a:gd name="connsiteX72" fmla="*/ 7494 w 10000"/>
                <a:gd name="connsiteY72" fmla="*/ 6125 h 10000"/>
                <a:gd name="connsiteX73" fmla="*/ 7602 w 10000"/>
                <a:gd name="connsiteY73" fmla="*/ 6265 h 10000"/>
                <a:gd name="connsiteX74" fmla="*/ 7704 w 10000"/>
                <a:gd name="connsiteY74" fmla="*/ 6863 h 10000"/>
                <a:gd name="connsiteX75" fmla="*/ 7915 w 10000"/>
                <a:gd name="connsiteY75" fmla="*/ 7021 h 10000"/>
                <a:gd name="connsiteX76" fmla="*/ 7806 w 10000"/>
                <a:gd name="connsiteY76" fmla="*/ 7021 h 10000"/>
                <a:gd name="connsiteX77" fmla="*/ 7915 w 10000"/>
                <a:gd name="connsiteY77" fmla="*/ 7311 h 10000"/>
                <a:gd name="connsiteX78" fmla="*/ 7602 w 10000"/>
                <a:gd name="connsiteY78" fmla="*/ 7470 h 10000"/>
                <a:gd name="connsiteX79" fmla="*/ 7915 w 10000"/>
                <a:gd name="connsiteY79" fmla="*/ 7470 h 10000"/>
                <a:gd name="connsiteX80" fmla="*/ 7806 w 10000"/>
                <a:gd name="connsiteY80" fmla="*/ 8058 h 10000"/>
                <a:gd name="connsiteX81" fmla="*/ 7602 w 10000"/>
                <a:gd name="connsiteY81" fmla="*/ 8366 h 10000"/>
                <a:gd name="connsiteX82" fmla="*/ 7494 w 10000"/>
                <a:gd name="connsiteY82" fmla="*/ 8366 h 10000"/>
                <a:gd name="connsiteX83" fmla="*/ 7494 w 10000"/>
                <a:gd name="connsiteY83" fmla="*/ 8655 h 10000"/>
                <a:gd name="connsiteX84" fmla="*/ 7392 w 10000"/>
                <a:gd name="connsiteY84" fmla="*/ 8954 h 10000"/>
                <a:gd name="connsiteX85" fmla="*/ 7290 w 10000"/>
                <a:gd name="connsiteY85" fmla="*/ 8954 h 10000"/>
                <a:gd name="connsiteX86" fmla="*/ 7290 w 10000"/>
                <a:gd name="connsiteY86" fmla="*/ 9104 h 10000"/>
                <a:gd name="connsiteX87" fmla="*/ 6977 w 10000"/>
                <a:gd name="connsiteY87" fmla="*/ 9402 h 10000"/>
                <a:gd name="connsiteX88" fmla="*/ 6665 w 10000"/>
                <a:gd name="connsiteY88" fmla="*/ 9402 h 10000"/>
                <a:gd name="connsiteX89" fmla="*/ 6665 w 10000"/>
                <a:gd name="connsiteY89" fmla="*/ 9552 h 10000"/>
                <a:gd name="connsiteX90" fmla="*/ 6563 w 10000"/>
                <a:gd name="connsiteY90" fmla="*/ 9402 h 10000"/>
                <a:gd name="connsiteX91" fmla="*/ 6563 w 10000"/>
                <a:gd name="connsiteY91" fmla="*/ 9552 h 10000"/>
                <a:gd name="connsiteX92" fmla="*/ 6460 w 10000"/>
                <a:gd name="connsiteY92" fmla="*/ 9552 h 10000"/>
                <a:gd name="connsiteX93" fmla="*/ 6046 w 10000"/>
                <a:gd name="connsiteY93" fmla="*/ 9851 h 10000"/>
                <a:gd name="connsiteX94" fmla="*/ 5938 w 10000"/>
                <a:gd name="connsiteY94" fmla="*/ 10000 h 10000"/>
                <a:gd name="connsiteX95" fmla="*/ 5938 w 10000"/>
                <a:gd name="connsiteY95" fmla="*/ 9711 h 10000"/>
                <a:gd name="connsiteX96" fmla="*/ 5733 w 10000"/>
                <a:gd name="connsiteY96" fmla="*/ 9711 h 10000"/>
                <a:gd name="connsiteX97" fmla="*/ 5625 w 10000"/>
                <a:gd name="connsiteY97" fmla="*/ 9711 h 10000"/>
                <a:gd name="connsiteX98" fmla="*/ 5409 w 10000"/>
                <a:gd name="connsiteY98" fmla="*/ 9711 h 10000"/>
                <a:gd name="connsiteX99" fmla="*/ 5409 w 10000"/>
                <a:gd name="connsiteY99" fmla="*/ 9402 h 10000"/>
                <a:gd name="connsiteX100" fmla="*/ 5198 w 10000"/>
                <a:gd name="connsiteY100" fmla="*/ 9402 h 10000"/>
                <a:gd name="connsiteX101" fmla="*/ 4784 w 10000"/>
                <a:gd name="connsiteY101" fmla="*/ 9552 h 10000"/>
                <a:gd name="connsiteX102" fmla="*/ 4681 w 10000"/>
                <a:gd name="connsiteY102" fmla="*/ 9402 h 10000"/>
                <a:gd name="connsiteX103" fmla="*/ 4681 w 10000"/>
                <a:gd name="connsiteY103" fmla="*/ 9552 h 10000"/>
                <a:gd name="connsiteX104" fmla="*/ 4579 w 10000"/>
                <a:gd name="connsiteY104" fmla="*/ 9552 h 10000"/>
                <a:gd name="connsiteX105" fmla="*/ 4579 w 10000"/>
                <a:gd name="connsiteY105" fmla="*/ 9851 h 10000"/>
                <a:gd name="connsiteX106" fmla="*/ 4477 w 10000"/>
                <a:gd name="connsiteY106" fmla="*/ 9851 h 10000"/>
                <a:gd name="connsiteX107" fmla="*/ 4477 w 10000"/>
                <a:gd name="connsiteY107" fmla="*/ 9711 h 10000"/>
                <a:gd name="connsiteX108" fmla="*/ 4369 w 10000"/>
                <a:gd name="connsiteY108" fmla="*/ 9711 h 10000"/>
                <a:gd name="connsiteX109" fmla="*/ 4165 w 10000"/>
                <a:gd name="connsiteY109" fmla="*/ 9552 h 10000"/>
                <a:gd name="connsiteX110" fmla="*/ 4165 w 10000"/>
                <a:gd name="connsiteY110" fmla="*/ 9402 h 10000"/>
                <a:gd name="connsiteX111" fmla="*/ 4165 w 10000"/>
                <a:gd name="connsiteY111" fmla="*/ 9262 h 10000"/>
                <a:gd name="connsiteX112" fmla="*/ 4056 w 10000"/>
                <a:gd name="connsiteY112" fmla="*/ 9104 h 10000"/>
                <a:gd name="connsiteX113" fmla="*/ 3954 w 10000"/>
                <a:gd name="connsiteY113" fmla="*/ 9104 h 10000"/>
                <a:gd name="connsiteX114" fmla="*/ 4056 w 10000"/>
                <a:gd name="connsiteY114" fmla="*/ 8366 h 10000"/>
                <a:gd name="connsiteX115" fmla="*/ 3954 w 10000"/>
                <a:gd name="connsiteY115" fmla="*/ 8058 h 10000"/>
                <a:gd name="connsiteX116" fmla="*/ 3852 w 10000"/>
                <a:gd name="connsiteY116" fmla="*/ 8058 h 10000"/>
                <a:gd name="connsiteX117" fmla="*/ 3642 w 10000"/>
                <a:gd name="connsiteY117" fmla="*/ 7759 h 10000"/>
                <a:gd name="connsiteX118" fmla="*/ 3438 w 10000"/>
                <a:gd name="connsiteY118" fmla="*/ 7759 h 10000"/>
                <a:gd name="connsiteX119" fmla="*/ 2915 w 10000"/>
                <a:gd name="connsiteY119" fmla="*/ 8058 h 10000"/>
                <a:gd name="connsiteX120" fmla="*/ 2608 w 10000"/>
                <a:gd name="connsiteY120" fmla="*/ 8058 h 10000"/>
                <a:gd name="connsiteX121" fmla="*/ 2500 w 10000"/>
                <a:gd name="connsiteY121" fmla="*/ 8207 h 10000"/>
                <a:gd name="connsiteX122" fmla="*/ 2398 w 10000"/>
                <a:gd name="connsiteY122" fmla="*/ 8058 h 10000"/>
                <a:gd name="connsiteX123" fmla="*/ 2296 w 10000"/>
                <a:gd name="connsiteY123" fmla="*/ 8058 h 10000"/>
                <a:gd name="connsiteX124" fmla="*/ 1983 w 10000"/>
                <a:gd name="connsiteY124" fmla="*/ 8058 h 10000"/>
                <a:gd name="connsiteX125" fmla="*/ 1773 w 10000"/>
                <a:gd name="connsiteY125" fmla="*/ 7918 h 10000"/>
                <a:gd name="connsiteX126" fmla="*/ 1671 w 10000"/>
                <a:gd name="connsiteY126" fmla="*/ 7759 h 10000"/>
                <a:gd name="connsiteX127" fmla="*/ 1556 w 10000"/>
                <a:gd name="connsiteY127" fmla="*/ 7759 h 10000"/>
                <a:gd name="connsiteX128" fmla="*/ 1346 w 10000"/>
                <a:gd name="connsiteY128" fmla="*/ 7470 h 10000"/>
                <a:gd name="connsiteX129" fmla="*/ 1142 w 10000"/>
                <a:gd name="connsiteY129" fmla="*/ 7470 h 10000"/>
                <a:gd name="connsiteX130" fmla="*/ 829 w 10000"/>
                <a:gd name="connsiteY130" fmla="*/ 7311 h 10000"/>
                <a:gd name="connsiteX131" fmla="*/ 727 w 10000"/>
                <a:gd name="connsiteY131" fmla="*/ 6863 h 10000"/>
                <a:gd name="connsiteX132" fmla="*/ 931 w 10000"/>
                <a:gd name="connsiteY132" fmla="*/ 6863 h 10000"/>
                <a:gd name="connsiteX133" fmla="*/ 829 w 10000"/>
                <a:gd name="connsiteY133" fmla="*/ 6573 h 10000"/>
                <a:gd name="connsiteX134" fmla="*/ 1034 w 10000"/>
                <a:gd name="connsiteY134" fmla="*/ 6265 h 10000"/>
                <a:gd name="connsiteX135" fmla="*/ 1034 w 10000"/>
                <a:gd name="connsiteY135" fmla="*/ 5966 h 10000"/>
                <a:gd name="connsiteX136" fmla="*/ 931 w 10000"/>
                <a:gd name="connsiteY136" fmla="*/ 5817 h 10000"/>
                <a:gd name="connsiteX137" fmla="*/ 619 w 10000"/>
                <a:gd name="connsiteY137" fmla="*/ 5966 h 10000"/>
                <a:gd name="connsiteX138" fmla="*/ 415 w 10000"/>
                <a:gd name="connsiteY138" fmla="*/ 5817 h 10000"/>
                <a:gd name="connsiteX139" fmla="*/ 444 w 10000"/>
                <a:gd name="connsiteY139" fmla="*/ 5373 h 10000"/>
                <a:gd name="connsiteX140" fmla="*/ 102 w 10000"/>
                <a:gd name="connsiteY140" fmla="*/ 5518 h 10000"/>
                <a:gd name="connsiteX141" fmla="*/ 216 w 10000"/>
                <a:gd name="connsiteY141" fmla="*/ 5243 h 10000"/>
                <a:gd name="connsiteX142" fmla="*/ 204 w 10000"/>
                <a:gd name="connsiteY142" fmla="*/ 5070 h 10000"/>
                <a:gd name="connsiteX143" fmla="*/ 0 w 10000"/>
                <a:gd name="connsiteY143" fmla="*/ 5070 h 10000"/>
                <a:gd name="connsiteX144" fmla="*/ 0 w 10000"/>
                <a:gd name="connsiteY144" fmla="*/ 4622 h 10000"/>
                <a:gd name="connsiteX145" fmla="*/ 204 w 10000"/>
                <a:gd name="connsiteY145" fmla="*/ 4482 h 10000"/>
                <a:gd name="connsiteX146" fmla="*/ 415 w 10000"/>
                <a:gd name="connsiteY146" fmla="*/ 4482 h 10000"/>
                <a:gd name="connsiteX147" fmla="*/ 517 w 10000"/>
                <a:gd name="connsiteY147" fmla="*/ 4332 h 10000"/>
                <a:gd name="connsiteX148" fmla="*/ 727 w 10000"/>
                <a:gd name="connsiteY148" fmla="*/ 4332 h 10000"/>
                <a:gd name="connsiteX149" fmla="*/ 1034 w 10000"/>
                <a:gd name="connsiteY149" fmla="*/ 4034 h 10000"/>
                <a:gd name="connsiteX150" fmla="*/ 1142 w 10000"/>
                <a:gd name="connsiteY150" fmla="*/ 3725 h 10000"/>
                <a:gd name="connsiteX151" fmla="*/ 1034 w 10000"/>
                <a:gd name="connsiteY151" fmla="*/ 3137 h 10000"/>
                <a:gd name="connsiteX152" fmla="*/ 1034 w 10000"/>
                <a:gd name="connsiteY152" fmla="*/ 2988 h 10000"/>
                <a:gd name="connsiteX153" fmla="*/ 1346 w 10000"/>
                <a:gd name="connsiteY153" fmla="*/ 2988 h 10000"/>
                <a:gd name="connsiteX154" fmla="*/ 1454 w 10000"/>
                <a:gd name="connsiteY154" fmla="*/ 2381 h 10000"/>
                <a:gd name="connsiteX155" fmla="*/ 1773 w 10000"/>
                <a:gd name="connsiteY155" fmla="*/ 2381 h 10000"/>
                <a:gd name="connsiteX156" fmla="*/ 1881 w 10000"/>
                <a:gd name="connsiteY156" fmla="*/ 2381 h 10000"/>
                <a:gd name="connsiteX157" fmla="*/ 1983 w 10000"/>
                <a:gd name="connsiteY157" fmla="*/ 1933 h 10000"/>
                <a:gd name="connsiteX158" fmla="*/ 2085 w 10000"/>
                <a:gd name="connsiteY158" fmla="*/ 1793 h 10000"/>
                <a:gd name="connsiteX0" fmla="*/ 2085 w 10000"/>
                <a:gd name="connsiteY0" fmla="*/ 1793 h 10000"/>
                <a:gd name="connsiteX1" fmla="*/ 2085 w 10000"/>
                <a:gd name="connsiteY1" fmla="*/ 1793 h 10000"/>
                <a:gd name="connsiteX2" fmla="*/ 2296 w 10000"/>
                <a:gd name="connsiteY2" fmla="*/ 1643 h 10000"/>
                <a:gd name="connsiteX3" fmla="*/ 2500 w 10000"/>
                <a:gd name="connsiteY3" fmla="*/ 2092 h 10000"/>
                <a:gd name="connsiteX4" fmla="*/ 2710 w 10000"/>
                <a:gd name="connsiteY4" fmla="*/ 2092 h 10000"/>
                <a:gd name="connsiteX5" fmla="*/ 2813 w 10000"/>
                <a:gd name="connsiteY5" fmla="*/ 2381 h 10000"/>
                <a:gd name="connsiteX6" fmla="*/ 2813 w 10000"/>
                <a:gd name="connsiteY6" fmla="*/ 2988 h 10000"/>
                <a:gd name="connsiteX7" fmla="*/ 3438 w 10000"/>
                <a:gd name="connsiteY7" fmla="*/ 3277 h 10000"/>
                <a:gd name="connsiteX8" fmla="*/ 3750 w 10000"/>
                <a:gd name="connsiteY8" fmla="*/ 3725 h 10000"/>
                <a:gd name="connsiteX9" fmla="*/ 4369 w 10000"/>
                <a:gd name="connsiteY9" fmla="*/ 3725 h 10000"/>
                <a:gd name="connsiteX10" fmla="*/ 4681 w 10000"/>
                <a:gd name="connsiteY10" fmla="*/ 4034 h 10000"/>
                <a:gd name="connsiteX11" fmla="*/ 5096 w 10000"/>
                <a:gd name="connsiteY11" fmla="*/ 4174 h 10000"/>
                <a:gd name="connsiteX12" fmla="*/ 5523 w 10000"/>
                <a:gd name="connsiteY12" fmla="*/ 3884 h 10000"/>
                <a:gd name="connsiteX13" fmla="*/ 5938 w 10000"/>
                <a:gd name="connsiteY13" fmla="*/ 3884 h 10000"/>
                <a:gd name="connsiteX14" fmla="*/ 6250 w 10000"/>
                <a:gd name="connsiteY14" fmla="*/ 3436 h 10000"/>
                <a:gd name="connsiteX15" fmla="*/ 6148 w 10000"/>
                <a:gd name="connsiteY15" fmla="*/ 3277 h 10000"/>
                <a:gd name="connsiteX16" fmla="*/ 6352 w 10000"/>
                <a:gd name="connsiteY16" fmla="*/ 2988 h 10000"/>
                <a:gd name="connsiteX17" fmla="*/ 6563 w 10000"/>
                <a:gd name="connsiteY17" fmla="*/ 3137 h 10000"/>
                <a:gd name="connsiteX18" fmla="*/ 6875 w 10000"/>
                <a:gd name="connsiteY18" fmla="*/ 2829 h 10000"/>
                <a:gd name="connsiteX19" fmla="*/ 7079 w 10000"/>
                <a:gd name="connsiteY19" fmla="*/ 2540 h 10000"/>
                <a:gd name="connsiteX20" fmla="*/ 7494 w 10000"/>
                <a:gd name="connsiteY20" fmla="*/ 2540 h 10000"/>
                <a:gd name="connsiteX21" fmla="*/ 7392 w 10000"/>
                <a:gd name="connsiteY21" fmla="*/ 2241 h 10000"/>
                <a:gd name="connsiteX22" fmla="*/ 7290 w 10000"/>
                <a:gd name="connsiteY22" fmla="*/ 2092 h 10000"/>
                <a:gd name="connsiteX23" fmla="*/ 7079 w 10000"/>
                <a:gd name="connsiteY23" fmla="*/ 2241 h 10000"/>
                <a:gd name="connsiteX24" fmla="*/ 6875 w 10000"/>
                <a:gd name="connsiteY24" fmla="*/ 2241 h 10000"/>
                <a:gd name="connsiteX25" fmla="*/ 6875 w 10000"/>
                <a:gd name="connsiteY25" fmla="*/ 1643 h 10000"/>
                <a:gd name="connsiteX26" fmla="*/ 6977 w 10000"/>
                <a:gd name="connsiteY26" fmla="*/ 1345 h 10000"/>
                <a:gd name="connsiteX27" fmla="*/ 7188 w 10000"/>
                <a:gd name="connsiteY27" fmla="*/ 1485 h 10000"/>
                <a:gd name="connsiteX28" fmla="*/ 7494 w 10000"/>
                <a:gd name="connsiteY28" fmla="*/ 1345 h 10000"/>
                <a:gd name="connsiteX29" fmla="*/ 7602 w 10000"/>
                <a:gd name="connsiteY29" fmla="*/ 747 h 10000"/>
                <a:gd name="connsiteX30" fmla="*/ 7704 w 10000"/>
                <a:gd name="connsiteY30" fmla="*/ 588 h 10000"/>
                <a:gd name="connsiteX31" fmla="*/ 7704 w 10000"/>
                <a:gd name="connsiteY31" fmla="*/ 448 h 10000"/>
                <a:gd name="connsiteX32" fmla="*/ 7602 w 10000"/>
                <a:gd name="connsiteY32" fmla="*/ 448 h 10000"/>
                <a:gd name="connsiteX33" fmla="*/ 7704 w 10000"/>
                <a:gd name="connsiteY33" fmla="*/ 140 h 10000"/>
                <a:gd name="connsiteX34" fmla="*/ 8119 w 10000"/>
                <a:gd name="connsiteY34" fmla="*/ 0 h 10000"/>
                <a:gd name="connsiteX35" fmla="*/ 8431 w 10000"/>
                <a:gd name="connsiteY35" fmla="*/ 140 h 10000"/>
                <a:gd name="connsiteX36" fmla="*/ 8642 w 10000"/>
                <a:gd name="connsiteY36" fmla="*/ 448 h 10000"/>
                <a:gd name="connsiteX37" fmla="*/ 8846 w 10000"/>
                <a:gd name="connsiteY37" fmla="*/ 1485 h 10000"/>
                <a:gd name="connsiteX38" fmla="*/ 9056 w 10000"/>
                <a:gd name="connsiteY38" fmla="*/ 1485 h 10000"/>
                <a:gd name="connsiteX39" fmla="*/ 9363 w 10000"/>
                <a:gd name="connsiteY39" fmla="*/ 1793 h 10000"/>
                <a:gd name="connsiteX40" fmla="*/ 9363 w 10000"/>
                <a:gd name="connsiteY40" fmla="*/ 2092 h 10000"/>
                <a:gd name="connsiteX41" fmla="*/ 9585 w 10000"/>
                <a:gd name="connsiteY41" fmla="*/ 2092 h 10000"/>
                <a:gd name="connsiteX42" fmla="*/ 10000 w 10000"/>
                <a:gd name="connsiteY42" fmla="*/ 1933 h 10000"/>
                <a:gd name="connsiteX43" fmla="*/ 10000 w 10000"/>
                <a:gd name="connsiteY43" fmla="*/ 2241 h 10000"/>
                <a:gd name="connsiteX44" fmla="*/ 9688 w 10000"/>
                <a:gd name="connsiteY44" fmla="*/ 3137 h 10000"/>
                <a:gd name="connsiteX45" fmla="*/ 9585 w 10000"/>
                <a:gd name="connsiteY45" fmla="*/ 2988 h 10000"/>
                <a:gd name="connsiteX46" fmla="*/ 9363 w 10000"/>
                <a:gd name="connsiteY46" fmla="*/ 3137 h 10000"/>
                <a:gd name="connsiteX47" fmla="*/ 9483 w 10000"/>
                <a:gd name="connsiteY47" fmla="*/ 3585 h 10000"/>
                <a:gd name="connsiteX48" fmla="*/ 9363 w 10000"/>
                <a:gd name="connsiteY48" fmla="*/ 3884 h 10000"/>
                <a:gd name="connsiteX49" fmla="*/ 9261 w 10000"/>
                <a:gd name="connsiteY49" fmla="*/ 3884 h 10000"/>
                <a:gd name="connsiteX50" fmla="*/ 9056 w 10000"/>
                <a:gd name="connsiteY50" fmla="*/ 4034 h 10000"/>
                <a:gd name="connsiteX51" fmla="*/ 8948 w 10000"/>
                <a:gd name="connsiteY51" fmla="*/ 4034 h 10000"/>
                <a:gd name="connsiteX52" fmla="*/ 8846 w 10000"/>
                <a:gd name="connsiteY52" fmla="*/ 4174 h 10000"/>
                <a:gd name="connsiteX53" fmla="*/ 8744 w 10000"/>
                <a:gd name="connsiteY53" fmla="*/ 4174 h 10000"/>
                <a:gd name="connsiteX54" fmla="*/ 8329 w 10000"/>
                <a:gd name="connsiteY54" fmla="*/ 4622 h 10000"/>
                <a:gd name="connsiteX55" fmla="*/ 8329 w 10000"/>
                <a:gd name="connsiteY55" fmla="*/ 4781 h 10000"/>
                <a:gd name="connsiteX56" fmla="*/ 8119 w 10000"/>
                <a:gd name="connsiteY56" fmla="*/ 4781 h 10000"/>
                <a:gd name="connsiteX57" fmla="*/ 7806 w 10000"/>
                <a:gd name="connsiteY57" fmla="*/ 5070 h 10000"/>
                <a:gd name="connsiteX58" fmla="*/ 7806 w 10000"/>
                <a:gd name="connsiteY58" fmla="*/ 4930 h 10000"/>
                <a:gd name="connsiteX59" fmla="*/ 7806 w 10000"/>
                <a:gd name="connsiteY59" fmla="*/ 4781 h 10000"/>
                <a:gd name="connsiteX60" fmla="*/ 7915 w 10000"/>
                <a:gd name="connsiteY60" fmla="*/ 4482 h 10000"/>
                <a:gd name="connsiteX61" fmla="*/ 7806 w 10000"/>
                <a:gd name="connsiteY61" fmla="*/ 4332 h 10000"/>
                <a:gd name="connsiteX62" fmla="*/ 7494 w 10000"/>
                <a:gd name="connsiteY62" fmla="*/ 4781 h 10000"/>
                <a:gd name="connsiteX63" fmla="*/ 7392 w 10000"/>
                <a:gd name="connsiteY63" fmla="*/ 4930 h 10000"/>
                <a:gd name="connsiteX64" fmla="*/ 7290 w 10000"/>
                <a:gd name="connsiteY64" fmla="*/ 4930 h 10000"/>
                <a:gd name="connsiteX65" fmla="*/ 7188 w 10000"/>
                <a:gd name="connsiteY65" fmla="*/ 5070 h 10000"/>
                <a:gd name="connsiteX66" fmla="*/ 7494 w 10000"/>
                <a:gd name="connsiteY66" fmla="*/ 5518 h 10000"/>
                <a:gd name="connsiteX67" fmla="*/ 7704 w 10000"/>
                <a:gd name="connsiteY67" fmla="*/ 5369 h 10000"/>
                <a:gd name="connsiteX68" fmla="*/ 8017 w 10000"/>
                <a:gd name="connsiteY68" fmla="*/ 5518 h 10000"/>
                <a:gd name="connsiteX69" fmla="*/ 8017 w 10000"/>
                <a:gd name="connsiteY69" fmla="*/ 5677 h 10000"/>
                <a:gd name="connsiteX70" fmla="*/ 7915 w 10000"/>
                <a:gd name="connsiteY70" fmla="*/ 5518 h 10000"/>
                <a:gd name="connsiteX71" fmla="*/ 7704 w 10000"/>
                <a:gd name="connsiteY71" fmla="*/ 5677 h 10000"/>
                <a:gd name="connsiteX72" fmla="*/ 7494 w 10000"/>
                <a:gd name="connsiteY72" fmla="*/ 6125 h 10000"/>
                <a:gd name="connsiteX73" fmla="*/ 7602 w 10000"/>
                <a:gd name="connsiteY73" fmla="*/ 6265 h 10000"/>
                <a:gd name="connsiteX74" fmla="*/ 7704 w 10000"/>
                <a:gd name="connsiteY74" fmla="*/ 6863 h 10000"/>
                <a:gd name="connsiteX75" fmla="*/ 7915 w 10000"/>
                <a:gd name="connsiteY75" fmla="*/ 7021 h 10000"/>
                <a:gd name="connsiteX76" fmla="*/ 7806 w 10000"/>
                <a:gd name="connsiteY76" fmla="*/ 7021 h 10000"/>
                <a:gd name="connsiteX77" fmla="*/ 7915 w 10000"/>
                <a:gd name="connsiteY77" fmla="*/ 7311 h 10000"/>
                <a:gd name="connsiteX78" fmla="*/ 7602 w 10000"/>
                <a:gd name="connsiteY78" fmla="*/ 7470 h 10000"/>
                <a:gd name="connsiteX79" fmla="*/ 7915 w 10000"/>
                <a:gd name="connsiteY79" fmla="*/ 7470 h 10000"/>
                <a:gd name="connsiteX80" fmla="*/ 7806 w 10000"/>
                <a:gd name="connsiteY80" fmla="*/ 8058 h 10000"/>
                <a:gd name="connsiteX81" fmla="*/ 7602 w 10000"/>
                <a:gd name="connsiteY81" fmla="*/ 8366 h 10000"/>
                <a:gd name="connsiteX82" fmla="*/ 7494 w 10000"/>
                <a:gd name="connsiteY82" fmla="*/ 8366 h 10000"/>
                <a:gd name="connsiteX83" fmla="*/ 7494 w 10000"/>
                <a:gd name="connsiteY83" fmla="*/ 8655 h 10000"/>
                <a:gd name="connsiteX84" fmla="*/ 7392 w 10000"/>
                <a:gd name="connsiteY84" fmla="*/ 8954 h 10000"/>
                <a:gd name="connsiteX85" fmla="*/ 7290 w 10000"/>
                <a:gd name="connsiteY85" fmla="*/ 8954 h 10000"/>
                <a:gd name="connsiteX86" fmla="*/ 7290 w 10000"/>
                <a:gd name="connsiteY86" fmla="*/ 9104 h 10000"/>
                <a:gd name="connsiteX87" fmla="*/ 6977 w 10000"/>
                <a:gd name="connsiteY87" fmla="*/ 9402 h 10000"/>
                <a:gd name="connsiteX88" fmla="*/ 6665 w 10000"/>
                <a:gd name="connsiteY88" fmla="*/ 9402 h 10000"/>
                <a:gd name="connsiteX89" fmla="*/ 6665 w 10000"/>
                <a:gd name="connsiteY89" fmla="*/ 9552 h 10000"/>
                <a:gd name="connsiteX90" fmla="*/ 6563 w 10000"/>
                <a:gd name="connsiteY90" fmla="*/ 9402 h 10000"/>
                <a:gd name="connsiteX91" fmla="*/ 6563 w 10000"/>
                <a:gd name="connsiteY91" fmla="*/ 9552 h 10000"/>
                <a:gd name="connsiteX92" fmla="*/ 6460 w 10000"/>
                <a:gd name="connsiteY92" fmla="*/ 9552 h 10000"/>
                <a:gd name="connsiteX93" fmla="*/ 6046 w 10000"/>
                <a:gd name="connsiteY93" fmla="*/ 9851 h 10000"/>
                <a:gd name="connsiteX94" fmla="*/ 5938 w 10000"/>
                <a:gd name="connsiteY94" fmla="*/ 10000 h 10000"/>
                <a:gd name="connsiteX95" fmla="*/ 5938 w 10000"/>
                <a:gd name="connsiteY95" fmla="*/ 9711 h 10000"/>
                <a:gd name="connsiteX96" fmla="*/ 5733 w 10000"/>
                <a:gd name="connsiteY96" fmla="*/ 9711 h 10000"/>
                <a:gd name="connsiteX97" fmla="*/ 5625 w 10000"/>
                <a:gd name="connsiteY97" fmla="*/ 9711 h 10000"/>
                <a:gd name="connsiteX98" fmla="*/ 5409 w 10000"/>
                <a:gd name="connsiteY98" fmla="*/ 9711 h 10000"/>
                <a:gd name="connsiteX99" fmla="*/ 5409 w 10000"/>
                <a:gd name="connsiteY99" fmla="*/ 9402 h 10000"/>
                <a:gd name="connsiteX100" fmla="*/ 5198 w 10000"/>
                <a:gd name="connsiteY100" fmla="*/ 9402 h 10000"/>
                <a:gd name="connsiteX101" fmla="*/ 4784 w 10000"/>
                <a:gd name="connsiteY101" fmla="*/ 9552 h 10000"/>
                <a:gd name="connsiteX102" fmla="*/ 4681 w 10000"/>
                <a:gd name="connsiteY102" fmla="*/ 9402 h 10000"/>
                <a:gd name="connsiteX103" fmla="*/ 4681 w 10000"/>
                <a:gd name="connsiteY103" fmla="*/ 9552 h 10000"/>
                <a:gd name="connsiteX104" fmla="*/ 4579 w 10000"/>
                <a:gd name="connsiteY104" fmla="*/ 9552 h 10000"/>
                <a:gd name="connsiteX105" fmla="*/ 4579 w 10000"/>
                <a:gd name="connsiteY105" fmla="*/ 9851 h 10000"/>
                <a:gd name="connsiteX106" fmla="*/ 4477 w 10000"/>
                <a:gd name="connsiteY106" fmla="*/ 9851 h 10000"/>
                <a:gd name="connsiteX107" fmla="*/ 4477 w 10000"/>
                <a:gd name="connsiteY107" fmla="*/ 9711 h 10000"/>
                <a:gd name="connsiteX108" fmla="*/ 4369 w 10000"/>
                <a:gd name="connsiteY108" fmla="*/ 9711 h 10000"/>
                <a:gd name="connsiteX109" fmla="*/ 4165 w 10000"/>
                <a:gd name="connsiteY109" fmla="*/ 9552 h 10000"/>
                <a:gd name="connsiteX110" fmla="*/ 4165 w 10000"/>
                <a:gd name="connsiteY110" fmla="*/ 9402 h 10000"/>
                <a:gd name="connsiteX111" fmla="*/ 4165 w 10000"/>
                <a:gd name="connsiteY111" fmla="*/ 9262 h 10000"/>
                <a:gd name="connsiteX112" fmla="*/ 4056 w 10000"/>
                <a:gd name="connsiteY112" fmla="*/ 9104 h 10000"/>
                <a:gd name="connsiteX113" fmla="*/ 3954 w 10000"/>
                <a:gd name="connsiteY113" fmla="*/ 9104 h 10000"/>
                <a:gd name="connsiteX114" fmla="*/ 4056 w 10000"/>
                <a:gd name="connsiteY114" fmla="*/ 8366 h 10000"/>
                <a:gd name="connsiteX115" fmla="*/ 3954 w 10000"/>
                <a:gd name="connsiteY115" fmla="*/ 8058 h 10000"/>
                <a:gd name="connsiteX116" fmla="*/ 3852 w 10000"/>
                <a:gd name="connsiteY116" fmla="*/ 8058 h 10000"/>
                <a:gd name="connsiteX117" fmla="*/ 3642 w 10000"/>
                <a:gd name="connsiteY117" fmla="*/ 7759 h 10000"/>
                <a:gd name="connsiteX118" fmla="*/ 3438 w 10000"/>
                <a:gd name="connsiteY118" fmla="*/ 7759 h 10000"/>
                <a:gd name="connsiteX119" fmla="*/ 2915 w 10000"/>
                <a:gd name="connsiteY119" fmla="*/ 8058 h 10000"/>
                <a:gd name="connsiteX120" fmla="*/ 2608 w 10000"/>
                <a:gd name="connsiteY120" fmla="*/ 8058 h 10000"/>
                <a:gd name="connsiteX121" fmla="*/ 2500 w 10000"/>
                <a:gd name="connsiteY121" fmla="*/ 8207 h 10000"/>
                <a:gd name="connsiteX122" fmla="*/ 2398 w 10000"/>
                <a:gd name="connsiteY122" fmla="*/ 8058 h 10000"/>
                <a:gd name="connsiteX123" fmla="*/ 2296 w 10000"/>
                <a:gd name="connsiteY123" fmla="*/ 8058 h 10000"/>
                <a:gd name="connsiteX124" fmla="*/ 1983 w 10000"/>
                <a:gd name="connsiteY124" fmla="*/ 8058 h 10000"/>
                <a:gd name="connsiteX125" fmla="*/ 1773 w 10000"/>
                <a:gd name="connsiteY125" fmla="*/ 7918 h 10000"/>
                <a:gd name="connsiteX126" fmla="*/ 1671 w 10000"/>
                <a:gd name="connsiteY126" fmla="*/ 7759 h 10000"/>
                <a:gd name="connsiteX127" fmla="*/ 1556 w 10000"/>
                <a:gd name="connsiteY127" fmla="*/ 7759 h 10000"/>
                <a:gd name="connsiteX128" fmla="*/ 1346 w 10000"/>
                <a:gd name="connsiteY128" fmla="*/ 7470 h 10000"/>
                <a:gd name="connsiteX129" fmla="*/ 1142 w 10000"/>
                <a:gd name="connsiteY129" fmla="*/ 7470 h 10000"/>
                <a:gd name="connsiteX130" fmla="*/ 829 w 10000"/>
                <a:gd name="connsiteY130" fmla="*/ 7311 h 10000"/>
                <a:gd name="connsiteX131" fmla="*/ 727 w 10000"/>
                <a:gd name="connsiteY131" fmla="*/ 6863 h 10000"/>
                <a:gd name="connsiteX132" fmla="*/ 931 w 10000"/>
                <a:gd name="connsiteY132" fmla="*/ 6863 h 10000"/>
                <a:gd name="connsiteX133" fmla="*/ 829 w 10000"/>
                <a:gd name="connsiteY133" fmla="*/ 6573 h 10000"/>
                <a:gd name="connsiteX134" fmla="*/ 1034 w 10000"/>
                <a:gd name="connsiteY134" fmla="*/ 6265 h 10000"/>
                <a:gd name="connsiteX135" fmla="*/ 1034 w 10000"/>
                <a:gd name="connsiteY135" fmla="*/ 5966 h 10000"/>
                <a:gd name="connsiteX136" fmla="*/ 931 w 10000"/>
                <a:gd name="connsiteY136" fmla="*/ 5817 h 10000"/>
                <a:gd name="connsiteX137" fmla="*/ 619 w 10000"/>
                <a:gd name="connsiteY137" fmla="*/ 5966 h 10000"/>
                <a:gd name="connsiteX138" fmla="*/ 936 w 10000"/>
                <a:gd name="connsiteY138" fmla="*/ 5821 h 10000"/>
                <a:gd name="connsiteX139" fmla="*/ 444 w 10000"/>
                <a:gd name="connsiteY139" fmla="*/ 5373 h 10000"/>
                <a:gd name="connsiteX140" fmla="*/ 102 w 10000"/>
                <a:gd name="connsiteY140" fmla="*/ 5518 h 10000"/>
                <a:gd name="connsiteX141" fmla="*/ 216 w 10000"/>
                <a:gd name="connsiteY141" fmla="*/ 5243 h 10000"/>
                <a:gd name="connsiteX142" fmla="*/ 204 w 10000"/>
                <a:gd name="connsiteY142" fmla="*/ 5070 h 10000"/>
                <a:gd name="connsiteX143" fmla="*/ 0 w 10000"/>
                <a:gd name="connsiteY143" fmla="*/ 5070 h 10000"/>
                <a:gd name="connsiteX144" fmla="*/ 0 w 10000"/>
                <a:gd name="connsiteY144" fmla="*/ 4622 h 10000"/>
                <a:gd name="connsiteX145" fmla="*/ 204 w 10000"/>
                <a:gd name="connsiteY145" fmla="*/ 4482 h 10000"/>
                <a:gd name="connsiteX146" fmla="*/ 415 w 10000"/>
                <a:gd name="connsiteY146" fmla="*/ 4482 h 10000"/>
                <a:gd name="connsiteX147" fmla="*/ 517 w 10000"/>
                <a:gd name="connsiteY147" fmla="*/ 4332 h 10000"/>
                <a:gd name="connsiteX148" fmla="*/ 727 w 10000"/>
                <a:gd name="connsiteY148" fmla="*/ 4332 h 10000"/>
                <a:gd name="connsiteX149" fmla="*/ 1034 w 10000"/>
                <a:gd name="connsiteY149" fmla="*/ 4034 h 10000"/>
                <a:gd name="connsiteX150" fmla="*/ 1142 w 10000"/>
                <a:gd name="connsiteY150" fmla="*/ 3725 h 10000"/>
                <a:gd name="connsiteX151" fmla="*/ 1034 w 10000"/>
                <a:gd name="connsiteY151" fmla="*/ 3137 h 10000"/>
                <a:gd name="connsiteX152" fmla="*/ 1034 w 10000"/>
                <a:gd name="connsiteY152" fmla="*/ 2988 h 10000"/>
                <a:gd name="connsiteX153" fmla="*/ 1346 w 10000"/>
                <a:gd name="connsiteY153" fmla="*/ 2988 h 10000"/>
                <a:gd name="connsiteX154" fmla="*/ 1454 w 10000"/>
                <a:gd name="connsiteY154" fmla="*/ 2381 h 10000"/>
                <a:gd name="connsiteX155" fmla="*/ 1773 w 10000"/>
                <a:gd name="connsiteY155" fmla="*/ 2381 h 10000"/>
                <a:gd name="connsiteX156" fmla="*/ 1881 w 10000"/>
                <a:gd name="connsiteY156" fmla="*/ 2381 h 10000"/>
                <a:gd name="connsiteX157" fmla="*/ 1983 w 10000"/>
                <a:gd name="connsiteY157" fmla="*/ 1933 h 10000"/>
                <a:gd name="connsiteX158" fmla="*/ 2085 w 10000"/>
                <a:gd name="connsiteY158" fmla="*/ 1793 h 10000"/>
                <a:gd name="connsiteX0" fmla="*/ 2085 w 10000"/>
                <a:gd name="connsiteY0" fmla="*/ 1793 h 10000"/>
                <a:gd name="connsiteX1" fmla="*/ 2085 w 10000"/>
                <a:gd name="connsiteY1" fmla="*/ 1793 h 10000"/>
                <a:gd name="connsiteX2" fmla="*/ 2296 w 10000"/>
                <a:gd name="connsiteY2" fmla="*/ 1643 h 10000"/>
                <a:gd name="connsiteX3" fmla="*/ 2500 w 10000"/>
                <a:gd name="connsiteY3" fmla="*/ 2092 h 10000"/>
                <a:gd name="connsiteX4" fmla="*/ 2710 w 10000"/>
                <a:gd name="connsiteY4" fmla="*/ 2092 h 10000"/>
                <a:gd name="connsiteX5" fmla="*/ 2813 w 10000"/>
                <a:gd name="connsiteY5" fmla="*/ 2381 h 10000"/>
                <a:gd name="connsiteX6" fmla="*/ 2813 w 10000"/>
                <a:gd name="connsiteY6" fmla="*/ 2988 h 10000"/>
                <a:gd name="connsiteX7" fmla="*/ 3438 w 10000"/>
                <a:gd name="connsiteY7" fmla="*/ 3277 h 10000"/>
                <a:gd name="connsiteX8" fmla="*/ 3750 w 10000"/>
                <a:gd name="connsiteY8" fmla="*/ 3725 h 10000"/>
                <a:gd name="connsiteX9" fmla="*/ 4369 w 10000"/>
                <a:gd name="connsiteY9" fmla="*/ 3725 h 10000"/>
                <a:gd name="connsiteX10" fmla="*/ 4681 w 10000"/>
                <a:gd name="connsiteY10" fmla="*/ 4034 h 10000"/>
                <a:gd name="connsiteX11" fmla="*/ 5096 w 10000"/>
                <a:gd name="connsiteY11" fmla="*/ 4174 h 10000"/>
                <a:gd name="connsiteX12" fmla="*/ 5523 w 10000"/>
                <a:gd name="connsiteY12" fmla="*/ 3884 h 10000"/>
                <a:gd name="connsiteX13" fmla="*/ 5938 w 10000"/>
                <a:gd name="connsiteY13" fmla="*/ 3884 h 10000"/>
                <a:gd name="connsiteX14" fmla="*/ 6250 w 10000"/>
                <a:gd name="connsiteY14" fmla="*/ 3436 h 10000"/>
                <a:gd name="connsiteX15" fmla="*/ 6148 w 10000"/>
                <a:gd name="connsiteY15" fmla="*/ 3277 h 10000"/>
                <a:gd name="connsiteX16" fmla="*/ 6352 w 10000"/>
                <a:gd name="connsiteY16" fmla="*/ 2988 h 10000"/>
                <a:gd name="connsiteX17" fmla="*/ 6563 w 10000"/>
                <a:gd name="connsiteY17" fmla="*/ 3137 h 10000"/>
                <a:gd name="connsiteX18" fmla="*/ 6875 w 10000"/>
                <a:gd name="connsiteY18" fmla="*/ 2829 h 10000"/>
                <a:gd name="connsiteX19" fmla="*/ 7079 w 10000"/>
                <a:gd name="connsiteY19" fmla="*/ 2540 h 10000"/>
                <a:gd name="connsiteX20" fmla="*/ 7494 w 10000"/>
                <a:gd name="connsiteY20" fmla="*/ 2540 h 10000"/>
                <a:gd name="connsiteX21" fmla="*/ 7392 w 10000"/>
                <a:gd name="connsiteY21" fmla="*/ 2241 h 10000"/>
                <a:gd name="connsiteX22" fmla="*/ 7290 w 10000"/>
                <a:gd name="connsiteY22" fmla="*/ 2092 h 10000"/>
                <a:gd name="connsiteX23" fmla="*/ 7079 w 10000"/>
                <a:gd name="connsiteY23" fmla="*/ 2241 h 10000"/>
                <a:gd name="connsiteX24" fmla="*/ 6875 w 10000"/>
                <a:gd name="connsiteY24" fmla="*/ 2241 h 10000"/>
                <a:gd name="connsiteX25" fmla="*/ 6875 w 10000"/>
                <a:gd name="connsiteY25" fmla="*/ 1643 h 10000"/>
                <a:gd name="connsiteX26" fmla="*/ 6977 w 10000"/>
                <a:gd name="connsiteY26" fmla="*/ 1345 h 10000"/>
                <a:gd name="connsiteX27" fmla="*/ 7188 w 10000"/>
                <a:gd name="connsiteY27" fmla="*/ 1485 h 10000"/>
                <a:gd name="connsiteX28" fmla="*/ 7494 w 10000"/>
                <a:gd name="connsiteY28" fmla="*/ 1345 h 10000"/>
                <a:gd name="connsiteX29" fmla="*/ 7602 w 10000"/>
                <a:gd name="connsiteY29" fmla="*/ 747 h 10000"/>
                <a:gd name="connsiteX30" fmla="*/ 7704 w 10000"/>
                <a:gd name="connsiteY30" fmla="*/ 588 h 10000"/>
                <a:gd name="connsiteX31" fmla="*/ 7704 w 10000"/>
                <a:gd name="connsiteY31" fmla="*/ 448 h 10000"/>
                <a:gd name="connsiteX32" fmla="*/ 7602 w 10000"/>
                <a:gd name="connsiteY32" fmla="*/ 448 h 10000"/>
                <a:gd name="connsiteX33" fmla="*/ 7704 w 10000"/>
                <a:gd name="connsiteY33" fmla="*/ 140 h 10000"/>
                <a:gd name="connsiteX34" fmla="*/ 8119 w 10000"/>
                <a:gd name="connsiteY34" fmla="*/ 0 h 10000"/>
                <a:gd name="connsiteX35" fmla="*/ 8431 w 10000"/>
                <a:gd name="connsiteY35" fmla="*/ 140 h 10000"/>
                <a:gd name="connsiteX36" fmla="*/ 8642 w 10000"/>
                <a:gd name="connsiteY36" fmla="*/ 448 h 10000"/>
                <a:gd name="connsiteX37" fmla="*/ 8846 w 10000"/>
                <a:gd name="connsiteY37" fmla="*/ 1485 h 10000"/>
                <a:gd name="connsiteX38" fmla="*/ 9056 w 10000"/>
                <a:gd name="connsiteY38" fmla="*/ 1485 h 10000"/>
                <a:gd name="connsiteX39" fmla="*/ 9363 w 10000"/>
                <a:gd name="connsiteY39" fmla="*/ 1793 h 10000"/>
                <a:gd name="connsiteX40" fmla="*/ 9363 w 10000"/>
                <a:gd name="connsiteY40" fmla="*/ 2092 h 10000"/>
                <a:gd name="connsiteX41" fmla="*/ 9585 w 10000"/>
                <a:gd name="connsiteY41" fmla="*/ 2092 h 10000"/>
                <a:gd name="connsiteX42" fmla="*/ 10000 w 10000"/>
                <a:gd name="connsiteY42" fmla="*/ 1933 h 10000"/>
                <a:gd name="connsiteX43" fmla="*/ 10000 w 10000"/>
                <a:gd name="connsiteY43" fmla="*/ 2241 h 10000"/>
                <a:gd name="connsiteX44" fmla="*/ 9688 w 10000"/>
                <a:gd name="connsiteY44" fmla="*/ 3137 h 10000"/>
                <a:gd name="connsiteX45" fmla="*/ 9585 w 10000"/>
                <a:gd name="connsiteY45" fmla="*/ 2988 h 10000"/>
                <a:gd name="connsiteX46" fmla="*/ 9363 w 10000"/>
                <a:gd name="connsiteY46" fmla="*/ 3137 h 10000"/>
                <a:gd name="connsiteX47" fmla="*/ 9483 w 10000"/>
                <a:gd name="connsiteY47" fmla="*/ 3585 h 10000"/>
                <a:gd name="connsiteX48" fmla="*/ 9363 w 10000"/>
                <a:gd name="connsiteY48" fmla="*/ 3884 h 10000"/>
                <a:gd name="connsiteX49" fmla="*/ 9261 w 10000"/>
                <a:gd name="connsiteY49" fmla="*/ 3884 h 10000"/>
                <a:gd name="connsiteX50" fmla="*/ 9056 w 10000"/>
                <a:gd name="connsiteY50" fmla="*/ 4034 h 10000"/>
                <a:gd name="connsiteX51" fmla="*/ 8948 w 10000"/>
                <a:gd name="connsiteY51" fmla="*/ 4034 h 10000"/>
                <a:gd name="connsiteX52" fmla="*/ 8846 w 10000"/>
                <a:gd name="connsiteY52" fmla="*/ 4174 h 10000"/>
                <a:gd name="connsiteX53" fmla="*/ 8744 w 10000"/>
                <a:gd name="connsiteY53" fmla="*/ 4174 h 10000"/>
                <a:gd name="connsiteX54" fmla="*/ 8329 w 10000"/>
                <a:gd name="connsiteY54" fmla="*/ 4622 h 10000"/>
                <a:gd name="connsiteX55" fmla="*/ 8329 w 10000"/>
                <a:gd name="connsiteY55" fmla="*/ 4781 h 10000"/>
                <a:gd name="connsiteX56" fmla="*/ 8119 w 10000"/>
                <a:gd name="connsiteY56" fmla="*/ 4781 h 10000"/>
                <a:gd name="connsiteX57" fmla="*/ 7806 w 10000"/>
                <a:gd name="connsiteY57" fmla="*/ 5070 h 10000"/>
                <a:gd name="connsiteX58" fmla="*/ 7806 w 10000"/>
                <a:gd name="connsiteY58" fmla="*/ 4930 h 10000"/>
                <a:gd name="connsiteX59" fmla="*/ 7806 w 10000"/>
                <a:gd name="connsiteY59" fmla="*/ 4781 h 10000"/>
                <a:gd name="connsiteX60" fmla="*/ 7915 w 10000"/>
                <a:gd name="connsiteY60" fmla="*/ 4482 h 10000"/>
                <a:gd name="connsiteX61" fmla="*/ 7806 w 10000"/>
                <a:gd name="connsiteY61" fmla="*/ 4332 h 10000"/>
                <a:gd name="connsiteX62" fmla="*/ 7494 w 10000"/>
                <a:gd name="connsiteY62" fmla="*/ 4781 h 10000"/>
                <a:gd name="connsiteX63" fmla="*/ 7392 w 10000"/>
                <a:gd name="connsiteY63" fmla="*/ 4930 h 10000"/>
                <a:gd name="connsiteX64" fmla="*/ 7290 w 10000"/>
                <a:gd name="connsiteY64" fmla="*/ 4930 h 10000"/>
                <a:gd name="connsiteX65" fmla="*/ 7188 w 10000"/>
                <a:gd name="connsiteY65" fmla="*/ 5070 h 10000"/>
                <a:gd name="connsiteX66" fmla="*/ 7494 w 10000"/>
                <a:gd name="connsiteY66" fmla="*/ 5518 h 10000"/>
                <a:gd name="connsiteX67" fmla="*/ 7704 w 10000"/>
                <a:gd name="connsiteY67" fmla="*/ 5369 h 10000"/>
                <a:gd name="connsiteX68" fmla="*/ 8017 w 10000"/>
                <a:gd name="connsiteY68" fmla="*/ 5518 h 10000"/>
                <a:gd name="connsiteX69" fmla="*/ 8017 w 10000"/>
                <a:gd name="connsiteY69" fmla="*/ 5677 h 10000"/>
                <a:gd name="connsiteX70" fmla="*/ 7915 w 10000"/>
                <a:gd name="connsiteY70" fmla="*/ 5518 h 10000"/>
                <a:gd name="connsiteX71" fmla="*/ 7704 w 10000"/>
                <a:gd name="connsiteY71" fmla="*/ 5677 h 10000"/>
                <a:gd name="connsiteX72" fmla="*/ 7494 w 10000"/>
                <a:gd name="connsiteY72" fmla="*/ 6125 h 10000"/>
                <a:gd name="connsiteX73" fmla="*/ 7602 w 10000"/>
                <a:gd name="connsiteY73" fmla="*/ 6265 h 10000"/>
                <a:gd name="connsiteX74" fmla="*/ 7704 w 10000"/>
                <a:gd name="connsiteY74" fmla="*/ 6863 h 10000"/>
                <a:gd name="connsiteX75" fmla="*/ 7915 w 10000"/>
                <a:gd name="connsiteY75" fmla="*/ 7021 h 10000"/>
                <a:gd name="connsiteX76" fmla="*/ 7806 w 10000"/>
                <a:gd name="connsiteY76" fmla="*/ 7021 h 10000"/>
                <a:gd name="connsiteX77" fmla="*/ 7915 w 10000"/>
                <a:gd name="connsiteY77" fmla="*/ 7311 h 10000"/>
                <a:gd name="connsiteX78" fmla="*/ 7602 w 10000"/>
                <a:gd name="connsiteY78" fmla="*/ 7470 h 10000"/>
                <a:gd name="connsiteX79" fmla="*/ 7915 w 10000"/>
                <a:gd name="connsiteY79" fmla="*/ 7470 h 10000"/>
                <a:gd name="connsiteX80" fmla="*/ 7806 w 10000"/>
                <a:gd name="connsiteY80" fmla="*/ 8058 h 10000"/>
                <a:gd name="connsiteX81" fmla="*/ 7602 w 10000"/>
                <a:gd name="connsiteY81" fmla="*/ 8366 h 10000"/>
                <a:gd name="connsiteX82" fmla="*/ 7494 w 10000"/>
                <a:gd name="connsiteY82" fmla="*/ 8366 h 10000"/>
                <a:gd name="connsiteX83" fmla="*/ 7494 w 10000"/>
                <a:gd name="connsiteY83" fmla="*/ 8655 h 10000"/>
                <a:gd name="connsiteX84" fmla="*/ 7392 w 10000"/>
                <a:gd name="connsiteY84" fmla="*/ 8954 h 10000"/>
                <a:gd name="connsiteX85" fmla="*/ 7290 w 10000"/>
                <a:gd name="connsiteY85" fmla="*/ 8954 h 10000"/>
                <a:gd name="connsiteX86" fmla="*/ 7290 w 10000"/>
                <a:gd name="connsiteY86" fmla="*/ 9104 h 10000"/>
                <a:gd name="connsiteX87" fmla="*/ 6977 w 10000"/>
                <a:gd name="connsiteY87" fmla="*/ 9402 h 10000"/>
                <a:gd name="connsiteX88" fmla="*/ 6665 w 10000"/>
                <a:gd name="connsiteY88" fmla="*/ 9402 h 10000"/>
                <a:gd name="connsiteX89" fmla="*/ 6665 w 10000"/>
                <a:gd name="connsiteY89" fmla="*/ 9552 h 10000"/>
                <a:gd name="connsiteX90" fmla="*/ 6563 w 10000"/>
                <a:gd name="connsiteY90" fmla="*/ 9402 h 10000"/>
                <a:gd name="connsiteX91" fmla="*/ 6563 w 10000"/>
                <a:gd name="connsiteY91" fmla="*/ 9552 h 10000"/>
                <a:gd name="connsiteX92" fmla="*/ 6460 w 10000"/>
                <a:gd name="connsiteY92" fmla="*/ 9552 h 10000"/>
                <a:gd name="connsiteX93" fmla="*/ 6046 w 10000"/>
                <a:gd name="connsiteY93" fmla="*/ 9851 h 10000"/>
                <a:gd name="connsiteX94" fmla="*/ 5938 w 10000"/>
                <a:gd name="connsiteY94" fmla="*/ 10000 h 10000"/>
                <a:gd name="connsiteX95" fmla="*/ 5938 w 10000"/>
                <a:gd name="connsiteY95" fmla="*/ 9711 h 10000"/>
                <a:gd name="connsiteX96" fmla="*/ 5733 w 10000"/>
                <a:gd name="connsiteY96" fmla="*/ 9711 h 10000"/>
                <a:gd name="connsiteX97" fmla="*/ 5625 w 10000"/>
                <a:gd name="connsiteY97" fmla="*/ 9711 h 10000"/>
                <a:gd name="connsiteX98" fmla="*/ 5409 w 10000"/>
                <a:gd name="connsiteY98" fmla="*/ 9711 h 10000"/>
                <a:gd name="connsiteX99" fmla="*/ 5409 w 10000"/>
                <a:gd name="connsiteY99" fmla="*/ 9402 h 10000"/>
                <a:gd name="connsiteX100" fmla="*/ 5198 w 10000"/>
                <a:gd name="connsiteY100" fmla="*/ 9402 h 10000"/>
                <a:gd name="connsiteX101" fmla="*/ 4784 w 10000"/>
                <a:gd name="connsiteY101" fmla="*/ 9552 h 10000"/>
                <a:gd name="connsiteX102" fmla="*/ 4681 w 10000"/>
                <a:gd name="connsiteY102" fmla="*/ 9402 h 10000"/>
                <a:gd name="connsiteX103" fmla="*/ 4681 w 10000"/>
                <a:gd name="connsiteY103" fmla="*/ 9552 h 10000"/>
                <a:gd name="connsiteX104" fmla="*/ 4579 w 10000"/>
                <a:gd name="connsiteY104" fmla="*/ 9552 h 10000"/>
                <a:gd name="connsiteX105" fmla="*/ 4579 w 10000"/>
                <a:gd name="connsiteY105" fmla="*/ 9851 h 10000"/>
                <a:gd name="connsiteX106" fmla="*/ 4477 w 10000"/>
                <a:gd name="connsiteY106" fmla="*/ 9851 h 10000"/>
                <a:gd name="connsiteX107" fmla="*/ 4477 w 10000"/>
                <a:gd name="connsiteY107" fmla="*/ 9711 h 10000"/>
                <a:gd name="connsiteX108" fmla="*/ 4369 w 10000"/>
                <a:gd name="connsiteY108" fmla="*/ 9711 h 10000"/>
                <a:gd name="connsiteX109" fmla="*/ 4165 w 10000"/>
                <a:gd name="connsiteY109" fmla="*/ 9552 h 10000"/>
                <a:gd name="connsiteX110" fmla="*/ 4165 w 10000"/>
                <a:gd name="connsiteY110" fmla="*/ 9402 h 10000"/>
                <a:gd name="connsiteX111" fmla="*/ 4165 w 10000"/>
                <a:gd name="connsiteY111" fmla="*/ 9262 h 10000"/>
                <a:gd name="connsiteX112" fmla="*/ 4056 w 10000"/>
                <a:gd name="connsiteY112" fmla="*/ 9104 h 10000"/>
                <a:gd name="connsiteX113" fmla="*/ 3954 w 10000"/>
                <a:gd name="connsiteY113" fmla="*/ 9104 h 10000"/>
                <a:gd name="connsiteX114" fmla="*/ 4056 w 10000"/>
                <a:gd name="connsiteY114" fmla="*/ 8366 h 10000"/>
                <a:gd name="connsiteX115" fmla="*/ 3954 w 10000"/>
                <a:gd name="connsiteY115" fmla="*/ 8058 h 10000"/>
                <a:gd name="connsiteX116" fmla="*/ 3852 w 10000"/>
                <a:gd name="connsiteY116" fmla="*/ 8058 h 10000"/>
                <a:gd name="connsiteX117" fmla="*/ 3642 w 10000"/>
                <a:gd name="connsiteY117" fmla="*/ 7759 h 10000"/>
                <a:gd name="connsiteX118" fmla="*/ 3438 w 10000"/>
                <a:gd name="connsiteY118" fmla="*/ 7759 h 10000"/>
                <a:gd name="connsiteX119" fmla="*/ 2915 w 10000"/>
                <a:gd name="connsiteY119" fmla="*/ 8058 h 10000"/>
                <a:gd name="connsiteX120" fmla="*/ 2608 w 10000"/>
                <a:gd name="connsiteY120" fmla="*/ 8058 h 10000"/>
                <a:gd name="connsiteX121" fmla="*/ 2500 w 10000"/>
                <a:gd name="connsiteY121" fmla="*/ 8207 h 10000"/>
                <a:gd name="connsiteX122" fmla="*/ 2398 w 10000"/>
                <a:gd name="connsiteY122" fmla="*/ 8058 h 10000"/>
                <a:gd name="connsiteX123" fmla="*/ 2296 w 10000"/>
                <a:gd name="connsiteY123" fmla="*/ 8058 h 10000"/>
                <a:gd name="connsiteX124" fmla="*/ 1983 w 10000"/>
                <a:gd name="connsiteY124" fmla="*/ 8058 h 10000"/>
                <a:gd name="connsiteX125" fmla="*/ 1773 w 10000"/>
                <a:gd name="connsiteY125" fmla="*/ 7918 h 10000"/>
                <a:gd name="connsiteX126" fmla="*/ 1671 w 10000"/>
                <a:gd name="connsiteY126" fmla="*/ 7759 h 10000"/>
                <a:gd name="connsiteX127" fmla="*/ 1556 w 10000"/>
                <a:gd name="connsiteY127" fmla="*/ 7759 h 10000"/>
                <a:gd name="connsiteX128" fmla="*/ 1346 w 10000"/>
                <a:gd name="connsiteY128" fmla="*/ 7470 h 10000"/>
                <a:gd name="connsiteX129" fmla="*/ 1142 w 10000"/>
                <a:gd name="connsiteY129" fmla="*/ 7470 h 10000"/>
                <a:gd name="connsiteX130" fmla="*/ 829 w 10000"/>
                <a:gd name="connsiteY130" fmla="*/ 7311 h 10000"/>
                <a:gd name="connsiteX131" fmla="*/ 727 w 10000"/>
                <a:gd name="connsiteY131" fmla="*/ 6863 h 10000"/>
                <a:gd name="connsiteX132" fmla="*/ 931 w 10000"/>
                <a:gd name="connsiteY132" fmla="*/ 6863 h 10000"/>
                <a:gd name="connsiteX133" fmla="*/ 829 w 10000"/>
                <a:gd name="connsiteY133" fmla="*/ 6573 h 10000"/>
                <a:gd name="connsiteX134" fmla="*/ 1034 w 10000"/>
                <a:gd name="connsiteY134" fmla="*/ 6265 h 10000"/>
                <a:gd name="connsiteX135" fmla="*/ 1034 w 10000"/>
                <a:gd name="connsiteY135" fmla="*/ 5966 h 10000"/>
                <a:gd name="connsiteX136" fmla="*/ 931 w 10000"/>
                <a:gd name="connsiteY136" fmla="*/ 5817 h 10000"/>
                <a:gd name="connsiteX137" fmla="*/ 619 w 10000"/>
                <a:gd name="connsiteY137" fmla="*/ 5966 h 10000"/>
                <a:gd name="connsiteX138" fmla="*/ 444 w 10000"/>
                <a:gd name="connsiteY138" fmla="*/ 5373 h 10000"/>
                <a:gd name="connsiteX139" fmla="*/ 102 w 10000"/>
                <a:gd name="connsiteY139" fmla="*/ 5518 h 10000"/>
                <a:gd name="connsiteX140" fmla="*/ 216 w 10000"/>
                <a:gd name="connsiteY140" fmla="*/ 5243 h 10000"/>
                <a:gd name="connsiteX141" fmla="*/ 204 w 10000"/>
                <a:gd name="connsiteY141" fmla="*/ 5070 h 10000"/>
                <a:gd name="connsiteX142" fmla="*/ 0 w 10000"/>
                <a:gd name="connsiteY142" fmla="*/ 5070 h 10000"/>
                <a:gd name="connsiteX143" fmla="*/ 0 w 10000"/>
                <a:gd name="connsiteY143" fmla="*/ 4622 h 10000"/>
                <a:gd name="connsiteX144" fmla="*/ 204 w 10000"/>
                <a:gd name="connsiteY144" fmla="*/ 4482 h 10000"/>
                <a:gd name="connsiteX145" fmla="*/ 415 w 10000"/>
                <a:gd name="connsiteY145" fmla="*/ 4482 h 10000"/>
                <a:gd name="connsiteX146" fmla="*/ 517 w 10000"/>
                <a:gd name="connsiteY146" fmla="*/ 4332 h 10000"/>
                <a:gd name="connsiteX147" fmla="*/ 727 w 10000"/>
                <a:gd name="connsiteY147" fmla="*/ 4332 h 10000"/>
                <a:gd name="connsiteX148" fmla="*/ 1034 w 10000"/>
                <a:gd name="connsiteY148" fmla="*/ 4034 h 10000"/>
                <a:gd name="connsiteX149" fmla="*/ 1142 w 10000"/>
                <a:gd name="connsiteY149" fmla="*/ 3725 h 10000"/>
                <a:gd name="connsiteX150" fmla="*/ 1034 w 10000"/>
                <a:gd name="connsiteY150" fmla="*/ 3137 h 10000"/>
                <a:gd name="connsiteX151" fmla="*/ 1034 w 10000"/>
                <a:gd name="connsiteY151" fmla="*/ 2988 h 10000"/>
                <a:gd name="connsiteX152" fmla="*/ 1346 w 10000"/>
                <a:gd name="connsiteY152" fmla="*/ 2988 h 10000"/>
                <a:gd name="connsiteX153" fmla="*/ 1454 w 10000"/>
                <a:gd name="connsiteY153" fmla="*/ 2381 h 10000"/>
                <a:gd name="connsiteX154" fmla="*/ 1773 w 10000"/>
                <a:gd name="connsiteY154" fmla="*/ 2381 h 10000"/>
                <a:gd name="connsiteX155" fmla="*/ 1881 w 10000"/>
                <a:gd name="connsiteY155" fmla="*/ 2381 h 10000"/>
                <a:gd name="connsiteX156" fmla="*/ 1983 w 10000"/>
                <a:gd name="connsiteY156" fmla="*/ 1933 h 10000"/>
                <a:gd name="connsiteX157" fmla="*/ 2085 w 10000"/>
                <a:gd name="connsiteY157" fmla="*/ 1793 h 10000"/>
                <a:gd name="connsiteX0" fmla="*/ 2085 w 10000"/>
                <a:gd name="connsiteY0" fmla="*/ 1793 h 10000"/>
                <a:gd name="connsiteX1" fmla="*/ 2085 w 10000"/>
                <a:gd name="connsiteY1" fmla="*/ 1793 h 10000"/>
                <a:gd name="connsiteX2" fmla="*/ 2296 w 10000"/>
                <a:gd name="connsiteY2" fmla="*/ 1643 h 10000"/>
                <a:gd name="connsiteX3" fmla="*/ 2500 w 10000"/>
                <a:gd name="connsiteY3" fmla="*/ 2092 h 10000"/>
                <a:gd name="connsiteX4" fmla="*/ 2710 w 10000"/>
                <a:gd name="connsiteY4" fmla="*/ 2092 h 10000"/>
                <a:gd name="connsiteX5" fmla="*/ 2813 w 10000"/>
                <a:gd name="connsiteY5" fmla="*/ 2381 h 10000"/>
                <a:gd name="connsiteX6" fmla="*/ 2813 w 10000"/>
                <a:gd name="connsiteY6" fmla="*/ 2988 h 10000"/>
                <a:gd name="connsiteX7" fmla="*/ 3438 w 10000"/>
                <a:gd name="connsiteY7" fmla="*/ 3277 h 10000"/>
                <a:gd name="connsiteX8" fmla="*/ 3750 w 10000"/>
                <a:gd name="connsiteY8" fmla="*/ 3725 h 10000"/>
                <a:gd name="connsiteX9" fmla="*/ 4369 w 10000"/>
                <a:gd name="connsiteY9" fmla="*/ 3725 h 10000"/>
                <a:gd name="connsiteX10" fmla="*/ 4681 w 10000"/>
                <a:gd name="connsiteY10" fmla="*/ 4034 h 10000"/>
                <a:gd name="connsiteX11" fmla="*/ 5096 w 10000"/>
                <a:gd name="connsiteY11" fmla="*/ 4174 h 10000"/>
                <a:gd name="connsiteX12" fmla="*/ 5523 w 10000"/>
                <a:gd name="connsiteY12" fmla="*/ 3884 h 10000"/>
                <a:gd name="connsiteX13" fmla="*/ 5938 w 10000"/>
                <a:gd name="connsiteY13" fmla="*/ 3884 h 10000"/>
                <a:gd name="connsiteX14" fmla="*/ 6250 w 10000"/>
                <a:gd name="connsiteY14" fmla="*/ 3436 h 10000"/>
                <a:gd name="connsiteX15" fmla="*/ 6148 w 10000"/>
                <a:gd name="connsiteY15" fmla="*/ 3277 h 10000"/>
                <a:gd name="connsiteX16" fmla="*/ 6352 w 10000"/>
                <a:gd name="connsiteY16" fmla="*/ 2988 h 10000"/>
                <a:gd name="connsiteX17" fmla="*/ 6563 w 10000"/>
                <a:gd name="connsiteY17" fmla="*/ 3137 h 10000"/>
                <a:gd name="connsiteX18" fmla="*/ 6875 w 10000"/>
                <a:gd name="connsiteY18" fmla="*/ 2829 h 10000"/>
                <a:gd name="connsiteX19" fmla="*/ 7079 w 10000"/>
                <a:gd name="connsiteY19" fmla="*/ 2540 h 10000"/>
                <a:gd name="connsiteX20" fmla="*/ 7494 w 10000"/>
                <a:gd name="connsiteY20" fmla="*/ 2540 h 10000"/>
                <a:gd name="connsiteX21" fmla="*/ 7392 w 10000"/>
                <a:gd name="connsiteY21" fmla="*/ 2241 h 10000"/>
                <a:gd name="connsiteX22" fmla="*/ 7290 w 10000"/>
                <a:gd name="connsiteY22" fmla="*/ 2092 h 10000"/>
                <a:gd name="connsiteX23" fmla="*/ 7079 w 10000"/>
                <a:gd name="connsiteY23" fmla="*/ 2241 h 10000"/>
                <a:gd name="connsiteX24" fmla="*/ 6875 w 10000"/>
                <a:gd name="connsiteY24" fmla="*/ 2241 h 10000"/>
                <a:gd name="connsiteX25" fmla="*/ 6875 w 10000"/>
                <a:gd name="connsiteY25" fmla="*/ 1643 h 10000"/>
                <a:gd name="connsiteX26" fmla="*/ 6977 w 10000"/>
                <a:gd name="connsiteY26" fmla="*/ 1345 h 10000"/>
                <a:gd name="connsiteX27" fmla="*/ 7188 w 10000"/>
                <a:gd name="connsiteY27" fmla="*/ 1485 h 10000"/>
                <a:gd name="connsiteX28" fmla="*/ 7494 w 10000"/>
                <a:gd name="connsiteY28" fmla="*/ 1345 h 10000"/>
                <a:gd name="connsiteX29" fmla="*/ 7602 w 10000"/>
                <a:gd name="connsiteY29" fmla="*/ 747 h 10000"/>
                <a:gd name="connsiteX30" fmla="*/ 7704 w 10000"/>
                <a:gd name="connsiteY30" fmla="*/ 588 h 10000"/>
                <a:gd name="connsiteX31" fmla="*/ 7704 w 10000"/>
                <a:gd name="connsiteY31" fmla="*/ 448 h 10000"/>
                <a:gd name="connsiteX32" fmla="*/ 7602 w 10000"/>
                <a:gd name="connsiteY32" fmla="*/ 448 h 10000"/>
                <a:gd name="connsiteX33" fmla="*/ 7704 w 10000"/>
                <a:gd name="connsiteY33" fmla="*/ 140 h 10000"/>
                <a:gd name="connsiteX34" fmla="*/ 8119 w 10000"/>
                <a:gd name="connsiteY34" fmla="*/ 0 h 10000"/>
                <a:gd name="connsiteX35" fmla="*/ 8431 w 10000"/>
                <a:gd name="connsiteY35" fmla="*/ 140 h 10000"/>
                <a:gd name="connsiteX36" fmla="*/ 8642 w 10000"/>
                <a:gd name="connsiteY36" fmla="*/ 448 h 10000"/>
                <a:gd name="connsiteX37" fmla="*/ 8846 w 10000"/>
                <a:gd name="connsiteY37" fmla="*/ 1485 h 10000"/>
                <a:gd name="connsiteX38" fmla="*/ 9056 w 10000"/>
                <a:gd name="connsiteY38" fmla="*/ 1485 h 10000"/>
                <a:gd name="connsiteX39" fmla="*/ 9363 w 10000"/>
                <a:gd name="connsiteY39" fmla="*/ 1793 h 10000"/>
                <a:gd name="connsiteX40" fmla="*/ 9363 w 10000"/>
                <a:gd name="connsiteY40" fmla="*/ 2092 h 10000"/>
                <a:gd name="connsiteX41" fmla="*/ 9585 w 10000"/>
                <a:gd name="connsiteY41" fmla="*/ 2092 h 10000"/>
                <a:gd name="connsiteX42" fmla="*/ 10000 w 10000"/>
                <a:gd name="connsiteY42" fmla="*/ 1933 h 10000"/>
                <a:gd name="connsiteX43" fmla="*/ 10000 w 10000"/>
                <a:gd name="connsiteY43" fmla="*/ 2241 h 10000"/>
                <a:gd name="connsiteX44" fmla="*/ 9688 w 10000"/>
                <a:gd name="connsiteY44" fmla="*/ 3137 h 10000"/>
                <a:gd name="connsiteX45" fmla="*/ 9585 w 10000"/>
                <a:gd name="connsiteY45" fmla="*/ 2988 h 10000"/>
                <a:gd name="connsiteX46" fmla="*/ 9363 w 10000"/>
                <a:gd name="connsiteY46" fmla="*/ 3137 h 10000"/>
                <a:gd name="connsiteX47" fmla="*/ 9483 w 10000"/>
                <a:gd name="connsiteY47" fmla="*/ 3585 h 10000"/>
                <a:gd name="connsiteX48" fmla="*/ 9363 w 10000"/>
                <a:gd name="connsiteY48" fmla="*/ 3884 h 10000"/>
                <a:gd name="connsiteX49" fmla="*/ 9261 w 10000"/>
                <a:gd name="connsiteY49" fmla="*/ 3884 h 10000"/>
                <a:gd name="connsiteX50" fmla="*/ 9056 w 10000"/>
                <a:gd name="connsiteY50" fmla="*/ 4034 h 10000"/>
                <a:gd name="connsiteX51" fmla="*/ 8948 w 10000"/>
                <a:gd name="connsiteY51" fmla="*/ 4034 h 10000"/>
                <a:gd name="connsiteX52" fmla="*/ 8846 w 10000"/>
                <a:gd name="connsiteY52" fmla="*/ 4174 h 10000"/>
                <a:gd name="connsiteX53" fmla="*/ 8744 w 10000"/>
                <a:gd name="connsiteY53" fmla="*/ 4174 h 10000"/>
                <a:gd name="connsiteX54" fmla="*/ 8329 w 10000"/>
                <a:gd name="connsiteY54" fmla="*/ 4622 h 10000"/>
                <a:gd name="connsiteX55" fmla="*/ 8329 w 10000"/>
                <a:gd name="connsiteY55" fmla="*/ 4781 h 10000"/>
                <a:gd name="connsiteX56" fmla="*/ 8119 w 10000"/>
                <a:gd name="connsiteY56" fmla="*/ 4781 h 10000"/>
                <a:gd name="connsiteX57" fmla="*/ 7806 w 10000"/>
                <a:gd name="connsiteY57" fmla="*/ 5070 h 10000"/>
                <a:gd name="connsiteX58" fmla="*/ 7806 w 10000"/>
                <a:gd name="connsiteY58" fmla="*/ 4930 h 10000"/>
                <a:gd name="connsiteX59" fmla="*/ 7806 w 10000"/>
                <a:gd name="connsiteY59" fmla="*/ 4781 h 10000"/>
                <a:gd name="connsiteX60" fmla="*/ 7915 w 10000"/>
                <a:gd name="connsiteY60" fmla="*/ 4482 h 10000"/>
                <a:gd name="connsiteX61" fmla="*/ 7806 w 10000"/>
                <a:gd name="connsiteY61" fmla="*/ 4332 h 10000"/>
                <a:gd name="connsiteX62" fmla="*/ 7494 w 10000"/>
                <a:gd name="connsiteY62" fmla="*/ 4781 h 10000"/>
                <a:gd name="connsiteX63" fmla="*/ 7392 w 10000"/>
                <a:gd name="connsiteY63" fmla="*/ 4930 h 10000"/>
                <a:gd name="connsiteX64" fmla="*/ 7290 w 10000"/>
                <a:gd name="connsiteY64" fmla="*/ 4930 h 10000"/>
                <a:gd name="connsiteX65" fmla="*/ 7188 w 10000"/>
                <a:gd name="connsiteY65" fmla="*/ 5070 h 10000"/>
                <a:gd name="connsiteX66" fmla="*/ 7494 w 10000"/>
                <a:gd name="connsiteY66" fmla="*/ 5518 h 10000"/>
                <a:gd name="connsiteX67" fmla="*/ 7704 w 10000"/>
                <a:gd name="connsiteY67" fmla="*/ 5369 h 10000"/>
                <a:gd name="connsiteX68" fmla="*/ 8017 w 10000"/>
                <a:gd name="connsiteY68" fmla="*/ 5518 h 10000"/>
                <a:gd name="connsiteX69" fmla="*/ 8017 w 10000"/>
                <a:gd name="connsiteY69" fmla="*/ 5677 h 10000"/>
                <a:gd name="connsiteX70" fmla="*/ 7915 w 10000"/>
                <a:gd name="connsiteY70" fmla="*/ 5518 h 10000"/>
                <a:gd name="connsiteX71" fmla="*/ 7704 w 10000"/>
                <a:gd name="connsiteY71" fmla="*/ 5677 h 10000"/>
                <a:gd name="connsiteX72" fmla="*/ 7494 w 10000"/>
                <a:gd name="connsiteY72" fmla="*/ 6125 h 10000"/>
                <a:gd name="connsiteX73" fmla="*/ 7602 w 10000"/>
                <a:gd name="connsiteY73" fmla="*/ 6265 h 10000"/>
                <a:gd name="connsiteX74" fmla="*/ 7704 w 10000"/>
                <a:gd name="connsiteY74" fmla="*/ 6863 h 10000"/>
                <a:gd name="connsiteX75" fmla="*/ 7915 w 10000"/>
                <a:gd name="connsiteY75" fmla="*/ 7021 h 10000"/>
                <a:gd name="connsiteX76" fmla="*/ 7806 w 10000"/>
                <a:gd name="connsiteY76" fmla="*/ 7021 h 10000"/>
                <a:gd name="connsiteX77" fmla="*/ 7915 w 10000"/>
                <a:gd name="connsiteY77" fmla="*/ 7311 h 10000"/>
                <a:gd name="connsiteX78" fmla="*/ 7602 w 10000"/>
                <a:gd name="connsiteY78" fmla="*/ 7470 h 10000"/>
                <a:gd name="connsiteX79" fmla="*/ 7915 w 10000"/>
                <a:gd name="connsiteY79" fmla="*/ 7470 h 10000"/>
                <a:gd name="connsiteX80" fmla="*/ 7806 w 10000"/>
                <a:gd name="connsiteY80" fmla="*/ 8058 h 10000"/>
                <a:gd name="connsiteX81" fmla="*/ 7602 w 10000"/>
                <a:gd name="connsiteY81" fmla="*/ 8366 h 10000"/>
                <a:gd name="connsiteX82" fmla="*/ 7494 w 10000"/>
                <a:gd name="connsiteY82" fmla="*/ 8366 h 10000"/>
                <a:gd name="connsiteX83" fmla="*/ 7494 w 10000"/>
                <a:gd name="connsiteY83" fmla="*/ 8655 h 10000"/>
                <a:gd name="connsiteX84" fmla="*/ 7392 w 10000"/>
                <a:gd name="connsiteY84" fmla="*/ 8954 h 10000"/>
                <a:gd name="connsiteX85" fmla="*/ 7290 w 10000"/>
                <a:gd name="connsiteY85" fmla="*/ 8954 h 10000"/>
                <a:gd name="connsiteX86" fmla="*/ 7290 w 10000"/>
                <a:gd name="connsiteY86" fmla="*/ 9104 h 10000"/>
                <a:gd name="connsiteX87" fmla="*/ 6977 w 10000"/>
                <a:gd name="connsiteY87" fmla="*/ 9402 h 10000"/>
                <a:gd name="connsiteX88" fmla="*/ 6665 w 10000"/>
                <a:gd name="connsiteY88" fmla="*/ 9402 h 10000"/>
                <a:gd name="connsiteX89" fmla="*/ 6665 w 10000"/>
                <a:gd name="connsiteY89" fmla="*/ 9552 h 10000"/>
                <a:gd name="connsiteX90" fmla="*/ 6563 w 10000"/>
                <a:gd name="connsiteY90" fmla="*/ 9402 h 10000"/>
                <a:gd name="connsiteX91" fmla="*/ 6563 w 10000"/>
                <a:gd name="connsiteY91" fmla="*/ 9552 h 10000"/>
                <a:gd name="connsiteX92" fmla="*/ 6460 w 10000"/>
                <a:gd name="connsiteY92" fmla="*/ 9552 h 10000"/>
                <a:gd name="connsiteX93" fmla="*/ 6046 w 10000"/>
                <a:gd name="connsiteY93" fmla="*/ 9851 h 10000"/>
                <a:gd name="connsiteX94" fmla="*/ 5938 w 10000"/>
                <a:gd name="connsiteY94" fmla="*/ 10000 h 10000"/>
                <a:gd name="connsiteX95" fmla="*/ 5938 w 10000"/>
                <a:gd name="connsiteY95" fmla="*/ 9711 h 10000"/>
                <a:gd name="connsiteX96" fmla="*/ 5733 w 10000"/>
                <a:gd name="connsiteY96" fmla="*/ 9711 h 10000"/>
                <a:gd name="connsiteX97" fmla="*/ 5625 w 10000"/>
                <a:gd name="connsiteY97" fmla="*/ 9711 h 10000"/>
                <a:gd name="connsiteX98" fmla="*/ 5409 w 10000"/>
                <a:gd name="connsiteY98" fmla="*/ 9711 h 10000"/>
                <a:gd name="connsiteX99" fmla="*/ 5409 w 10000"/>
                <a:gd name="connsiteY99" fmla="*/ 9402 h 10000"/>
                <a:gd name="connsiteX100" fmla="*/ 5198 w 10000"/>
                <a:gd name="connsiteY100" fmla="*/ 9402 h 10000"/>
                <a:gd name="connsiteX101" fmla="*/ 4784 w 10000"/>
                <a:gd name="connsiteY101" fmla="*/ 9552 h 10000"/>
                <a:gd name="connsiteX102" fmla="*/ 4681 w 10000"/>
                <a:gd name="connsiteY102" fmla="*/ 9402 h 10000"/>
                <a:gd name="connsiteX103" fmla="*/ 4681 w 10000"/>
                <a:gd name="connsiteY103" fmla="*/ 9552 h 10000"/>
                <a:gd name="connsiteX104" fmla="*/ 4579 w 10000"/>
                <a:gd name="connsiteY104" fmla="*/ 9552 h 10000"/>
                <a:gd name="connsiteX105" fmla="*/ 4579 w 10000"/>
                <a:gd name="connsiteY105" fmla="*/ 9851 h 10000"/>
                <a:gd name="connsiteX106" fmla="*/ 4477 w 10000"/>
                <a:gd name="connsiteY106" fmla="*/ 9851 h 10000"/>
                <a:gd name="connsiteX107" fmla="*/ 4477 w 10000"/>
                <a:gd name="connsiteY107" fmla="*/ 9711 h 10000"/>
                <a:gd name="connsiteX108" fmla="*/ 4369 w 10000"/>
                <a:gd name="connsiteY108" fmla="*/ 9711 h 10000"/>
                <a:gd name="connsiteX109" fmla="*/ 4165 w 10000"/>
                <a:gd name="connsiteY109" fmla="*/ 9552 h 10000"/>
                <a:gd name="connsiteX110" fmla="*/ 4165 w 10000"/>
                <a:gd name="connsiteY110" fmla="*/ 9402 h 10000"/>
                <a:gd name="connsiteX111" fmla="*/ 4165 w 10000"/>
                <a:gd name="connsiteY111" fmla="*/ 9262 h 10000"/>
                <a:gd name="connsiteX112" fmla="*/ 4056 w 10000"/>
                <a:gd name="connsiteY112" fmla="*/ 9104 h 10000"/>
                <a:gd name="connsiteX113" fmla="*/ 3954 w 10000"/>
                <a:gd name="connsiteY113" fmla="*/ 9104 h 10000"/>
                <a:gd name="connsiteX114" fmla="*/ 4056 w 10000"/>
                <a:gd name="connsiteY114" fmla="*/ 8366 h 10000"/>
                <a:gd name="connsiteX115" fmla="*/ 3954 w 10000"/>
                <a:gd name="connsiteY115" fmla="*/ 8058 h 10000"/>
                <a:gd name="connsiteX116" fmla="*/ 3852 w 10000"/>
                <a:gd name="connsiteY116" fmla="*/ 8058 h 10000"/>
                <a:gd name="connsiteX117" fmla="*/ 3642 w 10000"/>
                <a:gd name="connsiteY117" fmla="*/ 7759 h 10000"/>
                <a:gd name="connsiteX118" fmla="*/ 3438 w 10000"/>
                <a:gd name="connsiteY118" fmla="*/ 7759 h 10000"/>
                <a:gd name="connsiteX119" fmla="*/ 2915 w 10000"/>
                <a:gd name="connsiteY119" fmla="*/ 8058 h 10000"/>
                <a:gd name="connsiteX120" fmla="*/ 2608 w 10000"/>
                <a:gd name="connsiteY120" fmla="*/ 8058 h 10000"/>
                <a:gd name="connsiteX121" fmla="*/ 2500 w 10000"/>
                <a:gd name="connsiteY121" fmla="*/ 8207 h 10000"/>
                <a:gd name="connsiteX122" fmla="*/ 2398 w 10000"/>
                <a:gd name="connsiteY122" fmla="*/ 8058 h 10000"/>
                <a:gd name="connsiteX123" fmla="*/ 2296 w 10000"/>
                <a:gd name="connsiteY123" fmla="*/ 8058 h 10000"/>
                <a:gd name="connsiteX124" fmla="*/ 1983 w 10000"/>
                <a:gd name="connsiteY124" fmla="*/ 8058 h 10000"/>
                <a:gd name="connsiteX125" fmla="*/ 1773 w 10000"/>
                <a:gd name="connsiteY125" fmla="*/ 7918 h 10000"/>
                <a:gd name="connsiteX126" fmla="*/ 1671 w 10000"/>
                <a:gd name="connsiteY126" fmla="*/ 7759 h 10000"/>
                <a:gd name="connsiteX127" fmla="*/ 1556 w 10000"/>
                <a:gd name="connsiteY127" fmla="*/ 7759 h 10000"/>
                <a:gd name="connsiteX128" fmla="*/ 1346 w 10000"/>
                <a:gd name="connsiteY128" fmla="*/ 7470 h 10000"/>
                <a:gd name="connsiteX129" fmla="*/ 1142 w 10000"/>
                <a:gd name="connsiteY129" fmla="*/ 7470 h 10000"/>
                <a:gd name="connsiteX130" fmla="*/ 829 w 10000"/>
                <a:gd name="connsiteY130" fmla="*/ 7311 h 10000"/>
                <a:gd name="connsiteX131" fmla="*/ 727 w 10000"/>
                <a:gd name="connsiteY131" fmla="*/ 6863 h 10000"/>
                <a:gd name="connsiteX132" fmla="*/ 931 w 10000"/>
                <a:gd name="connsiteY132" fmla="*/ 6863 h 10000"/>
                <a:gd name="connsiteX133" fmla="*/ 829 w 10000"/>
                <a:gd name="connsiteY133" fmla="*/ 6573 h 10000"/>
                <a:gd name="connsiteX134" fmla="*/ 1034 w 10000"/>
                <a:gd name="connsiteY134" fmla="*/ 6265 h 10000"/>
                <a:gd name="connsiteX135" fmla="*/ 1034 w 10000"/>
                <a:gd name="connsiteY135" fmla="*/ 5966 h 10000"/>
                <a:gd name="connsiteX136" fmla="*/ 931 w 10000"/>
                <a:gd name="connsiteY136" fmla="*/ 5817 h 10000"/>
                <a:gd name="connsiteX137" fmla="*/ 673 w 10000"/>
                <a:gd name="connsiteY137" fmla="*/ 5821 h 10000"/>
                <a:gd name="connsiteX138" fmla="*/ 444 w 10000"/>
                <a:gd name="connsiteY138" fmla="*/ 5373 h 10000"/>
                <a:gd name="connsiteX139" fmla="*/ 102 w 10000"/>
                <a:gd name="connsiteY139" fmla="*/ 5518 h 10000"/>
                <a:gd name="connsiteX140" fmla="*/ 216 w 10000"/>
                <a:gd name="connsiteY140" fmla="*/ 5243 h 10000"/>
                <a:gd name="connsiteX141" fmla="*/ 204 w 10000"/>
                <a:gd name="connsiteY141" fmla="*/ 5070 h 10000"/>
                <a:gd name="connsiteX142" fmla="*/ 0 w 10000"/>
                <a:gd name="connsiteY142" fmla="*/ 5070 h 10000"/>
                <a:gd name="connsiteX143" fmla="*/ 0 w 10000"/>
                <a:gd name="connsiteY143" fmla="*/ 4622 h 10000"/>
                <a:gd name="connsiteX144" fmla="*/ 204 w 10000"/>
                <a:gd name="connsiteY144" fmla="*/ 4482 h 10000"/>
                <a:gd name="connsiteX145" fmla="*/ 415 w 10000"/>
                <a:gd name="connsiteY145" fmla="*/ 4482 h 10000"/>
                <a:gd name="connsiteX146" fmla="*/ 517 w 10000"/>
                <a:gd name="connsiteY146" fmla="*/ 4332 h 10000"/>
                <a:gd name="connsiteX147" fmla="*/ 727 w 10000"/>
                <a:gd name="connsiteY147" fmla="*/ 4332 h 10000"/>
                <a:gd name="connsiteX148" fmla="*/ 1034 w 10000"/>
                <a:gd name="connsiteY148" fmla="*/ 4034 h 10000"/>
                <a:gd name="connsiteX149" fmla="*/ 1142 w 10000"/>
                <a:gd name="connsiteY149" fmla="*/ 3725 h 10000"/>
                <a:gd name="connsiteX150" fmla="*/ 1034 w 10000"/>
                <a:gd name="connsiteY150" fmla="*/ 3137 h 10000"/>
                <a:gd name="connsiteX151" fmla="*/ 1034 w 10000"/>
                <a:gd name="connsiteY151" fmla="*/ 2988 h 10000"/>
                <a:gd name="connsiteX152" fmla="*/ 1346 w 10000"/>
                <a:gd name="connsiteY152" fmla="*/ 2988 h 10000"/>
                <a:gd name="connsiteX153" fmla="*/ 1454 w 10000"/>
                <a:gd name="connsiteY153" fmla="*/ 2381 h 10000"/>
                <a:gd name="connsiteX154" fmla="*/ 1773 w 10000"/>
                <a:gd name="connsiteY154" fmla="*/ 2381 h 10000"/>
                <a:gd name="connsiteX155" fmla="*/ 1881 w 10000"/>
                <a:gd name="connsiteY155" fmla="*/ 2381 h 10000"/>
                <a:gd name="connsiteX156" fmla="*/ 1983 w 10000"/>
                <a:gd name="connsiteY156" fmla="*/ 1933 h 10000"/>
                <a:gd name="connsiteX157" fmla="*/ 2085 w 10000"/>
                <a:gd name="connsiteY157" fmla="*/ 1793 h 10000"/>
                <a:gd name="connsiteX0" fmla="*/ 2085 w 10000"/>
                <a:gd name="connsiteY0" fmla="*/ 1793 h 10000"/>
                <a:gd name="connsiteX1" fmla="*/ 2085 w 10000"/>
                <a:gd name="connsiteY1" fmla="*/ 1793 h 10000"/>
                <a:gd name="connsiteX2" fmla="*/ 2296 w 10000"/>
                <a:gd name="connsiteY2" fmla="*/ 1643 h 10000"/>
                <a:gd name="connsiteX3" fmla="*/ 2500 w 10000"/>
                <a:gd name="connsiteY3" fmla="*/ 2092 h 10000"/>
                <a:gd name="connsiteX4" fmla="*/ 2710 w 10000"/>
                <a:gd name="connsiteY4" fmla="*/ 2092 h 10000"/>
                <a:gd name="connsiteX5" fmla="*/ 2813 w 10000"/>
                <a:gd name="connsiteY5" fmla="*/ 2381 h 10000"/>
                <a:gd name="connsiteX6" fmla="*/ 2813 w 10000"/>
                <a:gd name="connsiteY6" fmla="*/ 2988 h 10000"/>
                <a:gd name="connsiteX7" fmla="*/ 3438 w 10000"/>
                <a:gd name="connsiteY7" fmla="*/ 3277 h 10000"/>
                <a:gd name="connsiteX8" fmla="*/ 3750 w 10000"/>
                <a:gd name="connsiteY8" fmla="*/ 3725 h 10000"/>
                <a:gd name="connsiteX9" fmla="*/ 4369 w 10000"/>
                <a:gd name="connsiteY9" fmla="*/ 3725 h 10000"/>
                <a:gd name="connsiteX10" fmla="*/ 4681 w 10000"/>
                <a:gd name="connsiteY10" fmla="*/ 4034 h 10000"/>
                <a:gd name="connsiteX11" fmla="*/ 5096 w 10000"/>
                <a:gd name="connsiteY11" fmla="*/ 4174 h 10000"/>
                <a:gd name="connsiteX12" fmla="*/ 5523 w 10000"/>
                <a:gd name="connsiteY12" fmla="*/ 3884 h 10000"/>
                <a:gd name="connsiteX13" fmla="*/ 5938 w 10000"/>
                <a:gd name="connsiteY13" fmla="*/ 3884 h 10000"/>
                <a:gd name="connsiteX14" fmla="*/ 6250 w 10000"/>
                <a:gd name="connsiteY14" fmla="*/ 3436 h 10000"/>
                <a:gd name="connsiteX15" fmla="*/ 6148 w 10000"/>
                <a:gd name="connsiteY15" fmla="*/ 3277 h 10000"/>
                <a:gd name="connsiteX16" fmla="*/ 6352 w 10000"/>
                <a:gd name="connsiteY16" fmla="*/ 2988 h 10000"/>
                <a:gd name="connsiteX17" fmla="*/ 6563 w 10000"/>
                <a:gd name="connsiteY17" fmla="*/ 3137 h 10000"/>
                <a:gd name="connsiteX18" fmla="*/ 6875 w 10000"/>
                <a:gd name="connsiteY18" fmla="*/ 2829 h 10000"/>
                <a:gd name="connsiteX19" fmla="*/ 7079 w 10000"/>
                <a:gd name="connsiteY19" fmla="*/ 2540 h 10000"/>
                <a:gd name="connsiteX20" fmla="*/ 7494 w 10000"/>
                <a:gd name="connsiteY20" fmla="*/ 2540 h 10000"/>
                <a:gd name="connsiteX21" fmla="*/ 7392 w 10000"/>
                <a:gd name="connsiteY21" fmla="*/ 2241 h 10000"/>
                <a:gd name="connsiteX22" fmla="*/ 7290 w 10000"/>
                <a:gd name="connsiteY22" fmla="*/ 2092 h 10000"/>
                <a:gd name="connsiteX23" fmla="*/ 7079 w 10000"/>
                <a:gd name="connsiteY23" fmla="*/ 2241 h 10000"/>
                <a:gd name="connsiteX24" fmla="*/ 6875 w 10000"/>
                <a:gd name="connsiteY24" fmla="*/ 2241 h 10000"/>
                <a:gd name="connsiteX25" fmla="*/ 6875 w 10000"/>
                <a:gd name="connsiteY25" fmla="*/ 1643 h 10000"/>
                <a:gd name="connsiteX26" fmla="*/ 6977 w 10000"/>
                <a:gd name="connsiteY26" fmla="*/ 1345 h 10000"/>
                <a:gd name="connsiteX27" fmla="*/ 7188 w 10000"/>
                <a:gd name="connsiteY27" fmla="*/ 1485 h 10000"/>
                <a:gd name="connsiteX28" fmla="*/ 7494 w 10000"/>
                <a:gd name="connsiteY28" fmla="*/ 1345 h 10000"/>
                <a:gd name="connsiteX29" fmla="*/ 7602 w 10000"/>
                <a:gd name="connsiteY29" fmla="*/ 747 h 10000"/>
                <a:gd name="connsiteX30" fmla="*/ 7704 w 10000"/>
                <a:gd name="connsiteY30" fmla="*/ 588 h 10000"/>
                <a:gd name="connsiteX31" fmla="*/ 7704 w 10000"/>
                <a:gd name="connsiteY31" fmla="*/ 448 h 10000"/>
                <a:gd name="connsiteX32" fmla="*/ 7602 w 10000"/>
                <a:gd name="connsiteY32" fmla="*/ 448 h 10000"/>
                <a:gd name="connsiteX33" fmla="*/ 7704 w 10000"/>
                <a:gd name="connsiteY33" fmla="*/ 140 h 10000"/>
                <a:gd name="connsiteX34" fmla="*/ 8119 w 10000"/>
                <a:gd name="connsiteY34" fmla="*/ 0 h 10000"/>
                <a:gd name="connsiteX35" fmla="*/ 8431 w 10000"/>
                <a:gd name="connsiteY35" fmla="*/ 140 h 10000"/>
                <a:gd name="connsiteX36" fmla="*/ 8642 w 10000"/>
                <a:gd name="connsiteY36" fmla="*/ 448 h 10000"/>
                <a:gd name="connsiteX37" fmla="*/ 8846 w 10000"/>
                <a:gd name="connsiteY37" fmla="*/ 1485 h 10000"/>
                <a:gd name="connsiteX38" fmla="*/ 9056 w 10000"/>
                <a:gd name="connsiteY38" fmla="*/ 1485 h 10000"/>
                <a:gd name="connsiteX39" fmla="*/ 9363 w 10000"/>
                <a:gd name="connsiteY39" fmla="*/ 1793 h 10000"/>
                <a:gd name="connsiteX40" fmla="*/ 9363 w 10000"/>
                <a:gd name="connsiteY40" fmla="*/ 2092 h 10000"/>
                <a:gd name="connsiteX41" fmla="*/ 9585 w 10000"/>
                <a:gd name="connsiteY41" fmla="*/ 2092 h 10000"/>
                <a:gd name="connsiteX42" fmla="*/ 10000 w 10000"/>
                <a:gd name="connsiteY42" fmla="*/ 1933 h 10000"/>
                <a:gd name="connsiteX43" fmla="*/ 10000 w 10000"/>
                <a:gd name="connsiteY43" fmla="*/ 2241 h 10000"/>
                <a:gd name="connsiteX44" fmla="*/ 9688 w 10000"/>
                <a:gd name="connsiteY44" fmla="*/ 3137 h 10000"/>
                <a:gd name="connsiteX45" fmla="*/ 9585 w 10000"/>
                <a:gd name="connsiteY45" fmla="*/ 2988 h 10000"/>
                <a:gd name="connsiteX46" fmla="*/ 9363 w 10000"/>
                <a:gd name="connsiteY46" fmla="*/ 3137 h 10000"/>
                <a:gd name="connsiteX47" fmla="*/ 9483 w 10000"/>
                <a:gd name="connsiteY47" fmla="*/ 3585 h 10000"/>
                <a:gd name="connsiteX48" fmla="*/ 9363 w 10000"/>
                <a:gd name="connsiteY48" fmla="*/ 3884 h 10000"/>
                <a:gd name="connsiteX49" fmla="*/ 9261 w 10000"/>
                <a:gd name="connsiteY49" fmla="*/ 3884 h 10000"/>
                <a:gd name="connsiteX50" fmla="*/ 9056 w 10000"/>
                <a:gd name="connsiteY50" fmla="*/ 4034 h 10000"/>
                <a:gd name="connsiteX51" fmla="*/ 8948 w 10000"/>
                <a:gd name="connsiteY51" fmla="*/ 4034 h 10000"/>
                <a:gd name="connsiteX52" fmla="*/ 8846 w 10000"/>
                <a:gd name="connsiteY52" fmla="*/ 4174 h 10000"/>
                <a:gd name="connsiteX53" fmla="*/ 8744 w 10000"/>
                <a:gd name="connsiteY53" fmla="*/ 4174 h 10000"/>
                <a:gd name="connsiteX54" fmla="*/ 8329 w 10000"/>
                <a:gd name="connsiteY54" fmla="*/ 4622 h 10000"/>
                <a:gd name="connsiteX55" fmla="*/ 8329 w 10000"/>
                <a:gd name="connsiteY55" fmla="*/ 4781 h 10000"/>
                <a:gd name="connsiteX56" fmla="*/ 8119 w 10000"/>
                <a:gd name="connsiteY56" fmla="*/ 4781 h 10000"/>
                <a:gd name="connsiteX57" fmla="*/ 7806 w 10000"/>
                <a:gd name="connsiteY57" fmla="*/ 5070 h 10000"/>
                <a:gd name="connsiteX58" fmla="*/ 7806 w 10000"/>
                <a:gd name="connsiteY58" fmla="*/ 4930 h 10000"/>
                <a:gd name="connsiteX59" fmla="*/ 7806 w 10000"/>
                <a:gd name="connsiteY59" fmla="*/ 4781 h 10000"/>
                <a:gd name="connsiteX60" fmla="*/ 7915 w 10000"/>
                <a:gd name="connsiteY60" fmla="*/ 4482 h 10000"/>
                <a:gd name="connsiteX61" fmla="*/ 7806 w 10000"/>
                <a:gd name="connsiteY61" fmla="*/ 4332 h 10000"/>
                <a:gd name="connsiteX62" fmla="*/ 7494 w 10000"/>
                <a:gd name="connsiteY62" fmla="*/ 4781 h 10000"/>
                <a:gd name="connsiteX63" fmla="*/ 7392 w 10000"/>
                <a:gd name="connsiteY63" fmla="*/ 4930 h 10000"/>
                <a:gd name="connsiteX64" fmla="*/ 7290 w 10000"/>
                <a:gd name="connsiteY64" fmla="*/ 4930 h 10000"/>
                <a:gd name="connsiteX65" fmla="*/ 7188 w 10000"/>
                <a:gd name="connsiteY65" fmla="*/ 5070 h 10000"/>
                <a:gd name="connsiteX66" fmla="*/ 7494 w 10000"/>
                <a:gd name="connsiteY66" fmla="*/ 5518 h 10000"/>
                <a:gd name="connsiteX67" fmla="*/ 7704 w 10000"/>
                <a:gd name="connsiteY67" fmla="*/ 5369 h 10000"/>
                <a:gd name="connsiteX68" fmla="*/ 8017 w 10000"/>
                <a:gd name="connsiteY68" fmla="*/ 5518 h 10000"/>
                <a:gd name="connsiteX69" fmla="*/ 8017 w 10000"/>
                <a:gd name="connsiteY69" fmla="*/ 5677 h 10000"/>
                <a:gd name="connsiteX70" fmla="*/ 7915 w 10000"/>
                <a:gd name="connsiteY70" fmla="*/ 5518 h 10000"/>
                <a:gd name="connsiteX71" fmla="*/ 7704 w 10000"/>
                <a:gd name="connsiteY71" fmla="*/ 5677 h 10000"/>
                <a:gd name="connsiteX72" fmla="*/ 7494 w 10000"/>
                <a:gd name="connsiteY72" fmla="*/ 6125 h 10000"/>
                <a:gd name="connsiteX73" fmla="*/ 7602 w 10000"/>
                <a:gd name="connsiteY73" fmla="*/ 6265 h 10000"/>
                <a:gd name="connsiteX74" fmla="*/ 7704 w 10000"/>
                <a:gd name="connsiteY74" fmla="*/ 6863 h 10000"/>
                <a:gd name="connsiteX75" fmla="*/ 7915 w 10000"/>
                <a:gd name="connsiteY75" fmla="*/ 7021 h 10000"/>
                <a:gd name="connsiteX76" fmla="*/ 7806 w 10000"/>
                <a:gd name="connsiteY76" fmla="*/ 7021 h 10000"/>
                <a:gd name="connsiteX77" fmla="*/ 7915 w 10000"/>
                <a:gd name="connsiteY77" fmla="*/ 7311 h 10000"/>
                <a:gd name="connsiteX78" fmla="*/ 7602 w 10000"/>
                <a:gd name="connsiteY78" fmla="*/ 7470 h 10000"/>
                <a:gd name="connsiteX79" fmla="*/ 7915 w 10000"/>
                <a:gd name="connsiteY79" fmla="*/ 7470 h 10000"/>
                <a:gd name="connsiteX80" fmla="*/ 7806 w 10000"/>
                <a:gd name="connsiteY80" fmla="*/ 8058 h 10000"/>
                <a:gd name="connsiteX81" fmla="*/ 7602 w 10000"/>
                <a:gd name="connsiteY81" fmla="*/ 8366 h 10000"/>
                <a:gd name="connsiteX82" fmla="*/ 7494 w 10000"/>
                <a:gd name="connsiteY82" fmla="*/ 8366 h 10000"/>
                <a:gd name="connsiteX83" fmla="*/ 7494 w 10000"/>
                <a:gd name="connsiteY83" fmla="*/ 8655 h 10000"/>
                <a:gd name="connsiteX84" fmla="*/ 7392 w 10000"/>
                <a:gd name="connsiteY84" fmla="*/ 8954 h 10000"/>
                <a:gd name="connsiteX85" fmla="*/ 7290 w 10000"/>
                <a:gd name="connsiteY85" fmla="*/ 8954 h 10000"/>
                <a:gd name="connsiteX86" fmla="*/ 7290 w 10000"/>
                <a:gd name="connsiteY86" fmla="*/ 9104 h 10000"/>
                <a:gd name="connsiteX87" fmla="*/ 6977 w 10000"/>
                <a:gd name="connsiteY87" fmla="*/ 9402 h 10000"/>
                <a:gd name="connsiteX88" fmla="*/ 6665 w 10000"/>
                <a:gd name="connsiteY88" fmla="*/ 9402 h 10000"/>
                <a:gd name="connsiteX89" fmla="*/ 6665 w 10000"/>
                <a:gd name="connsiteY89" fmla="*/ 9552 h 10000"/>
                <a:gd name="connsiteX90" fmla="*/ 6563 w 10000"/>
                <a:gd name="connsiteY90" fmla="*/ 9402 h 10000"/>
                <a:gd name="connsiteX91" fmla="*/ 6563 w 10000"/>
                <a:gd name="connsiteY91" fmla="*/ 9552 h 10000"/>
                <a:gd name="connsiteX92" fmla="*/ 6460 w 10000"/>
                <a:gd name="connsiteY92" fmla="*/ 9552 h 10000"/>
                <a:gd name="connsiteX93" fmla="*/ 6046 w 10000"/>
                <a:gd name="connsiteY93" fmla="*/ 9851 h 10000"/>
                <a:gd name="connsiteX94" fmla="*/ 5938 w 10000"/>
                <a:gd name="connsiteY94" fmla="*/ 10000 h 10000"/>
                <a:gd name="connsiteX95" fmla="*/ 5938 w 10000"/>
                <a:gd name="connsiteY95" fmla="*/ 9711 h 10000"/>
                <a:gd name="connsiteX96" fmla="*/ 5733 w 10000"/>
                <a:gd name="connsiteY96" fmla="*/ 9711 h 10000"/>
                <a:gd name="connsiteX97" fmla="*/ 5625 w 10000"/>
                <a:gd name="connsiteY97" fmla="*/ 9711 h 10000"/>
                <a:gd name="connsiteX98" fmla="*/ 5409 w 10000"/>
                <a:gd name="connsiteY98" fmla="*/ 9711 h 10000"/>
                <a:gd name="connsiteX99" fmla="*/ 5409 w 10000"/>
                <a:gd name="connsiteY99" fmla="*/ 9402 h 10000"/>
                <a:gd name="connsiteX100" fmla="*/ 5198 w 10000"/>
                <a:gd name="connsiteY100" fmla="*/ 9402 h 10000"/>
                <a:gd name="connsiteX101" fmla="*/ 4784 w 10000"/>
                <a:gd name="connsiteY101" fmla="*/ 9552 h 10000"/>
                <a:gd name="connsiteX102" fmla="*/ 4681 w 10000"/>
                <a:gd name="connsiteY102" fmla="*/ 9402 h 10000"/>
                <a:gd name="connsiteX103" fmla="*/ 4681 w 10000"/>
                <a:gd name="connsiteY103" fmla="*/ 9552 h 10000"/>
                <a:gd name="connsiteX104" fmla="*/ 4579 w 10000"/>
                <a:gd name="connsiteY104" fmla="*/ 9552 h 10000"/>
                <a:gd name="connsiteX105" fmla="*/ 4579 w 10000"/>
                <a:gd name="connsiteY105" fmla="*/ 9851 h 10000"/>
                <a:gd name="connsiteX106" fmla="*/ 4477 w 10000"/>
                <a:gd name="connsiteY106" fmla="*/ 9851 h 10000"/>
                <a:gd name="connsiteX107" fmla="*/ 4477 w 10000"/>
                <a:gd name="connsiteY107" fmla="*/ 9711 h 10000"/>
                <a:gd name="connsiteX108" fmla="*/ 4369 w 10000"/>
                <a:gd name="connsiteY108" fmla="*/ 9711 h 10000"/>
                <a:gd name="connsiteX109" fmla="*/ 4165 w 10000"/>
                <a:gd name="connsiteY109" fmla="*/ 9552 h 10000"/>
                <a:gd name="connsiteX110" fmla="*/ 4165 w 10000"/>
                <a:gd name="connsiteY110" fmla="*/ 9402 h 10000"/>
                <a:gd name="connsiteX111" fmla="*/ 4165 w 10000"/>
                <a:gd name="connsiteY111" fmla="*/ 9262 h 10000"/>
                <a:gd name="connsiteX112" fmla="*/ 4056 w 10000"/>
                <a:gd name="connsiteY112" fmla="*/ 9104 h 10000"/>
                <a:gd name="connsiteX113" fmla="*/ 3954 w 10000"/>
                <a:gd name="connsiteY113" fmla="*/ 9104 h 10000"/>
                <a:gd name="connsiteX114" fmla="*/ 4056 w 10000"/>
                <a:gd name="connsiteY114" fmla="*/ 8366 h 10000"/>
                <a:gd name="connsiteX115" fmla="*/ 3954 w 10000"/>
                <a:gd name="connsiteY115" fmla="*/ 8058 h 10000"/>
                <a:gd name="connsiteX116" fmla="*/ 3852 w 10000"/>
                <a:gd name="connsiteY116" fmla="*/ 8058 h 10000"/>
                <a:gd name="connsiteX117" fmla="*/ 3642 w 10000"/>
                <a:gd name="connsiteY117" fmla="*/ 7759 h 10000"/>
                <a:gd name="connsiteX118" fmla="*/ 3438 w 10000"/>
                <a:gd name="connsiteY118" fmla="*/ 7759 h 10000"/>
                <a:gd name="connsiteX119" fmla="*/ 2915 w 10000"/>
                <a:gd name="connsiteY119" fmla="*/ 8058 h 10000"/>
                <a:gd name="connsiteX120" fmla="*/ 2608 w 10000"/>
                <a:gd name="connsiteY120" fmla="*/ 8058 h 10000"/>
                <a:gd name="connsiteX121" fmla="*/ 2500 w 10000"/>
                <a:gd name="connsiteY121" fmla="*/ 8207 h 10000"/>
                <a:gd name="connsiteX122" fmla="*/ 2398 w 10000"/>
                <a:gd name="connsiteY122" fmla="*/ 8058 h 10000"/>
                <a:gd name="connsiteX123" fmla="*/ 2296 w 10000"/>
                <a:gd name="connsiteY123" fmla="*/ 8058 h 10000"/>
                <a:gd name="connsiteX124" fmla="*/ 1983 w 10000"/>
                <a:gd name="connsiteY124" fmla="*/ 8058 h 10000"/>
                <a:gd name="connsiteX125" fmla="*/ 1773 w 10000"/>
                <a:gd name="connsiteY125" fmla="*/ 7918 h 10000"/>
                <a:gd name="connsiteX126" fmla="*/ 1671 w 10000"/>
                <a:gd name="connsiteY126" fmla="*/ 7759 h 10000"/>
                <a:gd name="connsiteX127" fmla="*/ 1556 w 10000"/>
                <a:gd name="connsiteY127" fmla="*/ 7759 h 10000"/>
                <a:gd name="connsiteX128" fmla="*/ 1346 w 10000"/>
                <a:gd name="connsiteY128" fmla="*/ 7470 h 10000"/>
                <a:gd name="connsiteX129" fmla="*/ 1142 w 10000"/>
                <a:gd name="connsiteY129" fmla="*/ 7470 h 10000"/>
                <a:gd name="connsiteX130" fmla="*/ 829 w 10000"/>
                <a:gd name="connsiteY130" fmla="*/ 7311 h 10000"/>
                <a:gd name="connsiteX131" fmla="*/ 727 w 10000"/>
                <a:gd name="connsiteY131" fmla="*/ 6863 h 10000"/>
                <a:gd name="connsiteX132" fmla="*/ 931 w 10000"/>
                <a:gd name="connsiteY132" fmla="*/ 6863 h 10000"/>
                <a:gd name="connsiteX133" fmla="*/ 829 w 10000"/>
                <a:gd name="connsiteY133" fmla="*/ 6573 h 10000"/>
                <a:gd name="connsiteX134" fmla="*/ 1034 w 10000"/>
                <a:gd name="connsiteY134" fmla="*/ 6265 h 10000"/>
                <a:gd name="connsiteX135" fmla="*/ 1034 w 10000"/>
                <a:gd name="connsiteY135" fmla="*/ 5966 h 10000"/>
                <a:gd name="connsiteX136" fmla="*/ 931 w 10000"/>
                <a:gd name="connsiteY136" fmla="*/ 5817 h 10000"/>
                <a:gd name="connsiteX137" fmla="*/ 673 w 10000"/>
                <a:gd name="connsiteY137" fmla="*/ 5821 h 10000"/>
                <a:gd name="connsiteX138" fmla="*/ 302 w 10000"/>
                <a:gd name="connsiteY138" fmla="*/ 5541 h 10000"/>
                <a:gd name="connsiteX139" fmla="*/ 102 w 10000"/>
                <a:gd name="connsiteY139" fmla="*/ 5518 h 10000"/>
                <a:gd name="connsiteX140" fmla="*/ 216 w 10000"/>
                <a:gd name="connsiteY140" fmla="*/ 5243 h 10000"/>
                <a:gd name="connsiteX141" fmla="*/ 204 w 10000"/>
                <a:gd name="connsiteY141" fmla="*/ 5070 h 10000"/>
                <a:gd name="connsiteX142" fmla="*/ 0 w 10000"/>
                <a:gd name="connsiteY142" fmla="*/ 5070 h 10000"/>
                <a:gd name="connsiteX143" fmla="*/ 0 w 10000"/>
                <a:gd name="connsiteY143" fmla="*/ 4622 h 10000"/>
                <a:gd name="connsiteX144" fmla="*/ 204 w 10000"/>
                <a:gd name="connsiteY144" fmla="*/ 4482 h 10000"/>
                <a:gd name="connsiteX145" fmla="*/ 415 w 10000"/>
                <a:gd name="connsiteY145" fmla="*/ 4482 h 10000"/>
                <a:gd name="connsiteX146" fmla="*/ 517 w 10000"/>
                <a:gd name="connsiteY146" fmla="*/ 4332 h 10000"/>
                <a:gd name="connsiteX147" fmla="*/ 727 w 10000"/>
                <a:gd name="connsiteY147" fmla="*/ 4332 h 10000"/>
                <a:gd name="connsiteX148" fmla="*/ 1034 w 10000"/>
                <a:gd name="connsiteY148" fmla="*/ 4034 h 10000"/>
                <a:gd name="connsiteX149" fmla="*/ 1142 w 10000"/>
                <a:gd name="connsiteY149" fmla="*/ 3725 h 10000"/>
                <a:gd name="connsiteX150" fmla="*/ 1034 w 10000"/>
                <a:gd name="connsiteY150" fmla="*/ 3137 h 10000"/>
                <a:gd name="connsiteX151" fmla="*/ 1034 w 10000"/>
                <a:gd name="connsiteY151" fmla="*/ 2988 h 10000"/>
                <a:gd name="connsiteX152" fmla="*/ 1346 w 10000"/>
                <a:gd name="connsiteY152" fmla="*/ 2988 h 10000"/>
                <a:gd name="connsiteX153" fmla="*/ 1454 w 10000"/>
                <a:gd name="connsiteY153" fmla="*/ 2381 h 10000"/>
                <a:gd name="connsiteX154" fmla="*/ 1773 w 10000"/>
                <a:gd name="connsiteY154" fmla="*/ 2381 h 10000"/>
                <a:gd name="connsiteX155" fmla="*/ 1881 w 10000"/>
                <a:gd name="connsiteY155" fmla="*/ 2381 h 10000"/>
                <a:gd name="connsiteX156" fmla="*/ 1983 w 10000"/>
                <a:gd name="connsiteY156" fmla="*/ 1933 h 10000"/>
                <a:gd name="connsiteX157" fmla="*/ 2085 w 10000"/>
                <a:gd name="connsiteY157" fmla="*/ 179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0000" h="10000">
                  <a:moveTo>
                    <a:pt x="2085" y="1793"/>
                  </a:moveTo>
                  <a:lnTo>
                    <a:pt x="2085" y="1793"/>
                  </a:lnTo>
                  <a:lnTo>
                    <a:pt x="2296" y="1643"/>
                  </a:lnTo>
                  <a:lnTo>
                    <a:pt x="2500" y="2092"/>
                  </a:lnTo>
                  <a:lnTo>
                    <a:pt x="2710" y="2092"/>
                  </a:lnTo>
                  <a:cubicBezTo>
                    <a:pt x="2744" y="2188"/>
                    <a:pt x="2779" y="2285"/>
                    <a:pt x="2813" y="2381"/>
                  </a:cubicBezTo>
                  <a:lnTo>
                    <a:pt x="2813" y="2988"/>
                  </a:lnTo>
                  <a:lnTo>
                    <a:pt x="3438" y="3277"/>
                  </a:lnTo>
                  <a:lnTo>
                    <a:pt x="3750" y="3725"/>
                  </a:lnTo>
                  <a:lnTo>
                    <a:pt x="4369" y="3725"/>
                  </a:lnTo>
                  <a:lnTo>
                    <a:pt x="4681" y="4034"/>
                  </a:lnTo>
                  <a:lnTo>
                    <a:pt x="5096" y="4174"/>
                  </a:lnTo>
                  <a:lnTo>
                    <a:pt x="5523" y="3884"/>
                  </a:lnTo>
                  <a:lnTo>
                    <a:pt x="5938" y="3884"/>
                  </a:lnTo>
                  <a:lnTo>
                    <a:pt x="6250" y="3436"/>
                  </a:lnTo>
                  <a:lnTo>
                    <a:pt x="6148" y="3277"/>
                  </a:lnTo>
                  <a:lnTo>
                    <a:pt x="6352" y="2988"/>
                  </a:lnTo>
                  <a:lnTo>
                    <a:pt x="6563" y="3137"/>
                  </a:lnTo>
                  <a:lnTo>
                    <a:pt x="6875" y="2829"/>
                  </a:lnTo>
                  <a:lnTo>
                    <a:pt x="7079" y="2540"/>
                  </a:lnTo>
                  <a:lnTo>
                    <a:pt x="7494" y="2540"/>
                  </a:lnTo>
                  <a:lnTo>
                    <a:pt x="7392" y="2241"/>
                  </a:lnTo>
                  <a:lnTo>
                    <a:pt x="7290" y="2092"/>
                  </a:lnTo>
                  <a:lnTo>
                    <a:pt x="7079" y="2241"/>
                  </a:lnTo>
                  <a:lnTo>
                    <a:pt x="6875" y="2241"/>
                  </a:lnTo>
                  <a:lnTo>
                    <a:pt x="6875" y="1643"/>
                  </a:lnTo>
                  <a:lnTo>
                    <a:pt x="6977" y="1345"/>
                  </a:lnTo>
                  <a:lnTo>
                    <a:pt x="7188" y="1485"/>
                  </a:lnTo>
                  <a:lnTo>
                    <a:pt x="7494" y="1345"/>
                  </a:lnTo>
                  <a:lnTo>
                    <a:pt x="7602" y="747"/>
                  </a:lnTo>
                  <a:lnTo>
                    <a:pt x="7704" y="588"/>
                  </a:lnTo>
                  <a:lnTo>
                    <a:pt x="7704" y="448"/>
                  </a:lnTo>
                  <a:lnTo>
                    <a:pt x="7602" y="448"/>
                  </a:lnTo>
                  <a:lnTo>
                    <a:pt x="7704" y="140"/>
                  </a:lnTo>
                  <a:lnTo>
                    <a:pt x="8119" y="0"/>
                  </a:lnTo>
                  <a:lnTo>
                    <a:pt x="8431" y="140"/>
                  </a:lnTo>
                  <a:cubicBezTo>
                    <a:pt x="8501" y="243"/>
                    <a:pt x="8572" y="345"/>
                    <a:pt x="8642" y="448"/>
                  </a:cubicBezTo>
                  <a:lnTo>
                    <a:pt x="8846" y="1485"/>
                  </a:lnTo>
                  <a:lnTo>
                    <a:pt x="9056" y="1485"/>
                  </a:lnTo>
                  <a:lnTo>
                    <a:pt x="9363" y="1793"/>
                  </a:lnTo>
                  <a:lnTo>
                    <a:pt x="9363" y="2092"/>
                  </a:lnTo>
                  <a:lnTo>
                    <a:pt x="9585" y="2092"/>
                  </a:lnTo>
                  <a:lnTo>
                    <a:pt x="10000" y="1933"/>
                  </a:lnTo>
                  <a:lnTo>
                    <a:pt x="10000" y="2241"/>
                  </a:lnTo>
                  <a:lnTo>
                    <a:pt x="9688" y="3137"/>
                  </a:lnTo>
                  <a:cubicBezTo>
                    <a:pt x="9654" y="3087"/>
                    <a:pt x="9619" y="3038"/>
                    <a:pt x="9585" y="2988"/>
                  </a:cubicBezTo>
                  <a:lnTo>
                    <a:pt x="9363" y="3137"/>
                  </a:lnTo>
                  <a:lnTo>
                    <a:pt x="9483" y="3585"/>
                  </a:lnTo>
                  <a:lnTo>
                    <a:pt x="9363" y="3884"/>
                  </a:lnTo>
                  <a:lnTo>
                    <a:pt x="9261" y="3884"/>
                  </a:lnTo>
                  <a:lnTo>
                    <a:pt x="9056" y="4034"/>
                  </a:lnTo>
                  <a:lnTo>
                    <a:pt x="8948" y="4034"/>
                  </a:lnTo>
                  <a:lnTo>
                    <a:pt x="8846" y="4174"/>
                  </a:lnTo>
                  <a:lnTo>
                    <a:pt x="8744" y="4174"/>
                  </a:lnTo>
                  <a:lnTo>
                    <a:pt x="8329" y="4622"/>
                  </a:lnTo>
                  <a:lnTo>
                    <a:pt x="8329" y="4781"/>
                  </a:lnTo>
                  <a:lnTo>
                    <a:pt x="8119" y="4781"/>
                  </a:lnTo>
                  <a:lnTo>
                    <a:pt x="7806" y="5070"/>
                  </a:lnTo>
                  <a:lnTo>
                    <a:pt x="7806" y="4930"/>
                  </a:lnTo>
                  <a:lnTo>
                    <a:pt x="7806" y="4781"/>
                  </a:lnTo>
                  <a:cubicBezTo>
                    <a:pt x="7842" y="4681"/>
                    <a:pt x="7879" y="4582"/>
                    <a:pt x="7915" y="4482"/>
                  </a:cubicBezTo>
                  <a:cubicBezTo>
                    <a:pt x="7879" y="4432"/>
                    <a:pt x="7842" y="4382"/>
                    <a:pt x="7806" y="4332"/>
                  </a:cubicBezTo>
                  <a:lnTo>
                    <a:pt x="7494" y="4781"/>
                  </a:lnTo>
                  <a:lnTo>
                    <a:pt x="7392" y="4930"/>
                  </a:lnTo>
                  <a:lnTo>
                    <a:pt x="7290" y="4930"/>
                  </a:lnTo>
                  <a:lnTo>
                    <a:pt x="7188" y="5070"/>
                  </a:lnTo>
                  <a:lnTo>
                    <a:pt x="7494" y="5518"/>
                  </a:lnTo>
                  <a:lnTo>
                    <a:pt x="7704" y="5369"/>
                  </a:lnTo>
                  <a:lnTo>
                    <a:pt x="8017" y="5518"/>
                  </a:lnTo>
                  <a:lnTo>
                    <a:pt x="8017" y="5677"/>
                  </a:lnTo>
                  <a:lnTo>
                    <a:pt x="7915" y="5518"/>
                  </a:lnTo>
                  <a:lnTo>
                    <a:pt x="7704" y="5677"/>
                  </a:lnTo>
                  <a:lnTo>
                    <a:pt x="7494" y="6125"/>
                  </a:lnTo>
                  <a:lnTo>
                    <a:pt x="7602" y="6265"/>
                  </a:lnTo>
                  <a:lnTo>
                    <a:pt x="7704" y="6863"/>
                  </a:lnTo>
                  <a:lnTo>
                    <a:pt x="7915" y="7021"/>
                  </a:lnTo>
                  <a:lnTo>
                    <a:pt x="7806" y="7021"/>
                  </a:lnTo>
                  <a:cubicBezTo>
                    <a:pt x="7842" y="7118"/>
                    <a:pt x="7879" y="7214"/>
                    <a:pt x="7915" y="7311"/>
                  </a:cubicBezTo>
                  <a:lnTo>
                    <a:pt x="7602" y="7470"/>
                  </a:lnTo>
                  <a:lnTo>
                    <a:pt x="7915" y="7470"/>
                  </a:lnTo>
                  <a:cubicBezTo>
                    <a:pt x="7879" y="7666"/>
                    <a:pt x="7842" y="7862"/>
                    <a:pt x="7806" y="8058"/>
                  </a:cubicBezTo>
                  <a:lnTo>
                    <a:pt x="7602" y="8366"/>
                  </a:lnTo>
                  <a:lnTo>
                    <a:pt x="7494" y="8366"/>
                  </a:lnTo>
                  <a:lnTo>
                    <a:pt x="7494" y="8655"/>
                  </a:lnTo>
                  <a:lnTo>
                    <a:pt x="7392" y="8954"/>
                  </a:lnTo>
                  <a:lnTo>
                    <a:pt x="7290" y="8954"/>
                  </a:lnTo>
                  <a:lnTo>
                    <a:pt x="7290" y="9104"/>
                  </a:lnTo>
                  <a:lnTo>
                    <a:pt x="6977" y="9402"/>
                  </a:lnTo>
                  <a:lnTo>
                    <a:pt x="6665" y="9402"/>
                  </a:lnTo>
                  <a:lnTo>
                    <a:pt x="6665" y="9552"/>
                  </a:lnTo>
                  <a:lnTo>
                    <a:pt x="6563" y="9402"/>
                  </a:lnTo>
                  <a:lnTo>
                    <a:pt x="6563" y="9552"/>
                  </a:lnTo>
                  <a:lnTo>
                    <a:pt x="6460" y="9552"/>
                  </a:lnTo>
                  <a:lnTo>
                    <a:pt x="6046" y="9851"/>
                  </a:lnTo>
                  <a:lnTo>
                    <a:pt x="5938" y="10000"/>
                  </a:lnTo>
                  <a:lnTo>
                    <a:pt x="5938" y="9711"/>
                  </a:lnTo>
                  <a:lnTo>
                    <a:pt x="5733" y="9711"/>
                  </a:lnTo>
                  <a:lnTo>
                    <a:pt x="5625" y="9711"/>
                  </a:lnTo>
                  <a:lnTo>
                    <a:pt x="5409" y="9711"/>
                  </a:lnTo>
                  <a:lnTo>
                    <a:pt x="5409" y="9402"/>
                  </a:lnTo>
                  <a:lnTo>
                    <a:pt x="5198" y="9402"/>
                  </a:lnTo>
                  <a:lnTo>
                    <a:pt x="4784" y="9552"/>
                  </a:lnTo>
                  <a:cubicBezTo>
                    <a:pt x="4750" y="9502"/>
                    <a:pt x="4715" y="9452"/>
                    <a:pt x="4681" y="9402"/>
                  </a:cubicBezTo>
                  <a:lnTo>
                    <a:pt x="4681" y="9552"/>
                  </a:lnTo>
                  <a:lnTo>
                    <a:pt x="4579" y="9552"/>
                  </a:lnTo>
                  <a:lnTo>
                    <a:pt x="4579" y="9851"/>
                  </a:lnTo>
                  <a:lnTo>
                    <a:pt x="4477" y="9851"/>
                  </a:lnTo>
                  <a:lnTo>
                    <a:pt x="4477" y="9711"/>
                  </a:lnTo>
                  <a:lnTo>
                    <a:pt x="4369" y="9711"/>
                  </a:lnTo>
                  <a:lnTo>
                    <a:pt x="4165" y="9552"/>
                  </a:lnTo>
                  <a:lnTo>
                    <a:pt x="4165" y="9402"/>
                  </a:lnTo>
                  <a:lnTo>
                    <a:pt x="4165" y="9262"/>
                  </a:lnTo>
                  <a:cubicBezTo>
                    <a:pt x="4129" y="9209"/>
                    <a:pt x="4092" y="9157"/>
                    <a:pt x="4056" y="9104"/>
                  </a:cubicBezTo>
                  <a:lnTo>
                    <a:pt x="3954" y="9104"/>
                  </a:lnTo>
                  <a:lnTo>
                    <a:pt x="4056" y="8366"/>
                  </a:lnTo>
                  <a:lnTo>
                    <a:pt x="3954" y="8058"/>
                  </a:lnTo>
                  <a:lnTo>
                    <a:pt x="3852" y="8058"/>
                  </a:lnTo>
                  <a:lnTo>
                    <a:pt x="3642" y="7759"/>
                  </a:lnTo>
                  <a:lnTo>
                    <a:pt x="3438" y="7759"/>
                  </a:lnTo>
                  <a:lnTo>
                    <a:pt x="2915" y="8058"/>
                  </a:lnTo>
                  <a:lnTo>
                    <a:pt x="2608" y="8058"/>
                  </a:lnTo>
                  <a:lnTo>
                    <a:pt x="2500" y="8207"/>
                  </a:lnTo>
                  <a:lnTo>
                    <a:pt x="2398" y="8058"/>
                  </a:lnTo>
                  <a:lnTo>
                    <a:pt x="2296" y="8058"/>
                  </a:lnTo>
                  <a:lnTo>
                    <a:pt x="1983" y="8058"/>
                  </a:lnTo>
                  <a:lnTo>
                    <a:pt x="1773" y="7918"/>
                  </a:lnTo>
                  <a:lnTo>
                    <a:pt x="1671" y="7759"/>
                  </a:lnTo>
                  <a:lnTo>
                    <a:pt x="1556" y="7759"/>
                  </a:lnTo>
                  <a:lnTo>
                    <a:pt x="1346" y="7470"/>
                  </a:lnTo>
                  <a:lnTo>
                    <a:pt x="1142" y="7470"/>
                  </a:lnTo>
                  <a:lnTo>
                    <a:pt x="829" y="7311"/>
                  </a:lnTo>
                  <a:lnTo>
                    <a:pt x="727" y="6863"/>
                  </a:lnTo>
                  <a:lnTo>
                    <a:pt x="931" y="6863"/>
                  </a:lnTo>
                  <a:lnTo>
                    <a:pt x="829" y="6573"/>
                  </a:lnTo>
                  <a:cubicBezTo>
                    <a:pt x="897" y="6470"/>
                    <a:pt x="966" y="6368"/>
                    <a:pt x="1034" y="6265"/>
                  </a:cubicBezTo>
                  <a:lnTo>
                    <a:pt x="1034" y="5966"/>
                  </a:lnTo>
                  <a:cubicBezTo>
                    <a:pt x="1000" y="5916"/>
                    <a:pt x="965" y="5867"/>
                    <a:pt x="931" y="5817"/>
                  </a:cubicBezTo>
                  <a:lnTo>
                    <a:pt x="673" y="5821"/>
                  </a:lnTo>
                  <a:cubicBezTo>
                    <a:pt x="615" y="5623"/>
                    <a:pt x="360" y="5739"/>
                    <a:pt x="302" y="5541"/>
                  </a:cubicBezTo>
                  <a:lnTo>
                    <a:pt x="102" y="5518"/>
                  </a:lnTo>
                  <a:lnTo>
                    <a:pt x="216" y="5243"/>
                  </a:lnTo>
                  <a:cubicBezTo>
                    <a:pt x="212" y="5185"/>
                    <a:pt x="208" y="5128"/>
                    <a:pt x="204" y="5070"/>
                  </a:cubicBezTo>
                  <a:lnTo>
                    <a:pt x="0" y="5070"/>
                  </a:lnTo>
                  <a:lnTo>
                    <a:pt x="0" y="4622"/>
                  </a:lnTo>
                  <a:lnTo>
                    <a:pt x="204" y="4482"/>
                  </a:lnTo>
                  <a:lnTo>
                    <a:pt x="415" y="4482"/>
                  </a:lnTo>
                  <a:lnTo>
                    <a:pt x="517" y="4332"/>
                  </a:lnTo>
                  <a:lnTo>
                    <a:pt x="727" y="4332"/>
                  </a:lnTo>
                  <a:lnTo>
                    <a:pt x="1034" y="4034"/>
                  </a:lnTo>
                  <a:lnTo>
                    <a:pt x="1142" y="3725"/>
                  </a:lnTo>
                  <a:lnTo>
                    <a:pt x="1034" y="3137"/>
                  </a:lnTo>
                  <a:lnTo>
                    <a:pt x="1034" y="2988"/>
                  </a:lnTo>
                  <a:lnTo>
                    <a:pt x="1346" y="2988"/>
                  </a:lnTo>
                  <a:lnTo>
                    <a:pt x="1454" y="2381"/>
                  </a:lnTo>
                  <a:lnTo>
                    <a:pt x="1773" y="2381"/>
                  </a:lnTo>
                  <a:lnTo>
                    <a:pt x="1881" y="2381"/>
                  </a:lnTo>
                  <a:lnTo>
                    <a:pt x="1983" y="1933"/>
                  </a:lnTo>
                  <a:lnTo>
                    <a:pt x="2085" y="1793"/>
                  </a:lnTo>
                  <a:close/>
                </a:path>
              </a:pathLst>
            </a:custGeom>
            <a:solidFill>
              <a:srgbClr val="295E7E"/>
            </a:solidFill>
            <a:ln w="9525" cap="rnd">
              <a:solidFill>
                <a:schemeClr val="bg1"/>
              </a:solidFill>
              <a:round/>
              <a:headEnd/>
              <a:tailEnd/>
            </a:ln>
          </p:spPr>
          <p:txBody>
            <a:bodyPr/>
            <a:lstStyle/>
            <a:p>
              <a:endParaRPr lang="en-US" dirty="0"/>
            </a:p>
          </p:txBody>
        </p:sp>
        <p:sp>
          <p:nvSpPr>
            <p:cNvPr id="416" name="Freeform 166">
              <a:extLst>
                <a:ext uri="{FF2B5EF4-FFF2-40B4-BE49-F238E27FC236}">
                  <a16:creationId xmlns:a16="http://schemas.microsoft.com/office/drawing/2014/main" id="{5A010649-F1D4-49BC-A5CB-07477F2FC976}"/>
                </a:ext>
              </a:extLst>
            </p:cNvPr>
            <p:cNvSpPr>
              <a:spLocks/>
            </p:cNvSpPr>
            <p:nvPr/>
          </p:nvSpPr>
          <p:spPr bwMode="auto">
            <a:xfrm>
              <a:off x="9043987" y="3614738"/>
              <a:ext cx="41275" cy="38100"/>
            </a:xfrm>
            <a:custGeom>
              <a:avLst/>
              <a:gdLst>
                <a:gd name="T0" fmla="*/ 0 w 52"/>
                <a:gd name="T1" fmla="*/ 9525 h 48"/>
                <a:gd name="T2" fmla="*/ 0 w 52"/>
                <a:gd name="T3" fmla="*/ 9525 h 48"/>
                <a:gd name="T4" fmla="*/ 10319 w 52"/>
                <a:gd name="T5" fmla="*/ 0 h 48"/>
                <a:gd name="T6" fmla="*/ 7144 w 52"/>
                <a:gd name="T7" fmla="*/ 3969 h 48"/>
                <a:gd name="T8" fmla="*/ 0 w 52"/>
                <a:gd name="T9" fmla="*/ 9525 h 48"/>
                <a:gd name="T10" fmla="*/ 0 60000 65536"/>
                <a:gd name="T11" fmla="*/ 0 60000 65536"/>
                <a:gd name="T12" fmla="*/ 0 60000 65536"/>
                <a:gd name="T13" fmla="*/ 0 60000 65536"/>
                <a:gd name="T14" fmla="*/ 0 60000 65536"/>
                <a:gd name="T15" fmla="*/ 0 w 52"/>
                <a:gd name="T16" fmla="*/ 0 h 48"/>
                <a:gd name="T17" fmla="*/ 52 w 52"/>
                <a:gd name="T18" fmla="*/ 48 h 48"/>
              </a:gdLst>
              <a:ahLst/>
              <a:cxnLst>
                <a:cxn ang="T10">
                  <a:pos x="T0" y="T1"/>
                </a:cxn>
                <a:cxn ang="T11">
                  <a:pos x="T2" y="T3"/>
                </a:cxn>
                <a:cxn ang="T12">
                  <a:pos x="T4" y="T5"/>
                </a:cxn>
                <a:cxn ang="T13">
                  <a:pos x="T6" y="T7"/>
                </a:cxn>
                <a:cxn ang="T14">
                  <a:pos x="T8" y="T9"/>
                </a:cxn>
              </a:cxnLst>
              <a:rect l="T15" t="T16" r="T17" b="T18"/>
              <a:pathLst>
                <a:path w="52" h="48">
                  <a:moveTo>
                    <a:pt x="0" y="48"/>
                  </a:moveTo>
                  <a:lnTo>
                    <a:pt x="0" y="48"/>
                  </a:lnTo>
                  <a:lnTo>
                    <a:pt x="52" y="0"/>
                  </a:lnTo>
                  <a:lnTo>
                    <a:pt x="35" y="17"/>
                  </a:lnTo>
                  <a:lnTo>
                    <a:pt x="0" y="48"/>
                  </a:lnTo>
                </a:path>
              </a:pathLst>
            </a:custGeom>
            <a:solidFill>
              <a:srgbClr val="C8C8C8"/>
            </a:solidFill>
            <a:ln w="9525" cap="rnd">
              <a:solidFill>
                <a:schemeClr val="bg1"/>
              </a:solidFill>
              <a:round/>
              <a:headEnd/>
              <a:tailEnd/>
            </a:ln>
          </p:spPr>
          <p:txBody>
            <a:bodyPr/>
            <a:lstStyle/>
            <a:p>
              <a:endParaRPr lang="en-US" dirty="0"/>
            </a:p>
          </p:txBody>
        </p:sp>
        <p:sp>
          <p:nvSpPr>
            <p:cNvPr id="417" name="Line 167">
              <a:extLst>
                <a:ext uri="{FF2B5EF4-FFF2-40B4-BE49-F238E27FC236}">
                  <a16:creationId xmlns:a16="http://schemas.microsoft.com/office/drawing/2014/main" id="{5243F9E8-D062-4D9C-8223-B0387734A19D}"/>
                </a:ext>
              </a:extLst>
            </p:cNvPr>
            <p:cNvSpPr>
              <a:spLocks noChangeShapeType="1"/>
            </p:cNvSpPr>
            <p:nvPr/>
          </p:nvSpPr>
          <p:spPr bwMode="auto">
            <a:xfrm flipV="1">
              <a:off x="9021762" y="3660776"/>
              <a:ext cx="14288" cy="38100"/>
            </a:xfrm>
            <a:prstGeom prst="line">
              <a:avLst/>
            </a:prstGeom>
            <a:solidFill>
              <a:schemeClr val="bg1">
                <a:lumMod val="65000"/>
              </a:schemeClr>
            </a:solidFill>
            <a:ln w="9525" cap="rnd">
              <a:solidFill>
                <a:schemeClr val="bg1"/>
              </a:solidFill>
              <a:round/>
              <a:headEnd/>
              <a:tailEnd/>
            </a:ln>
          </p:spPr>
          <p:txBody>
            <a:bodyPr/>
            <a:lstStyle/>
            <a:p>
              <a:endParaRPr lang="en-US" dirty="0"/>
            </a:p>
          </p:txBody>
        </p:sp>
        <p:sp>
          <p:nvSpPr>
            <p:cNvPr id="418" name="Freeform 168">
              <a:extLst>
                <a:ext uri="{FF2B5EF4-FFF2-40B4-BE49-F238E27FC236}">
                  <a16:creationId xmlns:a16="http://schemas.microsoft.com/office/drawing/2014/main" id="{A541BAE8-31FC-442A-BD30-3202419D8DF8}"/>
                </a:ext>
              </a:extLst>
            </p:cNvPr>
            <p:cNvSpPr>
              <a:spLocks/>
            </p:cNvSpPr>
            <p:nvPr/>
          </p:nvSpPr>
          <p:spPr bwMode="auto">
            <a:xfrm>
              <a:off x="8836024" y="3324226"/>
              <a:ext cx="14288" cy="11113"/>
            </a:xfrm>
            <a:custGeom>
              <a:avLst/>
              <a:gdLst>
                <a:gd name="T0" fmla="*/ 0 w 18"/>
                <a:gd name="T1" fmla="*/ 0 h 15"/>
                <a:gd name="T2" fmla="*/ 0 w 18"/>
                <a:gd name="T3" fmla="*/ 0 h 15"/>
                <a:gd name="T4" fmla="*/ 3969 w 18"/>
                <a:gd name="T5" fmla="*/ 2223 h 15"/>
                <a:gd name="T6" fmla="*/ 3969 w 18"/>
                <a:gd name="T7" fmla="*/ 0 h 15"/>
                <a:gd name="T8" fmla="*/ 0 w 18"/>
                <a:gd name="T9" fmla="*/ 0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0" y="0"/>
                  </a:moveTo>
                  <a:lnTo>
                    <a:pt x="0" y="0"/>
                  </a:lnTo>
                  <a:lnTo>
                    <a:pt x="18" y="15"/>
                  </a:lnTo>
                  <a:lnTo>
                    <a:pt x="18" y="0"/>
                  </a:lnTo>
                  <a:lnTo>
                    <a:pt x="0" y="0"/>
                  </a:lnTo>
                </a:path>
              </a:pathLst>
            </a:custGeom>
            <a:solidFill>
              <a:srgbClr val="C8C8C8"/>
            </a:solidFill>
            <a:ln w="9525" cap="rnd">
              <a:solidFill>
                <a:schemeClr val="bg1"/>
              </a:solidFill>
              <a:round/>
              <a:headEnd/>
              <a:tailEnd/>
            </a:ln>
          </p:spPr>
          <p:txBody>
            <a:bodyPr/>
            <a:lstStyle/>
            <a:p>
              <a:endParaRPr lang="en-US" dirty="0"/>
            </a:p>
          </p:txBody>
        </p:sp>
        <p:sp>
          <p:nvSpPr>
            <p:cNvPr id="419" name="Freeform 169">
              <a:extLst>
                <a:ext uri="{FF2B5EF4-FFF2-40B4-BE49-F238E27FC236}">
                  <a16:creationId xmlns:a16="http://schemas.microsoft.com/office/drawing/2014/main" id="{1DDCBE16-14CB-4A9C-A9B7-C61C2B61CEC4}"/>
                </a:ext>
              </a:extLst>
            </p:cNvPr>
            <p:cNvSpPr>
              <a:spLocks/>
            </p:cNvSpPr>
            <p:nvPr/>
          </p:nvSpPr>
          <p:spPr bwMode="auto">
            <a:xfrm>
              <a:off x="7762874" y="3424238"/>
              <a:ext cx="688975" cy="304800"/>
            </a:xfrm>
            <a:custGeom>
              <a:avLst/>
              <a:gdLst>
                <a:gd name="T0" fmla="*/ 113637 w 867"/>
                <a:gd name="T1" fmla="*/ 19050 h 384"/>
                <a:gd name="T2" fmla="*/ 113637 w 867"/>
                <a:gd name="T3" fmla="*/ 19050 h 384"/>
                <a:gd name="T4" fmla="*/ 92976 w 867"/>
                <a:gd name="T5" fmla="*/ 9525 h 384"/>
                <a:gd name="T6" fmla="*/ 86619 w 867"/>
                <a:gd name="T7" fmla="*/ 13494 h 384"/>
                <a:gd name="T8" fmla="*/ 82645 w 867"/>
                <a:gd name="T9" fmla="*/ 13494 h 384"/>
                <a:gd name="T10" fmla="*/ 76288 w 867"/>
                <a:gd name="T11" fmla="*/ 3969 h 384"/>
                <a:gd name="T12" fmla="*/ 62779 w 867"/>
                <a:gd name="T13" fmla="*/ 0 h 384"/>
                <a:gd name="T14" fmla="*/ 55627 w 867"/>
                <a:gd name="T15" fmla="*/ 3969 h 384"/>
                <a:gd name="T16" fmla="*/ 55627 w 867"/>
                <a:gd name="T17" fmla="*/ 9525 h 384"/>
                <a:gd name="T18" fmla="*/ 55627 w 867"/>
                <a:gd name="T19" fmla="*/ 16669 h 384"/>
                <a:gd name="T20" fmla="*/ 41323 w 867"/>
                <a:gd name="T21" fmla="*/ 16669 h 384"/>
                <a:gd name="T22" fmla="*/ 34965 w 867"/>
                <a:gd name="T23" fmla="*/ 13494 h 384"/>
                <a:gd name="T24" fmla="*/ 20661 w 867"/>
                <a:gd name="T25" fmla="*/ 9525 h 384"/>
                <a:gd name="T26" fmla="*/ 3973 w 867"/>
                <a:gd name="T27" fmla="*/ 19050 h 384"/>
                <a:gd name="T28" fmla="*/ 0 w 867"/>
                <a:gd name="T29" fmla="*/ 22225 h 384"/>
                <a:gd name="T30" fmla="*/ 7152 w 867"/>
                <a:gd name="T31" fmla="*/ 32544 h 384"/>
                <a:gd name="T32" fmla="*/ 14304 w 867"/>
                <a:gd name="T33" fmla="*/ 32544 h 384"/>
                <a:gd name="T34" fmla="*/ 17483 w 867"/>
                <a:gd name="T35" fmla="*/ 38100 h 384"/>
                <a:gd name="T36" fmla="*/ 17483 w 867"/>
                <a:gd name="T37" fmla="*/ 51594 h 384"/>
                <a:gd name="T38" fmla="*/ 38144 w 867"/>
                <a:gd name="T39" fmla="*/ 57150 h 384"/>
                <a:gd name="T40" fmla="*/ 48475 w 867"/>
                <a:gd name="T41" fmla="*/ 66675 h 384"/>
                <a:gd name="T42" fmla="*/ 69136 w 867"/>
                <a:gd name="T43" fmla="*/ 66675 h 384"/>
                <a:gd name="T44" fmla="*/ 79467 w 867"/>
                <a:gd name="T45" fmla="*/ 73819 h 384"/>
                <a:gd name="T46" fmla="*/ 92976 w 867"/>
                <a:gd name="T47" fmla="*/ 76200 h 384"/>
                <a:gd name="T48" fmla="*/ 107280 w 867"/>
                <a:gd name="T49" fmla="*/ 70644 h 384"/>
                <a:gd name="T50" fmla="*/ 120789 w 867"/>
                <a:gd name="T51" fmla="*/ 70644 h 384"/>
                <a:gd name="T52" fmla="*/ 131120 w 867"/>
                <a:gd name="T53" fmla="*/ 61119 h 384"/>
                <a:gd name="T54" fmla="*/ 127941 w 867"/>
                <a:gd name="T55" fmla="*/ 57150 h 384"/>
                <a:gd name="T56" fmla="*/ 135093 w 867"/>
                <a:gd name="T57" fmla="*/ 51594 h 384"/>
                <a:gd name="T58" fmla="*/ 141450 w 867"/>
                <a:gd name="T59" fmla="*/ 54769 h 384"/>
                <a:gd name="T60" fmla="*/ 151781 w 867"/>
                <a:gd name="T61" fmla="*/ 47625 h 384"/>
                <a:gd name="T62" fmla="*/ 158933 w 867"/>
                <a:gd name="T63" fmla="*/ 41275 h 384"/>
                <a:gd name="T64" fmla="*/ 172442 w 867"/>
                <a:gd name="T65" fmla="*/ 41275 h 384"/>
                <a:gd name="T66" fmla="*/ 169264 w 867"/>
                <a:gd name="T67" fmla="*/ 35719 h 384"/>
                <a:gd name="T68" fmla="*/ 166085 w 867"/>
                <a:gd name="T69" fmla="*/ 32544 h 384"/>
                <a:gd name="T70" fmla="*/ 158933 w 867"/>
                <a:gd name="T71" fmla="*/ 35719 h 384"/>
                <a:gd name="T72" fmla="*/ 151781 w 867"/>
                <a:gd name="T73" fmla="*/ 35719 h 384"/>
                <a:gd name="T74" fmla="*/ 151781 w 867"/>
                <a:gd name="T75" fmla="*/ 22225 h 384"/>
                <a:gd name="T76" fmla="*/ 155754 w 867"/>
                <a:gd name="T77" fmla="*/ 16669 h 384"/>
                <a:gd name="T78" fmla="*/ 145424 w 867"/>
                <a:gd name="T79" fmla="*/ 13494 h 384"/>
                <a:gd name="T80" fmla="*/ 138272 w 867"/>
                <a:gd name="T81" fmla="*/ 19050 h 384"/>
                <a:gd name="T82" fmla="*/ 123968 w 867"/>
                <a:gd name="T83" fmla="*/ 22225 h 384"/>
                <a:gd name="T84" fmla="*/ 113637 w 867"/>
                <a:gd name="T85" fmla="*/ 19050 h 3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67"/>
                <a:gd name="T130" fmla="*/ 0 h 384"/>
                <a:gd name="T131" fmla="*/ 867 w 867"/>
                <a:gd name="T132" fmla="*/ 384 h 3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67" h="384">
                  <a:moveTo>
                    <a:pt x="572" y="96"/>
                  </a:moveTo>
                  <a:lnTo>
                    <a:pt x="572" y="96"/>
                  </a:lnTo>
                  <a:lnTo>
                    <a:pt x="468" y="48"/>
                  </a:lnTo>
                  <a:lnTo>
                    <a:pt x="434" y="65"/>
                  </a:lnTo>
                  <a:lnTo>
                    <a:pt x="416" y="65"/>
                  </a:lnTo>
                  <a:lnTo>
                    <a:pt x="382" y="17"/>
                  </a:lnTo>
                  <a:lnTo>
                    <a:pt x="313" y="0"/>
                  </a:lnTo>
                  <a:lnTo>
                    <a:pt x="278" y="17"/>
                  </a:lnTo>
                  <a:lnTo>
                    <a:pt x="278" y="48"/>
                  </a:lnTo>
                  <a:lnTo>
                    <a:pt x="278" y="81"/>
                  </a:lnTo>
                  <a:lnTo>
                    <a:pt x="207" y="81"/>
                  </a:lnTo>
                  <a:lnTo>
                    <a:pt x="173" y="65"/>
                  </a:lnTo>
                  <a:lnTo>
                    <a:pt x="103" y="48"/>
                  </a:lnTo>
                  <a:lnTo>
                    <a:pt x="17" y="96"/>
                  </a:lnTo>
                  <a:lnTo>
                    <a:pt x="0" y="113"/>
                  </a:lnTo>
                  <a:lnTo>
                    <a:pt x="34" y="161"/>
                  </a:lnTo>
                  <a:lnTo>
                    <a:pt x="69" y="161"/>
                  </a:lnTo>
                  <a:lnTo>
                    <a:pt x="86" y="192"/>
                  </a:lnTo>
                  <a:lnTo>
                    <a:pt x="86" y="257"/>
                  </a:lnTo>
                  <a:lnTo>
                    <a:pt x="190" y="288"/>
                  </a:lnTo>
                  <a:lnTo>
                    <a:pt x="244" y="336"/>
                  </a:lnTo>
                  <a:lnTo>
                    <a:pt x="347" y="336"/>
                  </a:lnTo>
                  <a:lnTo>
                    <a:pt x="399" y="369"/>
                  </a:lnTo>
                  <a:lnTo>
                    <a:pt x="468" y="384"/>
                  </a:lnTo>
                  <a:lnTo>
                    <a:pt x="537" y="353"/>
                  </a:lnTo>
                  <a:lnTo>
                    <a:pt x="606" y="353"/>
                  </a:lnTo>
                  <a:lnTo>
                    <a:pt x="660" y="305"/>
                  </a:lnTo>
                  <a:lnTo>
                    <a:pt x="641" y="288"/>
                  </a:lnTo>
                  <a:lnTo>
                    <a:pt x="677" y="257"/>
                  </a:lnTo>
                  <a:lnTo>
                    <a:pt x="712" y="273"/>
                  </a:lnTo>
                  <a:lnTo>
                    <a:pt x="764" y="240"/>
                  </a:lnTo>
                  <a:lnTo>
                    <a:pt x="798" y="209"/>
                  </a:lnTo>
                  <a:lnTo>
                    <a:pt x="867" y="209"/>
                  </a:lnTo>
                  <a:lnTo>
                    <a:pt x="850" y="177"/>
                  </a:lnTo>
                  <a:lnTo>
                    <a:pt x="833" y="161"/>
                  </a:lnTo>
                  <a:lnTo>
                    <a:pt x="798" y="177"/>
                  </a:lnTo>
                  <a:lnTo>
                    <a:pt x="764" y="177"/>
                  </a:lnTo>
                  <a:lnTo>
                    <a:pt x="764" y="113"/>
                  </a:lnTo>
                  <a:lnTo>
                    <a:pt x="781" y="81"/>
                  </a:lnTo>
                  <a:lnTo>
                    <a:pt x="729" y="65"/>
                  </a:lnTo>
                  <a:lnTo>
                    <a:pt x="695" y="96"/>
                  </a:lnTo>
                  <a:lnTo>
                    <a:pt x="624" y="113"/>
                  </a:lnTo>
                  <a:lnTo>
                    <a:pt x="572" y="96"/>
                  </a:lnTo>
                  <a:close/>
                </a:path>
              </a:pathLst>
            </a:custGeom>
            <a:solidFill>
              <a:srgbClr val="C8C8C8"/>
            </a:solidFill>
            <a:ln w="9525" cap="rnd">
              <a:solidFill>
                <a:schemeClr val="bg1"/>
              </a:solidFill>
              <a:round/>
              <a:headEnd/>
              <a:tailEnd/>
            </a:ln>
          </p:spPr>
          <p:txBody>
            <a:bodyPr/>
            <a:lstStyle/>
            <a:p>
              <a:endParaRPr lang="en-US" dirty="0"/>
            </a:p>
          </p:txBody>
        </p:sp>
        <p:sp>
          <p:nvSpPr>
            <p:cNvPr id="420" name="Freeform 170">
              <a:extLst>
                <a:ext uri="{FF2B5EF4-FFF2-40B4-BE49-F238E27FC236}">
                  <a16:creationId xmlns:a16="http://schemas.microsoft.com/office/drawing/2014/main" id="{4BE363DA-B9F1-426C-9E5C-7330D0516DE1}"/>
                </a:ext>
              </a:extLst>
            </p:cNvPr>
            <p:cNvSpPr>
              <a:spLocks/>
            </p:cNvSpPr>
            <p:nvPr/>
          </p:nvSpPr>
          <p:spPr bwMode="auto">
            <a:xfrm>
              <a:off x="8288337" y="2357438"/>
              <a:ext cx="25400" cy="38100"/>
            </a:xfrm>
            <a:custGeom>
              <a:avLst/>
              <a:gdLst>
                <a:gd name="T0" fmla="*/ 6158 w 33"/>
                <a:gd name="T1" fmla="*/ 9525 h 48"/>
                <a:gd name="T2" fmla="*/ 6158 w 33"/>
                <a:gd name="T3" fmla="*/ 9525 h 48"/>
                <a:gd name="T4" fmla="*/ 6158 w 33"/>
                <a:gd name="T5" fmla="*/ 3969 h 48"/>
                <a:gd name="T6" fmla="*/ 0 w 33"/>
                <a:gd name="T7" fmla="*/ 0 h 48"/>
                <a:gd name="T8" fmla="*/ 0 w 33"/>
                <a:gd name="T9" fmla="*/ 3969 h 48"/>
                <a:gd name="T10" fmla="*/ 6158 w 33"/>
                <a:gd name="T11" fmla="*/ 9525 h 48"/>
                <a:gd name="T12" fmla="*/ 0 60000 65536"/>
                <a:gd name="T13" fmla="*/ 0 60000 65536"/>
                <a:gd name="T14" fmla="*/ 0 60000 65536"/>
                <a:gd name="T15" fmla="*/ 0 60000 65536"/>
                <a:gd name="T16" fmla="*/ 0 60000 65536"/>
                <a:gd name="T17" fmla="*/ 0 60000 65536"/>
                <a:gd name="T18" fmla="*/ 0 w 33"/>
                <a:gd name="T19" fmla="*/ 0 h 48"/>
                <a:gd name="T20" fmla="*/ 33 w 33"/>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33" h="48">
                  <a:moveTo>
                    <a:pt x="33" y="48"/>
                  </a:moveTo>
                  <a:lnTo>
                    <a:pt x="33" y="48"/>
                  </a:lnTo>
                  <a:lnTo>
                    <a:pt x="33" y="17"/>
                  </a:lnTo>
                  <a:lnTo>
                    <a:pt x="0" y="0"/>
                  </a:lnTo>
                  <a:lnTo>
                    <a:pt x="0" y="17"/>
                  </a:lnTo>
                  <a:lnTo>
                    <a:pt x="33" y="48"/>
                  </a:lnTo>
                </a:path>
              </a:pathLst>
            </a:custGeom>
            <a:solidFill>
              <a:srgbClr val="C8C8C8"/>
            </a:solidFill>
            <a:ln w="9525" cap="rnd">
              <a:solidFill>
                <a:schemeClr val="bg1"/>
              </a:solidFill>
              <a:round/>
              <a:headEnd/>
              <a:tailEnd/>
            </a:ln>
          </p:spPr>
          <p:txBody>
            <a:bodyPr/>
            <a:lstStyle/>
            <a:p>
              <a:endParaRPr lang="en-US" dirty="0"/>
            </a:p>
          </p:txBody>
        </p:sp>
        <p:sp>
          <p:nvSpPr>
            <p:cNvPr id="421" name="Freeform 171">
              <a:extLst>
                <a:ext uri="{FF2B5EF4-FFF2-40B4-BE49-F238E27FC236}">
                  <a16:creationId xmlns:a16="http://schemas.microsoft.com/office/drawing/2014/main" id="{6326859F-8F0F-4158-B6FB-40BB762F0476}"/>
                </a:ext>
              </a:extLst>
            </p:cNvPr>
            <p:cNvSpPr>
              <a:spLocks/>
            </p:cNvSpPr>
            <p:nvPr/>
          </p:nvSpPr>
          <p:spPr bwMode="auto">
            <a:xfrm>
              <a:off x="6443662" y="2092326"/>
              <a:ext cx="3548063" cy="1636713"/>
            </a:xfrm>
            <a:custGeom>
              <a:avLst/>
              <a:gdLst>
                <a:gd name="T0" fmla="*/ 436660 w 4469"/>
                <a:gd name="T1" fmla="*/ 82510 h 2063"/>
                <a:gd name="T2" fmla="*/ 436660 w 4469"/>
                <a:gd name="T3" fmla="*/ 15867 h 2063"/>
                <a:gd name="T4" fmla="*/ 361237 w 4469"/>
                <a:gd name="T5" fmla="*/ 34908 h 2063"/>
                <a:gd name="T6" fmla="*/ 296135 w 4469"/>
                <a:gd name="T7" fmla="*/ 117418 h 2063"/>
                <a:gd name="T8" fmla="*/ 261996 w 4469"/>
                <a:gd name="T9" fmla="*/ 104724 h 2063"/>
                <a:gd name="T10" fmla="*/ 261996 w 4469"/>
                <a:gd name="T11" fmla="*/ 174540 h 2063"/>
                <a:gd name="T12" fmla="*/ 244530 w 4469"/>
                <a:gd name="T13" fmla="*/ 117418 h 2063"/>
                <a:gd name="T14" fmla="*/ 217536 w 4469"/>
                <a:gd name="T15" fmla="*/ 145979 h 2063"/>
                <a:gd name="T16" fmla="*/ 179428 w 4469"/>
                <a:gd name="T17" fmla="*/ 158673 h 2063"/>
                <a:gd name="T18" fmla="*/ 113532 w 4469"/>
                <a:gd name="T19" fmla="*/ 180887 h 2063"/>
                <a:gd name="T20" fmla="*/ 93683 w 4469"/>
                <a:gd name="T21" fmla="*/ 180887 h 2063"/>
                <a:gd name="T22" fmla="*/ 52399 w 4469"/>
                <a:gd name="T23" fmla="*/ 209448 h 2063"/>
                <a:gd name="T24" fmla="*/ 34933 w 4469"/>
                <a:gd name="T25" fmla="*/ 184061 h 2063"/>
                <a:gd name="T26" fmla="*/ 27787 w 4469"/>
                <a:gd name="T27" fmla="*/ 142806 h 2063"/>
                <a:gd name="T28" fmla="*/ 14291 w 4469"/>
                <a:gd name="T29" fmla="*/ 180887 h 2063"/>
                <a:gd name="T30" fmla="*/ 14291 w 4469"/>
                <a:gd name="T31" fmla="*/ 246737 h 2063"/>
                <a:gd name="T32" fmla="*/ 3970 w 4469"/>
                <a:gd name="T33" fmla="*/ 279265 h 2063"/>
                <a:gd name="T34" fmla="*/ 21436 w 4469"/>
                <a:gd name="T35" fmla="*/ 307826 h 2063"/>
                <a:gd name="T36" fmla="*/ 38109 w 4469"/>
                <a:gd name="T37" fmla="*/ 330040 h 2063"/>
                <a:gd name="T38" fmla="*/ 55575 w 4469"/>
                <a:gd name="T39" fmla="*/ 341940 h 2063"/>
                <a:gd name="T40" fmla="*/ 69072 w 4469"/>
                <a:gd name="T41" fmla="*/ 370502 h 2063"/>
                <a:gd name="T42" fmla="*/ 86538 w 4469"/>
                <a:gd name="T43" fmla="*/ 396683 h 2063"/>
                <a:gd name="T44" fmla="*/ 110356 w 4469"/>
                <a:gd name="T45" fmla="*/ 399063 h 2063"/>
                <a:gd name="T46" fmla="*/ 117501 w 4469"/>
                <a:gd name="T47" fmla="*/ 374468 h 2063"/>
                <a:gd name="T48" fmla="*/ 120677 w 4469"/>
                <a:gd name="T49" fmla="*/ 349081 h 2063"/>
                <a:gd name="T50" fmla="*/ 161961 w 4469"/>
                <a:gd name="T51" fmla="*/ 339560 h 2063"/>
                <a:gd name="T52" fmla="*/ 182603 w 4469"/>
                <a:gd name="T53" fmla="*/ 326867 h 2063"/>
                <a:gd name="T54" fmla="*/ 237384 w 4469"/>
                <a:gd name="T55" fmla="*/ 303859 h 2063"/>
                <a:gd name="T56" fmla="*/ 265172 w 4469"/>
                <a:gd name="T57" fmla="*/ 313379 h 2063"/>
                <a:gd name="T58" fmla="*/ 316777 w 4469"/>
                <a:gd name="T59" fmla="*/ 349081 h 2063"/>
                <a:gd name="T60" fmla="*/ 350916 w 4469"/>
                <a:gd name="T61" fmla="*/ 341940 h 2063"/>
                <a:gd name="T62" fmla="*/ 406491 w 4469"/>
                <a:gd name="T63" fmla="*/ 336387 h 2063"/>
                <a:gd name="T64" fmla="*/ 474769 w 4469"/>
                <a:gd name="T65" fmla="*/ 345907 h 2063"/>
                <a:gd name="T66" fmla="*/ 505732 w 4469"/>
                <a:gd name="T67" fmla="*/ 330040 h 2063"/>
                <a:gd name="T68" fmla="*/ 564483 w 4469"/>
                <a:gd name="T69" fmla="*/ 358601 h 2063"/>
                <a:gd name="T70" fmla="*/ 564483 w 4469"/>
                <a:gd name="T71" fmla="*/ 387162 h 2063"/>
                <a:gd name="T72" fmla="*/ 585125 w 4469"/>
                <a:gd name="T73" fmla="*/ 396683 h 2063"/>
                <a:gd name="T74" fmla="*/ 605767 w 4469"/>
                <a:gd name="T75" fmla="*/ 320520 h 2063"/>
                <a:gd name="T76" fmla="*/ 598621 w 4469"/>
                <a:gd name="T77" fmla="*/ 298305 h 2063"/>
                <a:gd name="T78" fmla="*/ 674045 w 4469"/>
                <a:gd name="T79" fmla="*/ 265777 h 2063"/>
                <a:gd name="T80" fmla="*/ 722474 w 4469"/>
                <a:gd name="T81" fmla="*/ 241183 h 2063"/>
                <a:gd name="T82" fmla="*/ 739941 w 4469"/>
                <a:gd name="T83" fmla="*/ 253877 h 2063"/>
                <a:gd name="T84" fmla="*/ 719298 w 4469"/>
                <a:gd name="T85" fmla="*/ 322900 h 2063"/>
                <a:gd name="T86" fmla="*/ 739941 w 4469"/>
                <a:gd name="T87" fmla="*/ 298305 h 2063"/>
                <a:gd name="T88" fmla="*/ 739941 w 4469"/>
                <a:gd name="T89" fmla="*/ 269744 h 2063"/>
                <a:gd name="T90" fmla="*/ 778049 w 4469"/>
                <a:gd name="T91" fmla="*/ 263397 h 2063"/>
                <a:gd name="T92" fmla="*/ 818540 w 4469"/>
                <a:gd name="T93" fmla="*/ 209448 h 2063"/>
                <a:gd name="T94" fmla="*/ 846327 w 4469"/>
                <a:gd name="T95" fmla="*/ 199928 h 2063"/>
                <a:gd name="T96" fmla="*/ 877290 w 4469"/>
                <a:gd name="T97" fmla="*/ 184061 h 2063"/>
                <a:gd name="T98" fmla="*/ 767728 w 4469"/>
                <a:gd name="T99" fmla="*/ 152326 h 2063"/>
                <a:gd name="T100" fmla="*/ 725650 w 4469"/>
                <a:gd name="T101" fmla="*/ 145979 h 2063"/>
                <a:gd name="T102" fmla="*/ 670869 w 4469"/>
                <a:gd name="T103" fmla="*/ 120592 h 2063"/>
                <a:gd name="T104" fmla="*/ 595446 w 4469"/>
                <a:gd name="T105" fmla="*/ 117418 h 2063"/>
                <a:gd name="T106" fmla="*/ 557337 w 4469"/>
                <a:gd name="T107" fmla="*/ 98377 h 2063"/>
                <a:gd name="T108" fmla="*/ 499381 w 4469"/>
                <a:gd name="T109" fmla="*/ 82510 h 206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69"/>
                <a:gd name="T166" fmla="*/ 0 h 2063"/>
                <a:gd name="T167" fmla="*/ 4469 w 4469"/>
                <a:gd name="T168" fmla="*/ 2063 h 206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69" h="2063">
                  <a:moveTo>
                    <a:pt x="2269" y="384"/>
                  </a:moveTo>
                  <a:lnTo>
                    <a:pt x="2269" y="384"/>
                  </a:lnTo>
                  <a:lnTo>
                    <a:pt x="2252" y="401"/>
                  </a:lnTo>
                  <a:lnTo>
                    <a:pt x="2269" y="432"/>
                  </a:lnTo>
                  <a:lnTo>
                    <a:pt x="2200" y="465"/>
                  </a:lnTo>
                  <a:lnTo>
                    <a:pt x="2183" y="465"/>
                  </a:lnTo>
                  <a:lnTo>
                    <a:pt x="2200" y="417"/>
                  </a:lnTo>
                  <a:lnTo>
                    <a:pt x="2375" y="273"/>
                  </a:lnTo>
                  <a:lnTo>
                    <a:pt x="2375" y="177"/>
                  </a:lnTo>
                  <a:lnTo>
                    <a:pt x="2304" y="113"/>
                  </a:lnTo>
                  <a:lnTo>
                    <a:pt x="2218" y="113"/>
                  </a:lnTo>
                  <a:lnTo>
                    <a:pt x="2218" y="144"/>
                  </a:lnTo>
                  <a:lnTo>
                    <a:pt x="2166" y="144"/>
                  </a:lnTo>
                  <a:lnTo>
                    <a:pt x="2200" y="81"/>
                  </a:lnTo>
                  <a:lnTo>
                    <a:pt x="2114" y="65"/>
                  </a:lnTo>
                  <a:lnTo>
                    <a:pt x="2166" y="33"/>
                  </a:lnTo>
                  <a:lnTo>
                    <a:pt x="2114" y="0"/>
                  </a:lnTo>
                  <a:lnTo>
                    <a:pt x="2028" y="81"/>
                  </a:lnTo>
                  <a:lnTo>
                    <a:pt x="2028" y="144"/>
                  </a:lnTo>
                  <a:lnTo>
                    <a:pt x="1976" y="144"/>
                  </a:lnTo>
                  <a:lnTo>
                    <a:pt x="1820" y="177"/>
                  </a:lnTo>
                  <a:lnTo>
                    <a:pt x="1682" y="257"/>
                  </a:lnTo>
                  <a:lnTo>
                    <a:pt x="1630" y="321"/>
                  </a:lnTo>
                  <a:lnTo>
                    <a:pt x="1647" y="401"/>
                  </a:lnTo>
                  <a:lnTo>
                    <a:pt x="1455" y="432"/>
                  </a:lnTo>
                  <a:lnTo>
                    <a:pt x="1473" y="528"/>
                  </a:lnTo>
                  <a:lnTo>
                    <a:pt x="1525" y="576"/>
                  </a:lnTo>
                  <a:lnTo>
                    <a:pt x="1490" y="593"/>
                  </a:lnTo>
                  <a:lnTo>
                    <a:pt x="1438" y="528"/>
                  </a:lnTo>
                  <a:lnTo>
                    <a:pt x="1386" y="512"/>
                  </a:lnTo>
                  <a:lnTo>
                    <a:pt x="1369" y="528"/>
                  </a:lnTo>
                  <a:lnTo>
                    <a:pt x="1334" y="497"/>
                  </a:lnTo>
                  <a:lnTo>
                    <a:pt x="1300" y="465"/>
                  </a:lnTo>
                  <a:lnTo>
                    <a:pt x="1300" y="480"/>
                  </a:lnTo>
                  <a:lnTo>
                    <a:pt x="1317" y="528"/>
                  </a:lnTo>
                  <a:lnTo>
                    <a:pt x="1265" y="608"/>
                  </a:lnTo>
                  <a:lnTo>
                    <a:pt x="1300" y="672"/>
                  </a:lnTo>
                  <a:lnTo>
                    <a:pt x="1283" y="737"/>
                  </a:lnTo>
                  <a:lnTo>
                    <a:pt x="1283" y="785"/>
                  </a:lnTo>
                  <a:lnTo>
                    <a:pt x="1334" y="785"/>
                  </a:lnTo>
                  <a:lnTo>
                    <a:pt x="1300" y="800"/>
                  </a:lnTo>
                  <a:lnTo>
                    <a:pt x="1317" y="881"/>
                  </a:lnTo>
                  <a:lnTo>
                    <a:pt x="1214" y="960"/>
                  </a:lnTo>
                  <a:lnTo>
                    <a:pt x="1196" y="944"/>
                  </a:lnTo>
                  <a:lnTo>
                    <a:pt x="1265" y="864"/>
                  </a:lnTo>
                  <a:lnTo>
                    <a:pt x="1283" y="816"/>
                  </a:lnTo>
                  <a:lnTo>
                    <a:pt x="1248" y="785"/>
                  </a:lnTo>
                  <a:lnTo>
                    <a:pt x="1248" y="624"/>
                  </a:lnTo>
                  <a:lnTo>
                    <a:pt x="1231" y="593"/>
                  </a:lnTo>
                  <a:lnTo>
                    <a:pt x="1248" y="497"/>
                  </a:lnTo>
                  <a:lnTo>
                    <a:pt x="1214" y="480"/>
                  </a:lnTo>
                  <a:lnTo>
                    <a:pt x="1231" y="465"/>
                  </a:lnTo>
                  <a:lnTo>
                    <a:pt x="1214" y="432"/>
                  </a:lnTo>
                  <a:lnTo>
                    <a:pt x="1179" y="449"/>
                  </a:lnTo>
                  <a:lnTo>
                    <a:pt x="1093" y="656"/>
                  </a:lnTo>
                  <a:lnTo>
                    <a:pt x="1093" y="737"/>
                  </a:lnTo>
                  <a:lnTo>
                    <a:pt x="1144" y="800"/>
                  </a:lnTo>
                  <a:lnTo>
                    <a:pt x="1144" y="833"/>
                  </a:lnTo>
                  <a:lnTo>
                    <a:pt x="1093" y="800"/>
                  </a:lnTo>
                  <a:lnTo>
                    <a:pt x="885" y="672"/>
                  </a:lnTo>
                  <a:lnTo>
                    <a:pt x="868" y="704"/>
                  </a:lnTo>
                  <a:lnTo>
                    <a:pt x="937" y="785"/>
                  </a:lnTo>
                  <a:lnTo>
                    <a:pt x="903" y="800"/>
                  </a:lnTo>
                  <a:lnTo>
                    <a:pt x="885" y="785"/>
                  </a:lnTo>
                  <a:lnTo>
                    <a:pt x="780" y="816"/>
                  </a:lnTo>
                  <a:lnTo>
                    <a:pt x="762" y="848"/>
                  </a:lnTo>
                  <a:lnTo>
                    <a:pt x="745" y="816"/>
                  </a:lnTo>
                  <a:lnTo>
                    <a:pt x="745" y="785"/>
                  </a:lnTo>
                  <a:lnTo>
                    <a:pt x="572" y="881"/>
                  </a:lnTo>
                  <a:lnTo>
                    <a:pt x="572" y="912"/>
                  </a:lnTo>
                  <a:lnTo>
                    <a:pt x="538" y="929"/>
                  </a:lnTo>
                  <a:lnTo>
                    <a:pt x="486" y="896"/>
                  </a:lnTo>
                  <a:lnTo>
                    <a:pt x="538" y="864"/>
                  </a:lnTo>
                  <a:lnTo>
                    <a:pt x="521" y="816"/>
                  </a:lnTo>
                  <a:lnTo>
                    <a:pt x="451" y="800"/>
                  </a:lnTo>
                  <a:lnTo>
                    <a:pt x="469" y="833"/>
                  </a:lnTo>
                  <a:lnTo>
                    <a:pt x="469" y="912"/>
                  </a:lnTo>
                  <a:lnTo>
                    <a:pt x="486" y="944"/>
                  </a:lnTo>
                  <a:lnTo>
                    <a:pt x="469" y="977"/>
                  </a:lnTo>
                  <a:lnTo>
                    <a:pt x="417" y="960"/>
                  </a:lnTo>
                  <a:lnTo>
                    <a:pt x="348" y="1008"/>
                  </a:lnTo>
                  <a:lnTo>
                    <a:pt x="382" y="1073"/>
                  </a:lnTo>
                  <a:lnTo>
                    <a:pt x="279" y="1040"/>
                  </a:lnTo>
                  <a:lnTo>
                    <a:pt x="261" y="1056"/>
                  </a:lnTo>
                  <a:lnTo>
                    <a:pt x="296" y="1103"/>
                  </a:lnTo>
                  <a:lnTo>
                    <a:pt x="261" y="1103"/>
                  </a:lnTo>
                  <a:lnTo>
                    <a:pt x="210" y="1073"/>
                  </a:lnTo>
                  <a:lnTo>
                    <a:pt x="210" y="977"/>
                  </a:lnTo>
                  <a:lnTo>
                    <a:pt x="158" y="944"/>
                  </a:lnTo>
                  <a:lnTo>
                    <a:pt x="140" y="912"/>
                  </a:lnTo>
                  <a:lnTo>
                    <a:pt x="175" y="929"/>
                  </a:lnTo>
                  <a:lnTo>
                    <a:pt x="313" y="977"/>
                  </a:lnTo>
                  <a:lnTo>
                    <a:pt x="400" y="929"/>
                  </a:lnTo>
                  <a:lnTo>
                    <a:pt x="382" y="881"/>
                  </a:lnTo>
                  <a:lnTo>
                    <a:pt x="279" y="785"/>
                  </a:lnTo>
                  <a:lnTo>
                    <a:pt x="175" y="752"/>
                  </a:lnTo>
                  <a:lnTo>
                    <a:pt x="175" y="737"/>
                  </a:lnTo>
                  <a:lnTo>
                    <a:pt x="140" y="720"/>
                  </a:lnTo>
                  <a:lnTo>
                    <a:pt x="106" y="737"/>
                  </a:lnTo>
                  <a:lnTo>
                    <a:pt x="106" y="752"/>
                  </a:lnTo>
                  <a:lnTo>
                    <a:pt x="87" y="752"/>
                  </a:lnTo>
                  <a:lnTo>
                    <a:pt x="52" y="785"/>
                  </a:lnTo>
                  <a:lnTo>
                    <a:pt x="52" y="833"/>
                  </a:lnTo>
                  <a:lnTo>
                    <a:pt x="87" y="864"/>
                  </a:lnTo>
                  <a:lnTo>
                    <a:pt x="69" y="912"/>
                  </a:lnTo>
                  <a:lnTo>
                    <a:pt x="87" y="992"/>
                  </a:lnTo>
                  <a:lnTo>
                    <a:pt x="69" y="1040"/>
                  </a:lnTo>
                  <a:lnTo>
                    <a:pt x="106" y="1088"/>
                  </a:lnTo>
                  <a:lnTo>
                    <a:pt x="87" y="1121"/>
                  </a:lnTo>
                  <a:lnTo>
                    <a:pt x="123" y="1151"/>
                  </a:lnTo>
                  <a:lnTo>
                    <a:pt x="123" y="1169"/>
                  </a:lnTo>
                  <a:lnTo>
                    <a:pt x="69" y="1247"/>
                  </a:lnTo>
                  <a:lnTo>
                    <a:pt x="18" y="1280"/>
                  </a:lnTo>
                  <a:lnTo>
                    <a:pt x="35" y="1280"/>
                  </a:lnTo>
                  <a:lnTo>
                    <a:pt x="69" y="1313"/>
                  </a:lnTo>
                  <a:lnTo>
                    <a:pt x="35" y="1343"/>
                  </a:lnTo>
                  <a:lnTo>
                    <a:pt x="18" y="1361"/>
                  </a:lnTo>
                  <a:lnTo>
                    <a:pt x="0" y="1361"/>
                  </a:lnTo>
                  <a:lnTo>
                    <a:pt x="18" y="1409"/>
                  </a:lnTo>
                  <a:lnTo>
                    <a:pt x="18" y="1424"/>
                  </a:lnTo>
                  <a:lnTo>
                    <a:pt x="18" y="1439"/>
                  </a:lnTo>
                  <a:lnTo>
                    <a:pt x="18" y="1457"/>
                  </a:lnTo>
                  <a:lnTo>
                    <a:pt x="35" y="1487"/>
                  </a:lnTo>
                  <a:lnTo>
                    <a:pt x="87" y="1505"/>
                  </a:lnTo>
                  <a:lnTo>
                    <a:pt x="106" y="1520"/>
                  </a:lnTo>
                  <a:lnTo>
                    <a:pt x="106" y="1553"/>
                  </a:lnTo>
                  <a:lnTo>
                    <a:pt x="140" y="1600"/>
                  </a:lnTo>
                  <a:lnTo>
                    <a:pt x="158" y="1600"/>
                  </a:lnTo>
                  <a:lnTo>
                    <a:pt x="140" y="1631"/>
                  </a:lnTo>
                  <a:lnTo>
                    <a:pt x="123" y="1616"/>
                  </a:lnTo>
                  <a:lnTo>
                    <a:pt x="123" y="1631"/>
                  </a:lnTo>
                  <a:lnTo>
                    <a:pt x="140" y="1664"/>
                  </a:lnTo>
                  <a:lnTo>
                    <a:pt x="192" y="1664"/>
                  </a:lnTo>
                  <a:lnTo>
                    <a:pt x="210" y="1679"/>
                  </a:lnTo>
                  <a:lnTo>
                    <a:pt x="192" y="1679"/>
                  </a:lnTo>
                  <a:lnTo>
                    <a:pt x="210" y="1696"/>
                  </a:lnTo>
                  <a:lnTo>
                    <a:pt x="227" y="1696"/>
                  </a:lnTo>
                  <a:lnTo>
                    <a:pt x="244" y="1727"/>
                  </a:lnTo>
                  <a:lnTo>
                    <a:pt x="261" y="1744"/>
                  </a:lnTo>
                  <a:lnTo>
                    <a:pt x="279" y="1727"/>
                  </a:lnTo>
                  <a:lnTo>
                    <a:pt x="365" y="1775"/>
                  </a:lnTo>
                  <a:lnTo>
                    <a:pt x="348" y="1840"/>
                  </a:lnTo>
                  <a:lnTo>
                    <a:pt x="330" y="1823"/>
                  </a:lnTo>
                  <a:lnTo>
                    <a:pt x="313" y="1840"/>
                  </a:lnTo>
                  <a:lnTo>
                    <a:pt x="313" y="1871"/>
                  </a:lnTo>
                  <a:lnTo>
                    <a:pt x="330" y="1856"/>
                  </a:lnTo>
                  <a:lnTo>
                    <a:pt x="348" y="1871"/>
                  </a:lnTo>
                  <a:lnTo>
                    <a:pt x="296" y="1888"/>
                  </a:lnTo>
                  <a:lnTo>
                    <a:pt x="313" y="1904"/>
                  </a:lnTo>
                  <a:lnTo>
                    <a:pt x="279" y="1936"/>
                  </a:lnTo>
                  <a:lnTo>
                    <a:pt x="261" y="1936"/>
                  </a:lnTo>
                  <a:lnTo>
                    <a:pt x="279" y="1936"/>
                  </a:lnTo>
                  <a:lnTo>
                    <a:pt x="348" y="2000"/>
                  </a:lnTo>
                  <a:lnTo>
                    <a:pt x="434" y="2000"/>
                  </a:lnTo>
                  <a:lnTo>
                    <a:pt x="469" y="2015"/>
                  </a:lnTo>
                  <a:lnTo>
                    <a:pt x="503" y="2015"/>
                  </a:lnTo>
                  <a:lnTo>
                    <a:pt x="538" y="2048"/>
                  </a:lnTo>
                  <a:lnTo>
                    <a:pt x="555" y="2063"/>
                  </a:lnTo>
                  <a:lnTo>
                    <a:pt x="572" y="2063"/>
                  </a:lnTo>
                  <a:lnTo>
                    <a:pt x="590" y="2048"/>
                  </a:lnTo>
                  <a:lnTo>
                    <a:pt x="555" y="2015"/>
                  </a:lnTo>
                  <a:lnTo>
                    <a:pt x="555" y="1984"/>
                  </a:lnTo>
                  <a:lnTo>
                    <a:pt x="538" y="1952"/>
                  </a:lnTo>
                  <a:lnTo>
                    <a:pt x="572" y="1904"/>
                  </a:lnTo>
                  <a:lnTo>
                    <a:pt x="590" y="1919"/>
                  </a:lnTo>
                  <a:lnTo>
                    <a:pt x="607" y="1904"/>
                  </a:lnTo>
                  <a:lnTo>
                    <a:pt x="607" y="1888"/>
                  </a:lnTo>
                  <a:lnTo>
                    <a:pt x="590" y="1888"/>
                  </a:lnTo>
                  <a:lnTo>
                    <a:pt x="607" y="1871"/>
                  </a:lnTo>
                  <a:lnTo>
                    <a:pt x="590" y="1840"/>
                  </a:lnTo>
                  <a:lnTo>
                    <a:pt x="555" y="1840"/>
                  </a:lnTo>
                  <a:lnTo>
                    <a:pt x="538" y="1808"/>
                  </a:lnTo>
                  <a:lnTo>
                    <a:pt x="555" y="1727"/>
                  </a:lnTo>
                  <a:lnTo>
                    <a:pt x="590" y="1760"/>
                  </a:lnTo>
                  <a:lnTo>
                    <a:pt x="607" y="1760"/>
                  </a:lnTo>
                  <a:lnTo>
                    <a:pt x="590" y="1727"/>
                  </a:lnTo>
                  <a:lnTo>
                    <a:pt x="641" y="1679"/>
                  </a:lnTo>
                  <a:lnTo>
                    <a:pt x="676" y="1696"/>
                  </a:lnTo>
                  <a:lnTo>
                    <a:pt x="693" y="1679"/>
                  </a:lnTo>
                  <a:lnTo>
                    <a:pt x="728" y="1696"/>
                  </a:lnTo>
                  <a:lnTo>
                    <a:pt x="780" y="1727"/>
                  </a:lnTo>
                  <a:lnTo>
                    <a:pt x="814" y="1712"/>
                  </a:lnTo>
                  <a:lnTo>
                    <a:pt x="851" y="1712"/>
                  </a:lnTo>
                  <a:lnTo>
                    <a:pt x="868" y="1727"/>
                  </a:lnTo>
                  <a:lnTo>
                    <a:pt x="937" y="1727"/>
                  </a:lnTo>
                  <a:lnTo>
                    <a:pt x="954" y="1696"/>
                  </a:lnTo>
                  <a:lnTo>
                    <a:pt x="903" y="1679"/>
                  </a:lnTo>
                  <a:lnTo>
                    <a:pt x="937" y="1664"/>
                  </a:lnTo>
                  <a:lnTo>
                    <a:pt x="920" y="1648"/>
                  </a:lnTo>
                  <a:lnTo>
                    <a:pt x="937" y="1631"/>
                  </a:lnTo>
                  <a:lnTo>
                    <a:pt x="937" y="1583"/>
                  </a:lnTo>
                  <a:lnTo>
                    <a:pt x="972" y="1600"/>
                  </a:lnTo>
                  <a:lnTo>
                    <a:pt x="1127" y="1553"/>
                  </a:lnTo>
                  <a:lnTo>
                    <a:pt x="1127" y="1535"/>
                  </a:lnTo>
                  <a:lnTo>
                    <a:pt x="1144" y="1535"/>
                  </a:lnTo>
                  <a:lnTo>
                    <a:pt x="1196" y="1535"/>
                  </a:lnTo>
                  <a:lnTo>
                    <a:pt x="1214" y="1568"/>
                  </a:lnTo>
                  <a:lnTo>
                    <a:pt x="1214" y="1583"/>
                  </a:lnTo>
                  <a:lnTo>
                    <a:pt x="1231" y="1583"/>
                  </a:lnTo>
                  <a:lnTo>
                    <a:pt x="1265" y="1600"/>
                  </a:lnTo>
                  <a:lnTo>
                    <a:pt x="1265" y="1616"/>
                  </a:lnTo>
                  <a:lnTo>
                    <a:pt x="1300" y="1616"/>
                  </a:lnTo>
                  <a:lnTo>
                    <a:pt x="1334" y="1583"/>
                  </a:lnTo>
                  <a:lnTo>
                    <a:pt x="1369" y="1568"/>
                  </a:lnTo>
                  <a:lnTo>
                    <a:pt x="1386" y="1616"/>
                  </a:lnTo>
                  <a:lnTo>
                    <a:pt x="1455" y="1727"/>
                  </a:lnTo>
                  <a:lnTo>
                    <a:pt x="1473" y="1696"/>
                  </a:lnTo>
                  <a:lnTo>
                    <a:pt x="1490" y="1727"/>
                  </a:lnTo>
                  <a:lnTo>
                    <a:pt x="1542" y="1712"/>
                  </a:lnTo>
                  <a:lnTo>
                    <a:pt x="1596" y="1760"/>
                  </a:lnTo>
                  <a:lnTo>
                    <a:pt x="1630" y="1775"/>
                  </a:lnTo>
                  <a:lnTo>
                    <a:pt x="1630" y="1760"/>
                  </a:lnTo>
                  <a:lnTo>
                    <a:pt x="1647" y="1792"/>
                  </a:lnTo>
                  <a:lnTo>
                    <a:pt x="1630" y="1808"/>
                  </a:lnTo>
                  <a:lnTo>
                    <a:pt x="1665" y="1792"/>
                  </a:lnTo>
                  <a:lnTo>
                    <a:pt x="1682" y="1775"/>
                  </a:lnTo>
                  <a:lnTo>
                    <a:pt x="1768" y="1727"/>
                  </a:lnTo>
                  <a:lnTo>
                    <a:pt x="1837" y="1744"/>
                  </a:lnTo>
                  <a:lnTo>
                    <a:pt x="1872" y="1760"/>
                  </a:lnTo>
                  <a:lnTo>
                    <a:pt x="1941" y="1760"/>
                  </a:lnTo>
                  <a:lnTo>
                    <a:pt x="1941" y="1727"/>
                  </a:lnTo>
                  <a:lnTo>
                    <a:pt x="1941" y="1696"/>
                  </a:lnTo>
                  <a:lnTo>
                    <a:pt x="1976" y="1679"/>
                  </a:lnTo>
                  <a:lnTo>
                    <a:pt x="2045" y="1696"/>
                  </a:lnTo>
                  <a:lnTo>
                    <a:pt x="2079" y="1744"/>
                  </a:lnTo>
                  <a:lnTo>
                    <a:pt x="2097" y="1744"/>
                  </a:lnTo>
                  <a:lnTo>
                    <a:pt x="2131" y="1727"/>
                  </a:lnTo>
                  <a:lnTo>
                    <a:pt x="2235" y="1775"/>
                  </a:lnTo>
                  <a:lnTo>
                    <a:pt x="2287" y="1792"/>
                  </a:lnTo>
                  <a:lnTo>
                    <a:pt x="2358" y="1775"/>
                  </a:lnTo>
                  <a:lnTo>
                    <a:pt x="2392" y="1744"/>
                  </a:lnTo>
                  <a:lnTo>
                    <a:pt x="2444" y="1760"/>
                  </a:lnTo>
                  <a:lnTo>
                    <a:pt x="2479" y="1775"/>
                  </a:lnTo>
                  <a:lnTo>
                    <a:pt x="2530" y="1760"/>
                  </a:lnTo>
                  <a:lnTo>
                    <a:pt x="2548" y="1696"/>
                  </a:lnTo>
                  <a:lnTo>
                    <a:pt x="2565" y="1679"/>
                  </a:lnTo>
                  <a:lnTo>
                    <a:pt x="2565" y="1664"/>
                  </a:lnTo>
                  <a:lnTo>
                    <a:pt x="2548" y="1664"/>
                  </a:lnTo>
                  <a:lnTo>
                    <a:pt x="2565" y="1631"/>
                  </a:lnTo>
                  <a:lnTo>
                    <a:pt x="2634" y="1616"/>
                  </a:lnTo>
                  <a:lnTo>
                    <a:pt x="2686" y="1631"/>
                  </a:lnTo>
                  <a:lnTo>
                    <a:pt x="2721" y="1664"/>
                  </a:lnTo>
                  <a:lnTo>
                    <a:pt x="2755" y="1775"/>
                  </a:lnTo>
                  <a:lnTo>
                    <a:pt x="2790" y="1775"/>
                  </a:lnTo>
                  <a:lnTo>
                    <a:pt x="2841" y="1808"/>
                  </a:lnTo>
                  <a:lnTo>
                    <a:pt x="2841" y="1840"/>
                  </a:lnTo>
                  <a:lnTo>
                    <a:pt x="2876" y="1840"/>
                  </a:lnTo>
                  <a:lnTo>
                    <a:pt x="2945" y="1823"/>
                  </a:lnTo>
                  <a:lnTo>
                    <a:pt x="2945" y="1856"/>
                  </a:lnTo>
                  <a:lnTo>
                    <a:pt x="2893" y="1952"/>
                  </a:lnTo>
                  <a:lnTo>
                    <a:pt x="2876" y="1936"/>
                  </a:lnTo>
                  <a:lnTo>
                    <a:pt x="2841" y="1952"/>
                  </a:lnTo>
                  <a:lnTo>
                    <a:pt x="2859" y="2000"/>
                  </a:lnTo>
                  <a:lnTo>
                    <a:pt x="2841" y="2032"/>
                  </a:lnTo>
                  <a:lnTo>
                    <a:pt x="2859" y="2000"/>
                  </a:lnTo>
                  <a:lnTo>
                    <a:pt x="2876" y="2000"/>
                  </a:lnTo>
                  <a:lnTo>
                    <a:pt x="2876" y="2015"/>
                  </a:lnTo>
                  <a:lnTo>
                    <a:pt x="2893" y="2032"/>
                  </a:lnTo>
                  <a:lnTo>
                    <a:pt x="2945" y="2000"/>
                  </a:lnTo>
                  <a:lnTo>
                    <a:pt x="3103" y="1823"/>
                  </a:lnTo>
                  <a:lnTo>
                    <a:pt x="3103" y="1712"/>
                  </a:lnTo>
                  <a:lnTo>
                    <a:pt x="3120" y="1679"/>
                  </a:lnTo>
                  <a:lnTo>
                    <a:pt x="3120" y="1631"/>
                  </a:lnTo>
                  <a:lnTo>
                    <a:pt x="3085" y="1583"/>
                  </a:lnTo>
                  <a:lnTo>
                    <a:pt x="3068" y="1583"/>
                  </a:lnTo>
                  <a:lnTo>
                    <a:pt x="3049" y="1616"/>
                  </a:lnTo>
                  <a:lnTo>
                    <a:pt x="3014" y="1616"/>
                  </a:lnTo>
                  <a:lnTo>
                    <a:pt x="3032" y="1583"/>
                  </a:lnTo>
                  <a:lnTo>
                    <a:pt x="3014" y="1583"/>
                  </a:lnTo>
                  <a:lnTo>
                    <a:pt x="2997" y="1568"/>
                  </a:lnTo>
                  <a:lnTo>
                    <a:pt x="2962" y="1568"/>
                  </a:lnTo>
                  <a:lnTo>
                    <a:pt x="2962" y="1553"/>
                  </a:lnTo>
                  <a:lnTo>
                    <a:pt x="3014" y="1505"/>
                  </a:lnTo>
                  <a:lnTo>
                    <a:pt x="3172" y="1361"/>
                  </a:lnTo>
                  <a:lnTo>
                    <a:pt x="3241" y="1343"/>
                  </a:lnTo>
                  <a:lnTo>
                    <a:pt x="3258" y="1361"/>
                  </a:lnTo>
                  <a:lnTo>
                    <a:pt x="3275" y="1343"/>
                  </a:lnTo>
                  <a:lnTo>
                    <a:pt x="3327" y="1361"/>
                  </a:lnTo>
                  <a:lnTo>
                    <a:pt x="3344" y="1328"/>
                  </a:lnTo>
                  <a:lnTo>
                    <a:pt x="3396" y="1343"/>
                  </a:lnTo>
                  <a:lnTo>
                    <a:pt x="3414" y="1343"/>
                  </a:lnTo>
                  <a:lnTo>
                    <a:pt x="3396" y="1361"/>
                  </a:lnTo>
                  <a:lnTo>
                    <a:pt x="3396" y="1376"/>
                  </a:lnTo>
                  <a:lnTo>
                    <a:pt x="3500" y="1361"/>
                  </a:lnTo>
                  <a:lnTo>
                    <a:pt x="3483" y="1343"/>
                  </a:lnTo>
                  <a:lnTo>
                    <a:pt x="3552" y="1232"/>
                  </a:lnTo>
                  <a:lnTo>
                    <a:pt x="3638" y="1217"/>
                  </a:lnTo>
                  <a:lnTo>
                    <a:pt x="3638" y="1247"/>
                  </a:lnTo>
                  <a:lnTo>
                    <a:pt x="3638" y="1280"/>
                  </a:lnTo>
                  <a:lnTo>
                    <a:pt x="3725" y="1232"/>
                  </a:lnTo>
                  <a:lnTo>
                    <a:pt x="3725" y="1184"/>
                  </a:lnTo>
                  <a:lnTo>
                    <a:pt x="3759" y="1184"/>
                  </a:lnTo>
                  <a:lnTo>
                    <a:pt x="3742" y="1199"/>
                  </a:lnTo>
                  <a:lnTo>
                    <a:pt x="3725" y="1280"/>
                  </a:lnTo>
                  <a:lnTo>
                    <a:pt x="3690" y="1295"/>
                  </a:lnTo>
                  <a:lnTo>
                    <a:pt x="3586" y="1409"/>
                  </a:lnTo>
                  <a:lnTo>
                    <a:pt x="3552" y="1424"/>
                  </a:lnTo>
                  <a:lnTo>
                    <a:pt x="3517" y="1535"/>
                  </a:lnTo>
                  <a:lnTo>
                    <a:pt x="3552" y="1727"/>
                  </a:lnTo>
                  <a:lnTo>
                    <a:pt x="3586" y="1696"/>
                  </a:lnTo>
                  <a:lnTo>
                    <a:pt x="3621" y="1631"/>
                  </a:lnTo>
                  <a:lnTo>
                    <a:pt x="3638" y="1631"/>
                  </a:lnTo>
                  <a:lnTo>
                    <a:pt x="3638" y="1583"/>
                  </a:lnTo>
                  <a:lnTo>
                    <a:pt x="3655" y="1583"/>
                  </a:lnTo>
                  <a:lnTo>
                    <a:pt x="3690" y="1568"/>
                  </a:lnTo>
                  <a:lnTo>
                    <a:pt x="3673" y="1520"/>
                  </a:lnTo>
                  <a:lnTo>
                    <a:pt x="3707" y="1505"/>
                  </a:lnTo>
                  <a:lnTo>
                    <a:pt x="3725" y="1505"/>
                  </a:lnTo>
                  <a:lnTo>
                    <a:pt x="3725" y="1472"/>
                  </a:lnTo>
                  <a:lnTo>
                    <a:pt x="3707" y="1472"/>
                  </a:lnTo>
                  <a:lnTo>
                    <a:pt x="3725" y="1424"/>
                  </a:lnTo>
                  <a:lnTo>
                    <a:pt x="3707" y="1424"/>
                  </a:lnTo>
                  <a:lnTo>
                    <a:pt x="3690" y="1424"/>
                  </a:lnTo>
                  <a:lnTo>
                    <a:pt x="3690" y="1409"/>
                  </a:lnTo>
                  <a:lnTo>
                    <a:pt x="3725" y="1361"/>
                  </a:lnTo>
                  <a:lnTo>
                    <a:pt x="3725" y="1328"/>
                  </a:lnTo>
                  <a:lnTo>
                    <a:pt x="3759" y="1328"/>
                  </a:lnTo>
                  <a:lnTo>
                    <a:pt x="3813" y="1295"/>
                  </a:lnTo>
                  <a:lnTo>
                    <a:pt x="3813" y="1328"/>
                  </a:lnTo>
                  <a:lnTo>
                    <a:pt x="3830" y="1313"/>
                  </a:lnTo>
                  <a:lnTo>
                    <a:pt x="3882" y="1295"/>
                  </a:lnTo>
                  <a:lnTo>
                    <a:pt x="3917" y="1328"/>
                  </a:lnTo>
                  <a:lnTo>
                    <a:pt x="3934" y="1295"/>
                  </a:lnTo>
                  <a:lnTo>
                    <a:pt x="4107" y="1184"/>
                  </a:lnTo>
                  <a:lnTo>
                    <a:pt x="4158" y="1199"/>
                  </a:lnTo>
                  <a:lnTo>
                    <a:pt x="4176" y="1184"/>
                  </a:lnTo>
                  <a:lnTo>
                    <a:pt x="4141" y="1088"/>
                  </a:lnTo>
                  <a:lnTo>
                    <a:pt x="4124" y="1088"/>
                  </a:lnTo>
                  <a:lnTo>
                    <a:pt x="4124" y="1056"/>
                  </a:lnTo>
                  <a:lnTo>
                    <a:pt x="4141" y="1056"/>
                  </a:lnTo>
                  <a:lnTo>
                    <a:pt x="4176" y="1040"/>
                  </a:lnTo>
                  <a:lnTo>
                    <a:pt x="4210" y="1008"/>
                  </a:lnTo>
                  <a:lnTo>
                    <a:pt x="4193" y="977"/>
                  </a:lnTo>
                  <a:lnTo>
                    <a:pt x="4210" y="960"/>
                  </a:lnTo>
                  <a:lnTo>
                    <a:pt x="4228" y="1008"/>
                  </a:lnTo>
                  <a:lnTo>
                    <a:pt x="4262" y="1008"/>
                  </a:lnTo>
                  <a:lnTo>
                    <a:pt x="4297" y="1040"/>
                  </a:lnTo>
                  <a:lnTo>
                    <a:pt x="4383" y="1088"/>
                  </a:lnTo>
                  <a:lnTo>
                    <a:pt x="4400" y="1040"/>
                  </a:lnTo>
                  <a:lnTo>
                    <a:pt x="4400" y="1008"/>
                  </a:lnTo>
                  <a:lnTo>
                    <a:pt x="4435" y="1008"/>
                  </a:lnTo>
                  <a:lnTo>
                    <a:pt x="4469" y="977"/>
                  </a:lnTo>
                  <a:lnTo>
                    <a:pt x="4418" y="929"/>
                  </a:lnTo>
                  <a:lnTo>
                    <a:pt x="4331" y="912"/>
                  </a:lnTo>
                  <a:lnTo>
                    <a:pt x="4176" y="785"/>
                  </a:lnTo>
                  <a:lnTo>
                    <a:pt x="4072" y="720"/>
                  </a:lnTo>
                  <a:lnTo>
                    <a:pt x="3934" y="704"/>
                  </a:lnTo>
                  <a:lnTo>
                    <a:pt x="3934" y="785"/>
                  </a:lnTo>
                  <a:lnTo>
                    <a:pt x="3899" y="800"/>
                  </a:lnTo>
                  <a:lnTo>
                    <a:pt x="3865" y="768"/>
                  </a:lnTo>
                  <a:lnTo>
                    <a:pt x="3865" y="737"/>
                  </a:lnTo>
                  <a:lnTo>
                    <a:pt x="3882" y="737"/>
                  </a:lnTo>
                  <a:lnTo>
                    <a:pt x="3899" y="720"/>
                  </a:lnTo>
                  <a:lnTo>
                    <a:pt x="3865" y="720"/>
                  </a:lnTo>
                  <a:lnTo>
                    <a:pt x="3830" y="752"/>
                  </a:lnTo>
                  <a:lnTo>
                    <a:pt x="3742" y="737"/>
                  </a:lnTo>
                  <a:lnTo>
                    <a:pt x="3655" y="737"/>
                  </a:lnTo>
                  <a:lnTo>
                    <a:pt x="3621" y="720"/>
                  </a:lnTo>
                  <a:lnTo>
                    <a:pt x="3638" y="689"/>
                  </a:lnTo>
                  <a:lnTo>
                    <a:pt x="3604" y="641"/>
                  </a:lnTo>
                  <a:lnTo>
                    <a:pt x="3535" y="624"/>
                  </a:lnTo>
                  <a:lnTo>
                    <a:pt x="3431" y="656"/>
                  </a:lnTo>
                  <a:lnTo>
                    <a:pt x="3414" y="608"/>
                  </a:lnTo>
                  <a:lnTo>
                    <a:pt x="3379" y="608"/>
                  </a:lnTo>
                  <a:lnTo>
                    <a:pt x="3362" y="593"/>
                  </a:lnTo>
                  <a:lnTo>
                    <a:pt x="3362" y="545"/>
                  </a:lnTo>
                  <a:lnTo>
                    <a:pt x="3241" y="512"/>
                  </a:lnTo>
                  <a:lnTo>
                    <a:pt x="3103" y="480"/>
                  </a:lnTo>
                  <a:lnTo>
                    <a:pt x="3068" y="545"/>
                  </a:lnTo>
                  <a:lnTo>
                    <a:pt x="3103" y="593"/>
                  </a:lnTo>
                  <a:lnTo>
                    <a:pt x="2997" y="593"/>
                  </a:lnTo>
                  <a:lnTo>
                    <a:pt x="2980" y="593"/>
                  </a:lnTo>
                  <a:lnTo>
                    <a:pt x="2945" y="608"/>
                  </a:lnTo>
                  <a:lnTo>
                    <a:pt x="2893" y="560"/>
                  </a:lnTo>
                  <a:lnTo>
                    <a:pt x="2859" y="656"/>
                  </a:lnTo>
                  <a:lnTo>
                    <a:pt x="2824" y="641"/>
                  </a:lnTo>
                  <a:lnTo>
                    <a:pt x="2790" y="576"/>
                  </a:lnTo>
                  <a:lnTo>
                    <a:pt x="2807" y="497"/>
                  </a:lnTo>
                  <a:lnTo>
                    <a:pt x="2772" y="449"/>
                  </a:lnTo>
                  <a:lnTo>
                    <a:pt x="2669" y="417"/>
                  </a:lnTo>
                  <a:lnTo>
                    <a:pt x="2634" y="417"/>
                  </a:lnTo>
                  <a:lnTo>
                    <a:pt x="2617" y="449"/>
                  </a:lnTo>
                  <a:lnTo>
                    <a:pt x="2634" y="480"/>
                  </a:lnTo>
                  <a:lnTo>
                    <a:pt x="2496" y="465"/>
                  </a:lnTo>
                  <a:lnTo>
                    <a:pt x="2513" y="417"/>
                  </a:lnTo>
                  <a:lnTo>
                    <a:pt x="2427" y="401"/>
                  </a:lnTo>
                  <a:lnTo>
                    <a:pt x="2375" y="432"/>
                  </a:lnTo>
                  <a:lnTo>
                    <a:pt x="2269" y="384"/>
                  </a:lnTo>
                  <a:close/>
                </a:path>
              </a:pathLst>
            </a:custGeom>
            <a:solidFill>
              <a:srgbClr val="D4DF33"/>
            </a:solidFill>
            <a:ln w="9525" cap="rnd">
              <a:solidFill>
                <a:schemeClr val="bg1"/>
              </a:solidFill>
              <a:round/>
              <a:headEnd/>
              <a:tailEnd/>
            </a:ln>
          </p:spPr>
          <p:txBody>
            <a:bodyPr/>
            <a:lstStyle/>
            <a:p>
              <a:endParaRPr lang="en-US" dirty="0"/>
            </a:p>
          </p:txBody>
        </p:sp>
        <p:sp>
          <p:nvSpPr>
            <p:cNvPr id="422" name="Freeform 172">
              <a:extLst>
                <a:ext uri="{FF2B5EF4-FFF2-40B4-BE49-F238E27FC236}">
                  <a16:creationId xmlns:a16="http://schemas.microsoft.com/office/drawing/2014/main" id="{E4B4E6FC-B4CF-4E20-922A-660E1A30D7F5}"/>
                </a:ext>
              </a:extLst>
            </p:cNvPr>
            <p:cNvSpPr>
              <a:spLocks/>
            </p:cNvSpPr>
            <p:nvPr/>
          </p:nvSpPr>
          <p:spPr bwMode="auto">
            <a:xfrm>
              <a:off x="6980237" y="2155826"/>
              <a:ext cx="371475" cy="468313"/>
            </a:xfrm>
            <a:custGeom>
              <a:avLst/>
              <a:gdLst>
                <a:gd name="T0" fmla="*/ 0 w 468"/>
                <a:gd name="T1" fmla="*/ 101428 h 591"/>
                <a:gd name="T2" fmla="*/ 0 w 468"/>
                <a:gd name="T3" fmla="*/ 101428 h 591"/>
                <a:gd name="T4" fmla="*/ 10319 w 468"/>
                <a:gd name="T5" fmla="*/ 113314 h 591"/>
                <a:gd name="T6" fmla="*/ 27781 w 468"/>
                <a:gd name="T7" fmla="*/ 116484 h 591"/>
                <a:gd name="T8" fmla="*/ 31750 w 468"/>
                <a:gd name="T9" fmla="*/ 113314 h 591"/>
                <a:gd name="T10" fmla="*/ 23812 w 468"/>
                <a:gd name="T11" fmla="*/ 106975 h 591"/>
                <a:gd name="T12" fmla="*/ 20638 w 468"/>
                <a:gd name="T13" fmla="*/ 101428 h 591"/>
                <a:gd name="T14" fmla="*/ 20638 w 468"/>
                <a:gd name="T15" fmla="*/ 84788 h 591"/>
                <a:gd name="T16" fmla="*/ 23812 w 468"/>
                <a:gd name="T17" fmla="*/ 78448 h 591"/>
                <a:gd name="T18" fmla="*/ 48419 w 468"/>
                <a:gd name="T19" fmla="*/ 40413 h 591"/>
                <a:gd name="T20" fmla="*/ 65881 w 468"/>
                <a:gd name="T21" fmla="*/ 28527 h 591"/>
                <a:gd name="T22" fmla="*/ 92869 w 468"/>
                <a:gd name="T23" fmla="*/ 15848 h 591"/>
                <a:gd name="T24" fmla="*/ 92869 w 468"/>
                <a:gd name="T25" fmla="*/ 2377 h 591"/>
                <a:gd name="T26" fmla="*/ 86519 w 468"/>
                <a:gd name="T27" fmla="*/ 0 h 591"/>
                <a:gd name="T28" fmla="*/ 79375 w 468"/>
                <a:gd name="T29" fmla="*/ 6339 h 591"/>
                <a:gd name="T30" fmla="*/ 73025 w 468"/>
                <a:gd name="T31" fmla="*/ 11886 h 591"/>
                <a:gd name="T32" fmla="*/ 62706 w 468"/>
                <a:gd name="T33" fmla="*/ 15848 h 591"/>
                <a:gd name="T34" fmla="*/ 52388 w 468"/>
                <a:gd name="T35" fmla="*/ 15848 h 591"/>
                <a:gd name="T36" fmla="*/ 42069 w 468"/>
                <a:gd name="T37" fmla="*/ 21395 h 591"/>
                <a:gd name="T38" fmla="*/ 31750 w 468"/>
                <a:gd name="T39" fmla="*/ 34866 h 591"/>
                <a:gd name="T40" fmla="*/ 20638 w 468"/>
                <a:gd name="T41" fmla="*/ 40413 h 591"/>
                <a:gd name="T42" fmla="*/ 20638 w 468"/>
                <a:gd name="T43" fmla="*/ 47544 h 591"/>
                <a:gd name="T44" fmla="*/ 17463 w 468"/>
                <a:gd name="T45" fmla="*/ 57053 h 591"/>
                <a:gd name="T46" fmla="*/ 10319 w 468"/>
                <a:gd name="T47" fmla="*/ 63393 h 591"/>
                <a:gd name="T48" fmla="*/ 14288 w 468"/>
                <a:gd name="T49" fmla="*/ 68939 h 591"/>
                <a:gd name="T50" fmla="*/ 10319 w 468"/>
                <a:gd name="T51" fmla="*/ 76071 h 591"/>
                <a:gd name="T52" fmla="*/ 3969 w 468"/>
                <a:gd name="T53" fmla="*/ 82410 h 591"/>
                <a:gd name="T54" fmla="*/ 7144 w 468"/>
                <a:gd name="T55" fmla="*/ 87957 h 591"/>
                <a:gd name="T56" fmla="*/ 0 w 468"/>
                <a:gd name="T57" fmla="*/ 91919 h 591"/>
                <a:gd name="T58" fmla="*/ 0 w 468"/>
                <a:gd name="T59" fmla="*/ 101428 h 59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8"/>
                <a:gd name="T91" fmla="*/ 0 h 591"/>
                <a:gd name="T92" fmla="*/ 468 w 468"/>
                <a:gd name="T93" fmla="*/ 591 h 59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8" h="591">
                  <a:moveTo>
                    <a:pt x="0" y="512"/>
                  </a:moveTo>
                  <a:lnTo>
                    <a:pt x="0" y="512"/>
                  </a:lnTo>
                  <a:lnTo>
                    <a:pt x="52" y="575"/>
                  </a:lnTo>
                  <a:lnTo>
                    <a:pt x="140" y="591"/>
                  </a:lnTo>
                  <a:lnTo>
                    <a:pt x="157" y="575"/>
                  </a:lnTo>
                  <a:lnTo>
                    <a:pt x="123" y="543"/>
                  </a:lnTo>
                  <a:lnTo>
                    <a:pt x="104" y="512"/>
                  </a:lnTo>
                  <a:lnTo>
                    <a:pt x="104" y="431"/>
                  </a:lnTo>
                  <a:lnTo>
                    <a:pt x="123" y="399"/>
                  </a:lnTo>
                  <a:lnTo>
                    <a:pt x="244" y="207"/>
                  </a:lnTo>
                  <a:lnTo>
                    <a:pt x="330" y="144"/>
                  </a:lnTo>
                  <a:lnTo>
                    <a:pt x="468" y="80"/>
                  </a:lnTo>
                  <a:lnTo>
                    <a:pt x="468" y="15"/>
                  </a:lnTo>
                  <a:lnTo>
                    <a:pt x="434" y="0"/>
                  </a:lnTo>
                  <a:lnTo>
                    <a:pt x="399" y="32"/>
                  </a:lnTo>
                  <a:lnTo>
                    <a:pt x="365" y="63"/>
                  </a:lnTo>
                  <a:lnTo>
                    <a:pt x="313" y="80"/>
                  </a:lnTo>
                  <a:lnTo>
                    <a:pt x="261" y="80"/>
                  </a:lnTo>
                  <a:lnTo>
                    <a:pt x="209" y="111"/>
                  </a:lnTo>
                  <a:lnTo>
                    <a:pt x="157" y="176"/>
                  </a:lnTo>
                  <a:lnTo>
                    <a:pt x="104" y="207"/>
                  </a:lnTo>
                  <a:lnTo>
                    <a:pt x="104" y="240"/>
                  </a:lnTo>
                  <a:lnTo>
                    <a:pt x="86" y="288"/>
                  </a:lnTo>
                  <a:lnTo>
                    <a:pt x="52" y="320"/>
                  </a:lnTo>
                  <a:lnTo>
                    <a:pt x="69" y="351"/>
                  </a:lnTo>
                  <a:lnTo>
                    <a:pt x="52" y="384"/>
                  </a:lnTo>
                  <a:lnTo>
                    <a:pt x="17" y="416"/>
                  </a:lnTo>
                  <a:lnTo>
                    <a:pt x="35" y="447"/>
                  </a:lnTo>
                  <a:lnTo>
                    <a:pt x="0" y="464"/>
                  </a:lnTo>
                  <a:lnTo>
                    <a:pt x="0" y="512"/>
                  </a:lnTo>
                  <a:close/>
                </a:path>
              </a:pathLst>
            </a:custGeom>
            <a:solidFill>
              <a:srgbClr val="D4DF33"/>
            </a:solidFill>
            <a:ln w="9525" cap="rnd">
              <a:solidFill>
                <a:schemeClr val="bg1"/>
              </a:solidFill>
              <a:round/>
              <a:headEnd/>
              <a:tailEnd/>
            </a:ln>
          </p:spPr>
          <p:txBody>
            <a:bodyPr/>
            <a:lstStyle/>
            <a:p>
              <a:endParaRPr lang="en-US" dirty="0"/>
            </a:p>
          </p:txBody>
        </p:sp>
        <p:sp>
          <p:nvSpPr>
            <p:cNvPr id="423" name="Freeform 173">
              <a:extLst>
                <a:ext uri="{FF2B5EF4-FFF2-40B4-BE49-F238E27FC236}">
                  <a16:creationId xmlns:a16="http://schemas.microsoft.com/office/drawing/2014/main" id="{A0108341-1C61-4635-9935-C8B9AA528153}"/>
                </a:ext>
              </a:extLst>
            </p:cNvPr>
            <p:cNvSpPr>
              <a:spLocks/>
            </p:cNvSpPr>
            <p:nvPr/>
          </p:nvSpPr>
          <p:spPr bwMode="auto">
            <a:xfrm>
              <a:off x="6910387" y="2676526"/>
              <a:ext cx="41275" cy="50800"/>
            </a:xfrm>
            <a:custGeom>
              <a:avLst/>
              <a:gdLst>
                <a:gd name="T0" fmla="*/ 0 w 52"/>
                <a:gd name="T1" fmla="*/ 12902 h 63"/>
                <a:gd name="T2" fmla="*/ 0 w 52"/>
                <a:gd name="T3" fmla="*/ 12902 h 63"/>
                <a:gd name="T4" fmla="*/ 7144 w 52"/>
                <a:gd name="T5" fmla="*/ 9676 h 63"/>
                <a:gd name="T6" fmla="*/ 10319 w 52"/>
                <a:gd name="T7" fmla="*/ 6451 h 63"/>
                <a:gd name="T8" fmla="*/ 3969 w 52"/>
                <a:gd name="T9" fmla="*/ 0 h 63"/>
                <a:gd name="T10" fmla="*/ 0 w 52"/>
                <a:gd name="T11" fmla="*/ 6451 h 63"/>
                <a:gd name="T12" fmla="*/ 0 w 52"/>
                <a:gd name="T13" fmla="*/ 12902 h 63"/>
                <a:gd name="T14" fmla="*/ 0 60000 65536"/>
                <a:gd name="T15" fmla="*/ 0 60000 65536"/>
                <a:gd name="T16" fmla="*/ 0 60000 65536"/>
                <a:gd name="T17" fmla="*/ 0 60000 65536"/>
                <a:gd name="T18" fmla="*/ 0 60000 65536"/>
                <a:gd name="T19" fmla="*/ 0 60000 65536"/>
                <a:gd name="T20" fmla="*/ 0 60000 65536"/>
                <a:gd name="T21" fmla="*/ 0 w 52"/>
                <a:gd name="T22" fmla="*/ 0 h 63"/>
                <a:gd name="T23" fmla="*/ 52 w 52"/>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63">
                  <a:moveTo>
                    <a:pt x="0" y="63"/>
                  </a:moveTo>
                  <a:lnTo>
                    <a:pt x="0" y="63"/>
                  </a:lnTo>
                  <a:lnTo>
                    <a:pt x="34" y="48"/>
                  </a:lnTo>
                  <a:lnTo>
                    <a:pt x="52" y="31"/>
                  </a:lnTo>
                  <a:lnTo>
                    <a:pt x="17" y="0"/>
                  </a:lnTo>
                  <a:lnTo>
                    <a:pt x="0" y="31"/>
                  </a:lnTo>
                  <a:lnTo>
                    <a:pt x="0" y="63"/>
                  </a:lnTo>
                </a:path>
              </a:pathLst>
            </a:custGeom>
            <a:solidFill>
              <a:srgbClr val="D4DF33"/>
            </a:solidFill>
            <a:ln w="9525" cap="rnd">
              <a:solidFill>
                <a:schemeClr val="bg1"/>
              </a:solidFill>
              <a:round/>
              <a:headEnd/>
              <a:tailEnd/>
            </a:ln>
          </p:spPr>
          <p:txBody>
            <a:bodyPr/>
            <a:lstStyle/>
            <a:p>
              <a:endParaRPr lang="en-US" dirty="0"/>
            </a:p>
          </p:txBody>
        </p:sp>
        <p:sp>
          <p:nvSpPr>
            <p:cNvPr id="424" name="Freeform 174">
              <a:extLst>
                <a:ext uri="{FF2B5EF4-FFF2-40B4-BE49-F238E27FC236}">
                  <a16:creationId xmlns:a16="http://schemas.microsoft.com/office/drawing/2014/main" id="{8491FB0B-774C-46E1-9530-7177CBEC22F5}"/>
                </a:ext>
              </a:extLst>
            </p:cNvPr>
            <p:cNvSpPr>
              <a:spLocks/>
            </p:cNvSpPr>
            <p:nvPr/>
          </p:nvSpPr>
          <p:spPr bwMode="auto">
            <a:xfrm>
              <a:off x="6792912" y="2146301"/>
              <a:ext cx="155575" cy="44450"/>
            </a:xfrm>
            <a:custGeom>
              <a:avLst/>
              <a:gdLst>
                <a:gd name="T0" fmla="*/ 32544 w 196"/>
                <a:gd name="T1" fmla="*/ 3969 h 56"/>
                <a:gd name="T2" fmla="*/ 28575 w 196"/>
                <a:gd name="T3" fmla="*/ 3969 h 56"/>
                <a:gd name="T4" fmla="*/ 24606 w 196"/>
                <a:gd name="T5" fmla="*/ 3969 h 56"/>
                <a:gd name="T6" fmla="*/ 24606 w 196"/>
                <a:gd name="T7" fmla="*/ 7938 h 56"/>
                <a:gd name="T8" fmla="*/ 20637 w 196"/>
                <a:gd name="T9" fmla="*/ 11113 h 56"/>
                <a:gd name="T10" fmla="*/ 20637 w 196"/>
                <a:gd name="T11" fmla="*/ 7938 h 56"/>
                <a:gd name="T12" fmla="*/ 18256 w 196"/>
                <a:gd name="T13" fmla="*/ 7938 h 56"/>
                <a:gd name="T14" fmla="*/ 15081 w 196"/>
                <a:gd name="T15" fmla="*/ 3969 h 56"/>
                <a:gd name="T16" fmla="*/ 18256 w 196"/>
                <a:gd name="T17" fmla="*/ 3969 h 56"/>
                <a:gd name="T18" fmla="*/ 20637 w 196"/>
                <a:gd name="T19" fmla="*/ 3969 h 56"/>
                <a:gd name="T20" fmla="*/ 18256 w 196"/>
                <a:gd name="T21" fmla="*/ 3969 h 56"/>
                <a:gd name="T22" fmla="*/ 15081 w 196"/>
                <a:gd name="T23" fmla="*/ 3969 h 56"/>
                <a:gd name="T24" fmla="*/ 18256 w 196"/>
                <a:gd name="T25" fmla="*/ 3969 h 56"/>
                <a:gd name="T26" fmla="*/ 15081 w 196"/>
                <a:gd name="T27" fmla="*/ 0 h 56"/>
                <a:gd name="T28" fmla="*/ 10319 w 196"/>
                <a:gd name="T29" fmla="*/ 3969 h 56"/>
                <a:gd name="T30" fmla="*/ 7144 w 196"/>
                <a:gd name="T31" fmla="*/ 3969 h 56"/>
                <a:gd name="T32" fmla="*/ 3969 w 196"/>
                <a:gd name="T33" fmla="*/ 3969 h 56"/>
                <a:gd name="T34" fmla="*/ 0 w 196"/>
                <a:gd name="T35" fmla="*/ 3969 h 56"/>
                <a:gd name="T36" fmla="*/ 3969 w 196"/>
                <a:gd name="T37" fmla="*/ 0 h 56"/>
                <a:gd name="T38" fmla="*/ 10319 w 196"/>
                <a:gd name="T39" fmla="*/ 0 h 56"/>
                <a:gd name="T40" fmla="*/ 18256 w 196"/>
                <a:gd name="T41" fmla="*/ 0 h 56"/>
                <a:gd name="T42" fmla="*/ 20637 w 196"/>
                <a:gd name="T43" fmla="*/ 0 h 56"/>
                <a:gd name="T44" fmla="*/ 28575 w 196"/>
                <a:gd name="T45" fmla="*/ 0 h 56"/>
                <a:gd name="T46" fmla="*/ 32544 w 196"/>
                <a:gd name="T47" fmla="*/ 0 h 56"/>
                <a:gd name="T48" fmla="*/ 35719 w 196"/>
                <a:gd name="T49" fmla="*/ 0 h 56"/>
                <a:gd name="T50" fmla="*/ 38894 w 196"/>
                <a:gd name="T51" fmla="*/ 0 h 56"/>
                <a:gd name="T52" fmla="*/ 38894 w 196"/>
                <a:gd name="T53" fmla="*/ 3969 h 56"/>
                <a:gd name="T54" fmla="*/ 35719 w 196"/>
                <a:gd name="T55" fmla="*/ 3969 h 56"/>
                <a:gd name="T56" fmla="*/ 32544 w 196"/>
                <a:gd name="T57" fmla="*/ 3969 h 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6"/>
                <a:gd name="T88" fmla="*/ 0 h 56"/>
                <a:gd name="T89" fmla="*/ 196 w 196"/>
                <a:gd name="T90" fmla="*/ 56 h 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6" h="56">
                  <a:moveTo>
                    <a:pt x="161" y="17"/>
                  </a:moveTo>
                  <a:lnTo>
                    <a:pt x="144" y="17"/>
                  </a:lnTo>
                  <a:lnTo>
                    <a:pt x="125" y="17"/>
                  </a:lnTo>
                  <a:lnTo>
                    <a:pt x="125" y="37"/>
                  </a:lnTo>
                  <a:lnTo>
                    <a:pt x="107" y="56"/>
                  </a:lnTo>
                  <a:lnTo>
                    <a:pt x="107" y="37"/>
                  </a:lnTo>
                  <a:lnTo>
                    <a:pt x="90" y="37"/>
                  </a:lnTo>
                  <a:lnTo>
                    <a:pt x="73" y="17"/>
                  </a:lnTo>
                  <a:lnTo>
                    <a:pt x="90" y="17"/>
                  </a:lnTo>
                  <a:lnTo>
                    <a:pt x="107" y="17"/>
                  </a:lnTo>
                  <a:lnTo>
                    <a:pt x="90" y="17"/>
                  </a:lnTo>
                  <a:lnTo>
                    <a:pt x="73" y="17"/>
                  </a:lnTo>
                  <a:lnTo>
                    <a:pt x="90" y="17"/>
                  </a:lnTo>
                  <a:lnTo>
                    <a:pt x="73" y="0"/>
                  </a:lnTo>
                  <a:lnTo>
                    <a:pt x="54" y="17"/>
                  </a:lnTo>
                  <a:lnTo>
                    <a:pt x="36" y="17"/>
                  </a:lnTo>
                  <a:lnTo>
                    <a:pt x="19" y="17"/>
                  </a:lnTo>
                  <a:lnTo>
                    <a:pt x="0" y="17"/>
                  </a:lnTo>
                  <a:lnTo>
                    <a:pt x="19" y="0"/>
                  </a:lnTo>
                  <a:lnTo>
                    <a:pt x="54" y="0"/>
                  </a:lnTo>
                  <a:lnTo>
                    <a:pt x="90" y="0"/>
                  </a:lnTo>
                  <a:lnTo>
                    <a:pt x="107" y="0"/>
                  </a:lnTo>
                  <a:lnTo>
                    <a:pt x="144" y="0"/>
                  </a:lnTo>
                  <a:lnTo>
                    <a:pt x="161" y="0"/>
                  </a:lnTo>
                  <a:lnTo>
                    <a:pt x="178" y="0"/>
                  </a:lnTo>
                  <a:lnTo>
                    <a:pt x="196" y="0"/>
                  </a:lnTo>
                  <a:lnTo>
                    <a:pt x="196" y="17"/>
                  </a:lnTo>
                  <a:lnTo>
                    <a:pt x="178" y="17"/>
                  </a:lnTo>
                  <a:lnTo>
                    <a:pt x="161" y="17"/>
                  </a:lnTo>
                  <a:close/>
                </a:path>
              </a:pathLst>
            </a:custGeom>
            <a:solidFill>
              <a:srgbClr val="D4DF33"/>
            </a:solidFill>
            <a:ln w="9525" cap="rnd">
              <a:solidFill>
                <a:schemeClr val="bg1"/>
              </a:solidFill>
              <a:round/>
              <a:headEnd/>
              <a:tailEnd/>
            </a:ln>
          </p:spPr>
          <p:txBody>
            <a:bodyPr/>
            <a:lstStyle/>
            <a:p>
              <a:endParaRPr lang="en-US" dirty="0"/>
            </a:p>
          </p:txBody>
        </p:sp>
        <p:sp>
          <p:nvSpPr>
            <p:cNvPr id="425" name="Freeform 175">
              <a:extLst>
                <a:ext uri="{FF2B5EF4-FFF2-40B4-BE49-F238E27FC236}">
                  <a16:creationId xmlns:a16="http://schemas.microsoft.com/office/drawing/2014/main" id="{64A043D9-BBB8-4FCC-B428-F2C9B7CA4B8D}"/>
                </a:ext>
              </a:extLst>
            </p:cNvPr>
            <p:cNvSpPr>
              <a:spLocks/>
            </p:cNvSpPr>
            <p:nvPr/>
          </p:nvSpPr>
          <p:spPr bwMode="auto">
            <a:xfrm>
              <a:off x="7019924" y="2087563"/>
              <a:ext cx="87313" cy="73025"/>
            </a:xfrm>
            <a:custGeom>
              <a:avLst/>
              <a:gdLst>
                <a:gd name="T0" fmla="*/ 18424 w 109"/>
                <a:gd name="T1" fmla="*/ 15081 h 92"/>
                <a:gd name="T2" fmla="*/ 15220 w 109"/>
                <a:gd name="T3" fmla="*/ 15081 h 92"/>
                <a:gd name="T4" fmla="*/ 11215 w 109"/>
                <a:gd name="T5" fmla="*/ 18256 h 92"/>
                <a:gd name="T6" fmla="*/ 7209 w 109"/>
                <a:gd name="T7" fmla="*/ 18256 h 92"/>
                <a:gd name="T8" fmla="*/ 0 w 109"/>
                <a:gd name="T9" fmla="*/ 15081 h 92"/>
                <a:gd name="T10" fmla="*/ 0 w 109"/>
                <a:gd name="T11" fmla="*/ 11112 h 92"/>
                <a:gd name="T12" fmla="*/ 4005 w 109"/>
                <a:gd name="T13" fmla="*/ 11112 h 92"/>
                <a:gd name="T14" fmla="*/ 11215 w 109"/>
                <a:gd name="T15" fmla="*/ 11112 h 92"/>
                <a:gd name="T16" fmla="*/ 11215 w 109"/>
                <a:gd name="T17" fmla="*/ 7938 h 92"/>
                <a:gd name="T18" fmla="*/ 7209 w 109"/>
                <a:gd name="T19" fmla="*/ 11112 h 92"/>
                <a:gd name="T20" fmla="*/ 7209 w 109"/>
                <a:gd name="T21" fmla="*/ 7938 h 92"/>
                <a:gd name="T22" fmla="*/ 11215 w 109"/>
                <a:gd name="T23" fmla="*/ 7938 h 92"/>
                <a:gd name="T24" fmla="*/ 15220 w 109"/>
                <a:gd name="T25" fmla="*/ 7938 h 92"/>
                <a:gd name="T26" fmla="*/ 18424 w 109"/>
                <a:gd name="T27" fmla="*/ 3969 h 92"/>
                <a:gd name="T28" fmla="*/ 22429 w 109"/>
                <a:gd name="T29" fmla="*/ 3969 h 92"/>
                <a:gd name="T30" fmla="*/ 22429 w 109"/>
                <a:gd name="T31" fmla="*/ 0 h 92"/>
                <a:gd name="T32" fmla="*/ 22429 w 109"/>
                <a:gd name="T33" fmla="*/ 3969 h 92"/>
                <a:gd name="T34" fmla="*/ 22429 w 109"/>
                <a:gd name="T35" fmla="*/ 7938 h 92"/>
                <a:gd name="T36" fmla="*/ 18424 w 109"/>
                <a:gd name="T37" fmla="*/ 7938 h 92"/>
                <a:gd name="T38" fmla="*/ 15220 w 109"/>
                <a:gd name="T39" fmla="*/ 7938 h 92"/>
                <a:gd name="T40" fmla="*/ 11215 w 109"/>
                <a:gd name="T41" fmla="*/ 11112 h 92"/>
                <a:gd name="T42" fmla="*/ 15220 w 109"/>
                <a:gd name="T43" fmla="*/ 11112 h 92"/>
                <a:gd name="T44" fmla="*/ 22429 w 109"/>
                <a:gd name="T45" fmla="*/ 11112 h 92"/>
                <a:gd name="T46" fmla="*/ 22429 w 109"/>
                <a:gd name="T47" fmla="*/ 15081 h 92"/>
                <a:gd name="T48" fmla="*/ 18424 w 109"/>
                <a:gd name="T49" fmla="*/ 15081 h 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9"/>
                <a:gd name="T76" fmla="*/ 0 h 92"/>
                <a:gd name="T77" fmla="*/ 109 w 109"/>
                <a:gd name="T78" fmla="*/ 92 h 9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9" h="92">
                  <a:moveTo>
                    <a:pt x="90" y="73"/>
                  </a:moveTo>
                  <a:lnTo>
                    <a:pt x="73" y="73"/>
                  </a:lnTo>
                  <a:lnTo>
                    <a:pt x="54" y="92"/>
                  </a:lnTo>
                  <a:lnTo>
                    <a:pt x="36" y="92"/>
                  </a:lnTo>
                  <a:lnTo>
                    <a:pt x="0" y="73"/>
                  </a:lnTo>
                  <a:lnTo>
                    <a:pt x="0" y="56"/>
                  </a:lnTo>
                  <a:lnTo>
                    <a:pt x="19" y="56"/>
                  </a:lnTo>
                  <a:lnTo>
                    <a:pt x="54" y="56"/>
                  </a:lnTo>
                  <a:lnTo>
                    <a:pt x="54" y="37"/>
                  </a:lnTo>
                  <a:lnTo>
                    <a:pt x="36" y="56"/>
                  </a:lnTo>
                  <a:lnTo>
                    <a:pt x="36" y="37"/>
                  </a:lnTo>
                  <a:lnTo>
                    <a:pt x="54" y="37"/>
                  </a:lnTo>
                  <a:lnTo>
                    <a:pt x="73" y="37"/>
                  </a:lnTo>
                  <a:lnTo>
                    <a:pt x="90" y="20"/>
                  </a:lnTo>
                  <a:lnTo>
                    <a:pt x="109" y="20"/>
                  </a:lnTo>
                  <a:lnTo>
                    <a:pt x="109" y="0"/>
                  </a:lnTo>
                  <a:lnTo>
                    <a:pt x="109" y="20"/>
                  </a:lnTo>
                  <a:lnTo>
                    <a:pt x="109" y="37"/>
                  </a:lnTo>
                  <a:lnTo>
                    <a:pt x="90" y="37"/>
                  </a:lnTo>
                  <a:lnTo>
                    <a:pt x="73" y="37"/>
                  </a:lnTo>
                  <a:lnTo>
                    <a:pt x="54" y="56"/>
                  </a:lnTo>
                  <a:lnTo>
                    <a:pt x="73" y="56"/>
                  </a:lnTo>
                  <a:lnTo>
                    <a:pt x="109" y="56"/>
                  </a:lnTo>
                  <a:lnTo>
                    <a:pt x="109" y="73"/>
                  </a:lnTo>
                  <a:lnTo>
                    <a:pt x="90" y="73"/>
                  </a:lnTo>
                  <a:close/>
                </a:path>
              </a:pathLst>
            </a:custGeom>
            <a:solidFill>
              <a:srgbClr val="D4DF33"/>
            </a:solidFill>
            <a:ln w="9525" cap="rnd">
              <a:solidFill>
                <a:schemeClr val="bg1"/>
              </a:solidFill>
              <a:round/>
              <a:headEnd/>
              <a:tailEnd/>
            </a:ln>
          </p:spPr>
          <p:txBody>
            <a:bodyPr/>
            <a:lstStyle/>
            <a:p>
              <a:endParaRPr lang="en-US" dirty="0"/>
            </a:p>
          </p:txBody>
        </p:sp>
        <p:sp>
          <p:nvSpPr>
            <p:cNvPr id="426" name="Freeform 176">
              <a:extLst>
                <a:ext uri="{FF2B5EF4-FFF2-40B4-BE49-F238E27FC236}">
                  <a16:creationId xmlns:a16="http://schemas.microsoft.com/office/drawing/2014/main" id="{92449888-C8A5-40D3-AEA0-B80AF44AEF69}"/>
                </a:ext>
              </a:extLst>
            </p:cNvPr>
            <p:cNvSpPr>
              <a:spLocks/>
            </p:cNvSpPr>
            <p:nvPr/>
          </p:nvSpPr>
          <p:spPr bwMode="auto">
            <a:xfrm>
              <a:off x="6084888" y="2190751"/>
              <a:ext cx="282575" cy="161925"/>
            </a:xfrm>
            <a:custGeom>
              <a:avLst/>
              <a:gdLst>
                <a:gd name="T0" fmla="*/ 56198 w 357"/>
                <a:gd name="T1" fmla="*/ 29513 h 203"/>
                <a:gd name="T2" fmla="*/ 49866 w 357"/>
                <a:gd name="T3" fmla="*/ 29513 h 203"/>
                <a:gd name="T4" fmla="*/ 53032 w 357"/>
                <a:gd name="T5" fmla="*/ 25525 h 203"/>
                <a:gd name="T6" fmla="*/ 49866 w 357"/>
                <a:gd name="T7" fmla="*/ 18346 h 203"/>
                <a:gd name="T8" fmla="*/ 49866 w 357"/>
                <a:gd name="T9" fmla="*/ 18346 h 203"/>
                <a:gd name="T10" fmla="*/ 41951 w 357"/>
                <a:gd name="T11" fmla="*/ 18346 h 203"/>
                <a:gd name="T12" fmla="*/ 38785 w 357"/>
                <a:gd name="T13" fmla="*/ 29513 h 203"/>
                <a:gd name="T14" fmla="*/ 34827 w 357"/>
                <a:gd name="T15" fmla="*/ 36692 h 203"/>
                <a:gd name="T16" fmla="*/ 31661 w 357"/>
                <a:gd name="T17" fmla="*/ 40681 h 203"/>
                <a:gd name="T18" fmla="*/ 20580 w 357"/>
                <a:gd name="T19" fmla="*/ 36692 h 203"/>
                <a:gd name="T20" fmla="*/ 20580 w 357"/>
                <a:gd name="T21" fmla="*/ 29513 h 203"/>
                <a:gd name="T22" fmla="*/ 27703 w 357"/>
                <a:gd name="T23" fmla="*/ 29513 h 203"/>
                <a:gd name="T24" fmla="*/ 20580 w 357"/>
                <a:gd name="T25" fmla="*/ 29513 h 203"/>
                <a:gd name="T26" fmla="*/ 13456 w 357"/>
                <a:gd name="T27" fmla="*/ 29513 h 203"/>
                <a:gd name="T28" fmla="*/ 17414 w 357"/>
                <a:gd name="T29" fmla="*/ 22334 h 203"/>
                <a:gd name="T30" fmla="*/ 24537 w 357"/>
                <a:gd name="T31" fmla="*/ 22334 h 203"/>
                <a:gd name="T32" fmla="*/ 27703 w 357"/>
                <a:gd name="T33" fmla="*/ 18346 h 203"/>
                <a:gd name="T34" fmla="*/ 20580 w 357"/>
                <a:gd name="T35" fmla="*/ 18346 h 203"/>
                <a:gd name="T36" fmla="*/ 13456 w 357"/>
                <a:gd name="T37" fmla="*/ 22334 h 203"/>
                <a:gd name="T38" fmla="*/ 10290 w 357"/>
                <a:gd name="T39" fmla="*/ 18346 h 203"/>
                <a:gd name="T40" fmla="*/ 10290 w 357"/>
                <a:gd name="T41" fmla="*/ 18346 h 203"/>
                <a:gd name="T42" fmla="*/ 3166 w 357"/>
                <a:gd name="T43" fmla="*/ 15156 h 203"/>
                <a:gd name="T44" fmla="*/ 0 w 357"/>
                <a:gd name="T45" fmla="*/ 11167 h 203"/>
                <a:gd name="T46" fmla="*/ 0 w 357"/>
                <a:gd name="T47" fmla="*/ 3988 h 203"/>
                <a:gd name="T48" fmla="*/ 6332 w 357"/>
                <a:gd name="T49" fmla="*/ 3988 h 203"/>
                <a:gd name="T50" fmla="*/ 13456 w 357"/>
                <a:gd name="T51" fmla="*/ 3988 h 203"/>
                <a:gd name="T52" fmla="*/ 13456 w 357"/>
                <a:gd name="T53" fmla="*/ 3988 h 203"/>
                <a:gd name="T54" fmla="*/ 13456 w 357"/>
                <a:gd name="T55" fmla="*/ 7179 h 203"/>
                <a:gd name="T56" fmla="*/ 17414 w 357"/>
                <a:gd name="T57" fmla="*/ 3988 h 203"/>
                <a:gd name="T58" fmla="*/ 24537 w 357"/>
                <a:gd name="T59" fmla="*/ 7179 h 203"/>
                <a:gd name="T60" fmla="*/ 24537 w 357"/>
                <a:gd name="T61" fmla="*/ 7179 h 203"/>
                <a:gd name="T62" fmla="*/ 24537 w 357"/>
                <a:gd name="T63" fmla="*/ 0 h 203"/>
                <a:gd name="T64" fmla="*/ 31661 w 357"/>
                <a:gd name="T65" fmla="*/ 0 h 203"/>
                <a:gd name="T66" fmla="*/ 34827 w 357"/>
                <a:gd name="T67" fmla="*/ 3988 h 203"/>
                <a:gd name="T68" fmla="*/ 41951 w 357"/>
                <a:gd name="T69" fmla="*/ 3988 h 203"/>
                <a:gd name="T70" fmla="*/ 41951 w 357"/>
                <a:gd name="T71" fmla="*/ 11167 h 203"/>
                <a:gd name="T72" fmla="*/ 56198 w 357"/>
                <a:gd name="T73" fmla="*/ 18346 h 203"/>
                <a:gd name="T74" fmla="*/ 63322 w 357"/>
                <a:gd name="T75" fmla="*/ 18346 h 203"/>
                <a:gd name="T76" fmla="*/ 70446 w 357"/>
                <a:gd name="T77" fmla="*/ 29513 h 203"/>
                <a:gd name="T78" fmla="*/ 63322 w 357"/>
                <a:gd name="T79" fmla="*/ 33502 h 2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7"/>
                <a:gd name="T121" fmla="*/ 0 h 203"/>
                <a:gd name="T122" fmla="*/ 357 w 357"/>
                <a:gd name="T123" fmla="*/ 203 h 2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7" h="203">
                  <a:moveTo>
                    <a:pt x="286" y="167"/>
                  </a:moveTo>
                  <a:lnTo>
                    <a:pt x="286" y="148"/>
                  </a:lnTo>
                  <a:lnTo>
                    <a:pt x="269" y="148"/>
                  </a:lnTo>
                  <a:lnTo>
                    <a:pt x="252" y="148"/>
                  </a:lnTo>
                  <a:lnTo>
                    <a:pt x="269" y="148"/>
                  </a:lnTo>
                  <a:lnTo>
                    <a:pt x="269" y="128"/>
                  </a:lnTo>
                  <a:lnTo>
                    <a:pt x="252" y="109"/>
                  </a:lnTo>
                  <a:lnTo>
                    <a:pt x="252" y="92"/>
                  </a:lnTo>
                  <a:lnTo>
                    <a:pt x="269" y="92"/>
                  </a:lnTo>
                  <a:lnTo>
                    <a:pt x="252" y="92"/>
                  </a:lnTo>
                  <a:lnTo>
                    <a:pt x="231" y="92"/>
                  </a:lnTo>
                  <a:lnTo>
                    <a:pt x="213" y="92"/>
                  </a:lnTo>
                  <a:lnTo>
                    <a:pt x="213" y="128"/>
                  </a:lnTo>
                  <a:lnTo>
                    <a:pt x="196" y="148"/>
                  </a:lnTo>
                  <a:lnTo>
                    <a:pt x="179" y="148"/>
                  </a:lnTo>
                  <a:lnTo>
                    <a:pt x="179" y="184"/>
                  </a:lnTo>
                  <a:lnTo>
                    <a:pt x="179" y="203"/>
                  </a:lnTo>
                  <a:lnTo>
                    <a:pt x="160" y="203"/>
                  </a:lnTo>
                  <a:lnTo>
                    <a:pt x="125" y="203"/>
                  </a:lnTo>
                  <a:lnTo>
                    <a:pt x="106" y="184"/>
                  </a:lnTo>
                  <a:lnTo>
                    <a:pt x="71" y="148"/>
                  </a:lnTo>
                  <a:lnTo>
                    <a:pt x="106" y="148"/>
                  </a:lnTo>
                  <a:lnTo>
                    <a:pt x="125" y="148"/>
                  </a:lnTo>
                  <a:lnTo>
                    <a:pt x="142" y="148"/>
                  </a:lnTo>
                  <a:lnTo>
                    <a:pt x="125" y="148"/>
                  </a:lnTo>
                  <a:lnTo>
                    <a:pt x="106" y="148"/>
                  </a:lnTo>
                  <a:lnTo>
                    <a:pt x="89" y="148"/>
                  </a:lnTo>
                  <a:lnTo>
                    <a:pt x="71" y="148"/>
                  </a:lnTo>
                  <a:lnTo>
                    <a:pt x="71" y="128"/>
                  </a:lnTo>
                  <a:lnTo>
                    <a:pt x="89" y="109"/>
                  </a:lnTo>
                  <a:lnTo>
                    <a:pt x="106" y="109"/>
                  </a:lnTo>
                  <a:lnTo>
                    <a:pt x="125" y="109"/>
                  </a:lnTo>
                  <a:lnTo>
                    <a:pt x="125" y="92"/>
                  </a:lnTo>
                  <a:lnTo>
                    <a:pt x="142" y="92"/>
                  </a:lnTo>
                  <a:lnTo>
                    <a:pt x="125" y="92"/>
                  </a:lnTo>
                  <a:lnTo>
                    <a:pt x="106" y="92"/>
                  </a:lnTo>
                  <a:lnTo>
                    <a:pt x="89" y="92"/>
                  </a:lnTo>
                  <a:lnTo>
                    <a:pt x="71" y="109"/>
                  </a:lnTo>
                  <a:lnTo>
                    <a:pt x="54" y="109"/>
                  </a:lnTo>
                  <a:lnTo>
                    <a:pt x="54" y="92"/>
                  </a:lnTo>
                  <a:lnTo>
                    <a:pt x="35" y="92"/>
                  </a:lnTo>
                  <a:lnTo>
                    <a:pt x="54" y="92"/>
                  </a:lnTo>
                  <a:lnTo>
                    <a:pt x="35" y="92"/>
                  </a:lnTo>
                  <a:lnTo>
                    <a:pt x="17" y="73"/>
                  </a:lnTo>
                  <a:lnTo>
                    <a:pt x="17" y="54"/>
                  </a:lnTo>
                  <a:lnTo>
                    <a:pt x="0" y="54"/>
                  </a:lnTo>
                  <a:lnTo>
                    <a:pt x="0" y="36"/>
                  </a:lnTo>
                  <a:lnTo>
                    <a:pt x="0" y="19"/>
                  </a:lnTo>
                  <a:lnTo>
                    <a:pt x="17" y="19"/>
                  </a:lnTo>
                  <a:lnTo>
                    <a:pt x="35" y="19"/>
                  </a:lnTo>
                  <a:lnTo>
                    <a:pt x="54" y="19"/>
                  </a:lnTo>
                  <a:lnTo>
                    <a:pt x="71" y="19"/>
                  </a:lnTo>
                  <a:lnTo>
                    <a:pt x="54" y="19"/>
                  </a:lnTo>
                  <a:lnTo>
                    <a:pt x="71" y="19"/>
                  </a:lnTo>
                  <a:lnTo>
                    <a:pt x="89" y="36"/>
                  </a:lnTo>
                  <a:lnTo>
                    <a:pt x="71" y="36"/>
                  </a:lnTo>
                  <a:lnTo>
                    <a:pt x="71" y="19"/>
                  </a:lnTo>
                  <a:lnTo>
                    <a:pt x="89" y="19"/>
                  </a:lnTo>
                  <a:lnTo>
                    <a:pt x="125" y="19"/>
                  </a:lnTo>
                  <a:lnTo>
                    <a:pt x="125" y="36"/>
                  </a:lnTo>
                  <a:lnTo>
                    <a:pt x="142" y="54"/>
                  </a:lnTo>
                  <a:lnTo>
                    <a:pt x="125" y="36"/>
                  </a:lnTo>
                  <a:lnTo>
                    <a:pt x="125" y="19"/>
                  </a:lnTo>
                  <a:lnTo>
                    <a:pt x="125" y="0"/>
                  </a:lnTo>
                  <a:lnTo>
                    <a:pt x="142" y="0"/>
                  </a:lnTo>
                  <a:lnTo>
                    <a:pt x="160" y="0"/>
                  </a:lnTo>
                  <a:lnTo>
                    <a:pt x="179" y="0"/>
                  </a:lnTo>
                  <a:lnTo>
                    <a:pt x="179" y="19"/>
                  </a:lnTo>
                  <a:lnTo>
                    <a:pt x="196" y="19"/>
                  </a:lnTo>
                  <a:lnTo>
                    <a:pt x="213" y="19"/>
                  </a:lnTo>
                  <a:lnTo>
                    <a:pt x="213" y="36"/>
                  </a:lnTo>
                  <a:lnTo>
                    <a:pt x="213" y="54"/>
                  </a:lnTo>
                  <a:lnTo>
                    <a:pt x="269" y="73"/>
                  </a:lnTo>
                  <a:lnTo>
                    <a:pt x="286" y="92"/>
                  </a:lnTo>
                  <a:lnTo>
                    <a:pt x="304" y="92"/>
                  </a:lnTo>
                  <a:lnTo>
                    <a:pt x="323" y="92"/>
                  </a:lnTo>
                  <a:lnTo>
                    <a:pt x="340" y="128"/>
                  </a:lnTo>
                  <a:lnTo>
                    <a:pt x="357" y="148"/>
                  </a:lnTo>
                  <a:lnTo>
                    <a:pt x="340" y="148"/>
                  </a:lnTo>
                  <a:lnTo>
                    <a:pt x="323" y="167"/>
                  </a:lnTo>
                  <a:lnTo>
                    <a:pt x="286" y="167"/>
                  </a:lnTo>
                  <a:close/>
                </a:path>
              </a:pathLst>
            </a:custGeom>
            <a:solidFill>
              <a:srgbClr val="145D3A"/>
            </a:solidFill>
            <a:ln w="9525" cap="rnd">
              <a:solidFill>
                <a:schemeClr val="bg1"/>
              </a:solidFill>
              <a:round/>
              <a:headEnd/>
              <a:tailEnd/>
            </a:ln>
          </p:spPr>
          <p:txBody>
            <a:bodyPr/>
            <a:lstStyle/>
            <a:p>
              <a:endParaRPr lang="en-US" dirty="0"/>
            </a:p>
          </p:txBody>
        </p:sp>
        <p:sp>
          <p:nvSpPr>
            <p:cNvPr id="427" name="Freeform 177">
              <a:extLst>
                <a:ext uri="{FF2B5EF4-FFF2-40B4-BE49-F238E27FC236}">
                  <a16:creationId xmlns:a16="http://schemas.microsoft.com/office/drawing/2014/main" id="{1E5808A1-7DFF-4F98-B602-A151973546B6}"/>
                </a:ext>
              </a:extLst>
            </p:cNvPr>
            <p:cNvSpPr>
              <a:spLocks/>
            </p:cNvSpPr>
            <p:nvPr/>
          </p:nvSpPr>
          <p:spPr bwMode="auto">
            <a:xfrm>
              <a:off x="6227762" y="2160588"/>
              <a:ext cx="198438" cy="73025"/>
            </a:xfrm>
            <a:custGeom>
              <a:avLst/>
              <a:gdLst>
                <a:gd name="T0" fmla="*/ 50207 w 249"/>
                <a:gd name="T1" fmla="*/ 7067 h 93"/>
                <a:gd name="T2" fmla="*/ 43035 w 249"/>
                <a:gd name="T3" fmla="*/ 10993 h 93"/>
                <a:gd name="T4" fmla="*/ 35862 w 249"/>
                <a:gd name="T5" fmla="*/ 14134 h 93"/>
                <a:gd name="T6" fmla="*/ 28690 w 249"/>
                <a:gd name="T7" fmla="*/ 18060 h 93"/>
                <a:gd name="T8" fmla="*/ 24705 w 249"/>
                <a:gd name="T9" fmla="*/ 18060 h 93"/>
                <a:gd name="T10" fmla="*/ 24705 w 249"/>
                <a:gd name="T11" fmla="*/ 14134 h 93"/>
                <a:gd name="T12" fmla="*/ 21517 w 249"/>
                <a:gd name="T13" fmla="*/ 14134 h 93"/>
                <a:gd name="T14" fmla="*/ 14345 w 249"/>
                <a:gd name="T15" fmla="*/ 14134 h 93"/>
                <a:gd name="T16" fmla="*/ 10360 w 249"/>
                <a:gd name="T17" fmla="*/ 14134 h 93"/>
                <a:gd name="T18" fmla="*/ 7172 w 249"/>
                <a:gd name="T19" fmla="*/ 10993 h 93"/>
                <a:gd name="T20" fmla="*/ 10360 w 249"/>
                <a:gd name="T21" fmla="*/ 10993 h 93"/>
                <a:gd name="T22" fmla="*/ 14345 w 249"/>
                <a:gd name="T23" fmla="*/ 10993 h 93"/>
                <a:gd name="T24" fmla="*/ 18330 w 249"/>
                <a:gd name="T25" fmla="*/ 10993 h 93"/>
                <a:gd name="T26" fmla="*/ 14345 w 249"/>
                <a:gd name="T27" fmla="*/ 10993 h 93"/>
                <a:gd name="T28" fmla="*/ 10360 w 249"/>
                <a:gd name="T29" fmla="*/ 10993 h 93"/>
                <a:gd name="T30" fmla="*/ 7172 w 249"/>
                <a:gd name="T31" fmla="*/ 10993 h 93"/>
                <a:gd name="T32" fmla="*/ 3985 w 249"/>
                <a:gd name="T33" fmla="*/ 7067 h 93"/>
                <a:gd name="T34" fmla="*/ 0 w 249"/>
                <a:gd name="T35" fmla="*/ 3926 h 93"/>
                <a:gd name="T36" fmla="*/ 0 w 249"/>
                <a:gd name="T37" fmla="*/ 0 h 93"/>
                <a:gd name="T38" fmla="*/ 3985 w 249"/>
                <a:gd name="T39" fmla="*/ 0 h 93"/>
                <a:gd name="T40" fmla="*/ 7172 w 249"/>
                <a:gd name="T41" fmla="*/ 3926 h 93"/>
                <a:gd name="T42" fmla="*/ 7172 w 249"/>
                <a:gd name="T43" fmla="*/ 0 h 93"/>
                <a:gd name="T44" fmla="*/ 10360 w 249"/>
                <a:gd name="T45" fmla="*/ 0 h 93"/>
                <a:gd name="T46" fmla="*/ 14345 w 249"/>
                <a:gd name="T47" fmla="*/ 0 h 93"/>
                <a:gd name="T48" fmla="*/ 21517 w 249"/>
                <a:gd name="T49" fmla="*/ 3926 h 93"/>
                <a:gd name="T50" fmla="*/ 24705 w 249"/>
                <a:gd name="T51" fmla="*/ 0 h 93"/>
                <a:gd name="T52" fmla="*/ 28690 w 249"/>
                <a:gd name="T53" fmla="*/ 0 h 93"/>
                <a:gd name="T54" fmla="*/ 28690 w 249"/>
                <a:gd name="T55" fmla="*/ 3926 h 93"/>
                <a:gd name="T56" fmla="*/ 32675 w 249"/>
                <a:gd name="T57" fmla="*/ 3926 h 93"/>
                <a:gd name="T58" fmla="*/ 32675 w 249"/>
                <a:gd name="T59" fmla="*/ 0 h 93"/>
                <a:gd name="T60" fmla="*/ 35862 w 249"/>
                <a:gd name="T61" fmla="*/ 0 h 93"/>
                <a:gd name="T62" fmla="*/ 39050 w 249"/>
                <a:gd name="T63" fmla="*/ 0 h 93"/>
                <a:gd name="T64" fmla="*/ 43035 w 249"/>
                <a:gd name="T65" fmla="*/ 0 h 93"/>
                <a:gd name="T66" fmla="*/ 43035 w 249"/>
                <a:gd name="T67" fmla="*/ 3926 h 93"/>
                <a:gd name="T68" fmla="*/ 46223 w 249"/>
                <a:gd name="T69" fmla="*/ 3926 h 93"/>
                <a:gd name="T70" fmla="*/ 50207 w 249"/>
                <a:gd name="T71" fmla="*/ 7067 h 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9"/>
                <a:gd name="T109" fmla="*/ 0 h 93"/>
                <a:gd name="T110" fmla="*/ 249 w 249"/>
                <a:gd name="T111" fmla="*/ 93 h 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9" h="93">
                  <a:moveTo>
                    <a:pt x="249" y="39"/>
                  </a:moveTo>
                  <a:lnTo>
                    <a:pt x="213" y="56"/>
                  </a:lnTo>
                  <a:lnTo>
                    <a:pt x="178" y="75"/>
                  </a:lnTo>
                  <a:lnTo>
                    <a:pt x="142" y="93"/>
                  </a:lnTo>
                  <a:lnTo>
                    <a:pt x="124" y="93"/>
                  </a:lnTo>
                  <a:lnTo>
                    <a:pt x="124" y="75"/>
                  </a:lnTo>
                  <a:lnTo>
                    <a:pt x="107" y="75"/>
                  </a:lnTo>
                  <a:lnTo>
                    <a:pt x="71" y="75"/>
                  </a:lnTo>
                  <a:lnTo>
                    <a:pt x="51" y="75"/>
                  </a:lnTo>
                  <a:lnTo>
                    <a:pt x="34" y="56"/>
                  </a:lnTo>
                  <a:lnTo>
                    <a:pt x="51" y="56"/>
                  </a:lnTo>
                  <a:lnTo>
                    <a:pt x="71" y="56"/>
                  </a:lnTo>
                  <a:lnTo>
                    <a:pt x="90" y="56"/>
                  </a:lnTo>
                  <a:lnTo>
                    <a:pt x="71" y="56"/>
                  </a:lnTo>
                  <a:lnTo>
                    <a:pt x="51" y="56"/>
                  </a:lnTo>
                  <a:lnTo>
                    <a:pt x="34" y="56"/>
                  </a:lnTo>
                  <a:lnTo>
                    <a:pt x="17" y="39"/>
                  </a:lnTo>
                  <a:lnTo>
                    <a:pt x="0" y="20"/>
                  </a:lnTo>
                  <a:lnTo>
                    <a:pt x="0" y="0"/>
                  </a:lnTo>
                  <a:lnTo>
                    <a:pt x="17" y="0"/>
                  </a:lnTo>
                  <a:lnTo>
                    <a:pt x="34" y="20"/>
                  </a:lnTo>
                  <a:lnTo>
                    <a:pt x="34" y="0"/>
                  </a:lnTo>
                  <a:lnTo>
                    <a:pt x="51" y="0"/>
                  </a:lnTo>
                  <a:lnTo>
                    <a:pt x="71" y="0"/>
                  </a:lnTo>
                  <a:lnTo>
                    <a:pt x="107" y="20"/>
                  </a:lnTo>
                  <a:lnTo>
                    <a:pt x="124" y="0"/>
                  </a:lnTo>
                  <a:lnTo>
                    <a:pt x="142" y="0"/>
                  </a:lnTo>
                  <a:lnTo>
                    <a:pt x="142" y="20"/>
                  </a:lnTo>
                  <a:lnTo>
                    <a:pt x="161" y="20"/>
                  </a:lnTo>
                  <a:lnTo>
                    <a:pt x="161" y="0"/>
                  </a:lnTo>
                  <a:lnTo>
                    <a:pt x="178" y="0"/>
                  </a:lnTo>
                  <a:lnTo>
                    <a:pt x="195" y="0"/>
                  </a:lnTo>
                  <a:lnTo>
                    <a:pt x="213" y="0"/>
                  </a:lnTo>
                  <a:lnTo>
                    <a:pt x="213" y="20"/>
                  </a:lnTo>
                  <a:lnTo>
                    <a:pt x="232" y="20"/>
                  </a:lnTo>
                  <a:lnTo>
                    <a:pt x="249" y="39"/>
                  </a:lnTo>
                  <a:close/>
                </a:path>
              </a:pathLst>
            </a:custGeom>
            <a:solidFill>
              <a:srgbClr val="145D3A"/>
            </a:solidFill>
            <a:ln w="9525" cap="rnd">
              <a:solidFill>
                <a:schemeClr val="bg1"/>
              </a:solidFill>
              <a:round/>
              <a:headEnd/>
              <a:tailEnd/>
            </a:ln>
          </p:spPr>
          <p:txBody>
            <a:bodyPr/>
            <a:lstStyle/>
            <a:p>
              <a:endParaRPr lang="en-US" dirty="0"/>
            </a:p>
          </p:txBody>
        </p:sp>
        <p:sp>
          <p:nvSpPr>
            <p:cNvPr id="428" name="Freeform 178">
              <a:extLst>
                <a:ext uri="{FF2B5EF4-FFF2-40B4-BE49-F238E27FC236}">
                  <a16:creationId xmlns:a16="http://schemas.microsoft.com/office/drawing/2014/main" id="{6B370B91-66DC-49F2-B9A7-4815C7F2322B}"/>
                </a:ext>
              </a:extLst>
            </p:cNvPr>
            <p:cNvSpPr>
              <a:spLocks/>
            </p:cNvSpPr>
            <p:nvPr/>
          </p:nvSpPr>
          <p:spPr bwMode="auto">
            <a:xfrm>
              <a:off x="6069013" y="2247901"/>
              <a:ext cx="28575" cy="30163"/>
            </a:xfrm>
            <a:custGeom>
              <a:avLst/>
              <a:gdLst>
                <a:gd name="T0" fmla="*/ 3969 w 36"/>
                <a:gd name="T1" fmla="*/ 0 h 36"/>
                <a:gd name="T2" fmla="*/ 3969 w 36"/>
                <a:gd name="T3" fmla="*/ 4189 h 36"/>
                <a:gd name="T4" fmla="*/ 7144 w 36"/>
                <a:gd name="T5" fmla="*/ 8379 h 36"/>
                <a:gd name="T6" fmla="*/ 3969 w 36"/>
                <a:gd name="T7" fmla="*/ 4189 h 36"/>
                <a:gd name="T8" fmla="*/ 0 w 36"/>
                <a:gd name="T9" fmla="*/ 4189 h 36"/>
                <a:gd name="T10" fmla="*/ 3969 w 36"/>
                <a:gd name="T11" fmla="*/ 0 h 36"/>
                <a:gd name="T12" fmla="*/ 0 60000 65536"/>
                <a:gd name="T13" fmla="*/ 0 60000 65536"/>
                <a:gd name="T14" fmla="*/ 0 60000 65536"/>
                <a:gd name="T15" fmla="*/ 0 60000 65536"/>
                <a:gd name="T16" fmla="*/ 0 60000 65536"/>
                <a:gd name="T17" fmla="*/ 0 60000 65536"/>
                <a:gd name="T18" fmla="*/ 0 w 36"/>
                <a:gd name="T19" fmla="*/ 0 h 36"/>
                <a:gd name="T20" fmla="*/ 36 w 36"/>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6" h="36">
                  <a:moveTo>
                    <a:pt x="19" y="0"/>
                  </a:moveTo>
                  <a:lnTo>
                    <a:pt x="19" y="19"/>
                  </a:lnTo>
                  <a:lnTo>
                    <a:pt x="36" y="36"/>
                  </a:lnTo>
                  <a:lnTo>
                    <a:pt x="19" y="19"/>
                  </a:lnTo>
                  <a:lnTo>
                    <a:pt x="0" y="19"/>
                  </a:lnTo>
                  <a:lnTo>
                    <a:pt x="19" y="0"/>
                  </a:lnTo>
                  <a:close/>
                </a:path>
              </a:pathLst>
            </a:custGeom>
            <a:solidFill>
              <a:srgbClr val="C8C8C8"/>
            </a:solidFill>
            <a:ln w="9525" cap="rnd">
              <a:solidFill>
                <a:schemeClr val="bg1"/>
              </a:solidFill>
              <a:round/>
              <a:headEnd/>
              <a:tailEnd/>
            </a:ln>
          </p:spPr>
          <p:txBody>
            <a:bodyPr/>
            <a:lstStyle/>
            <a:p>
              <a:endParaRPr lang="en-US" dirty="0"/>
            </a:p>
          </p:txBody>
        </p:sp>
        <p:sp>
          <p:nvSpPr>
            <p:cNvPr id="429" name="Freeform 179">
              <a:extLst>
                <a:ext uri="{FF2B5EF4-FFF2-40B4-BE49-F238E27FC236}">
                  <a16:creationId xmlns:a16="http://schemas.microsoft.com/office/drawing/2014/main" id="{E692F968-A6EB-4193-9AAD-03A603584C4B}"/>
                </a:ext>
              </a:extLst>
            </p:cNvPr>
            <p:cNvSpPr>
              <a:spLocks/>
            </p:cNvSpPr>
            <p:nvPr/>
          </p:nvSpPr>
          <p:spPr bwMode="auto">
            <a:xfrm>
              <a:off x="6278562" y="3309938"/>
              <a:ext cx="69850" cy="38100"/>
            </a:xfrm>
            <a:custGeom>
              <a:avLst/>
              <a:gdLst>
                <a:gd name="T0" fmla="*/ 18681 w 86"/>
                <a:gd name="T1" fmla="*/ 0 h 48"/>
                <a:gd name="T2" fmla="*/ 18681 w 86"/>
                <a:gd name="T3" fmla="*/ 0 h 48"/>
                <a:gd name="T4" fmla="*/ 18681 w 86"/>
                <a:gd name="T5" fmla="*/ 9525 h 48"/>
                <a:gd name="T6" fmla="*/ 11371 w 86"/>
                <a:gd name="T7" fmla="*/ 9525 h 48"/>
                <a:gd name="T8" fmla="*/ 0 w 86"/>
                <a:gd name="T9" fmla="*/ 7144 h 48"/>
                <a:gd name="T10" fmla="*/ 7310 w 86"/>
                <a:gd name="T11" fmla="*/ 3969 h 48"/>
                <a:gd name="T12" fmla="*/ 11371 w 86"/>
                <a:gd name="T13" fmla="*/ 0 h 48"/>
                <a:gd name="T14" fmla="*/ 18681 w 86"/>
                <a:gd name="T15" fmla="*/ 0 h 48"/>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48"/>
                <a:gd name="T26" fmla="*/ 86 w 86"/>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48">
                  <a:moveTo>
                    <a:pt x="86" y="0"/>
                  </a:moveTo>
                  <a:lnTo>
                    <a:pt x="86" y="0"/>
                  </a:lnTo>
                  <a:lnTo>
                    <a:pt x="86" y="48"/>
                  </a:lnTo>
                  <a:lnTo>
                    <a:pt x="52" y="48"/>
                  </a:lnTo>
                  <a:lnTo>
                    <a:pt x="0" y="33"/>
                  </a:lnTo>
                  <a:lnTo>
                    <a:pt x="34" y="18"/>
                  </a:lnTo>
                  <a:lnTo>
                    <a:pt x="52" y="0"/>
                  </a:lnTo>
                  <a:lnTo>
                    <a:pt x="86" y="0"/>
                  </a:lnTo>
                </a:path>
              </a:pathLst>
            </a:custGeom>
            <a:solidFill>
              <a:srgbClr val="D4DF33"/>
            </a:solidFill>
            <a:ln w="9525" cap="rnd">
              <a:solidFill>
                <a:schemeClr val="bg1"/>
              </a:solidFill>
              <a:round/>
              <a:headEnd/>
              <a:tailEnd/>
            </a:ln>
          </p:spPr>
          <p:txBody>
            <a:bodyPr/>
            <a:lstStyle/>
            <a:p>
              <a:endParaRPr lang="en-US" dirty="0"/>
            </a:p>
          </p:txBody>
        </p:sp>
        <p:sp>
          <p:nvSpPr>
            <p:cNvPr id="430" name="Freeform 180">
              <a:extLst>
                <a:ext uri="{FF2B5EF4-FFF2-40B4-BE49-F238E27FC236}">
                  <a16:creationId xmlns:a16="http://schemas.microsoft.com/office/drawing/2014/main" id="{02E71B6A-E155-4E7C-8F3B-DF206D516F5C}"/>
                </a:ext>
              </a:extLst>
            </p:cNvPr>
            <p:cNvSpPr>
              <a:spLocks/>
            </p:cNvSpPr>
            <p:nvPr/>
          </p:nvSpPr>
          <p:spPr bwMode="auto">
            <a:xfrm>
              <a:off x="6070600" y="3297238"/>
              <a:ext cx="15875" cy="26988"/>
            </a:xfrm>
            <a:custGeom>
              <a:avLst/>
              <a:gdLst>
                <a:gd name="T0" fmla="*/ 0 w 19"/>
                <a:gd name="T1" fmla="*/ 3271 h 33"/>
                <a:gd name="T2" fmla="*/ 0 w 19"/>
                <a:gd name="T3" fmla="*/ 3271 h 33"/>
                <a:gd name="T4" fmla="*/ 0 w 19"/>
                <a:gd name="T5" fmla="*/ 7360 h 33"/>
                <a:gd name="T6" fmla="*/ 4178 w 19"/>
                <a:gd name="T7" fmla="*/ 7360 h 33"/>
                <a:gd name="T8" fmla="*/ 4178 w 19"/>
                <a:gd name="T9" fmla="*/ 3271 h 33"/>
                <a:gd name="T10" fmla="*/ 4178 w 19"/>
                <a:gd name="T11" fmla="*/ 0 h 33"/>
                <a:gd name="T12" fmla="*/ 0 w 19"/>
                <a:gd name="T13" fmla="*/ 3271 h 33"/>
                <a:gd name="T14" fmla="*/ 0 60000 65536"/>
                <a:gd name="T15" fmla="*/ 0 60000 65536"/>
                <a:gd name="T16" fmla="*/ 0 60000 65536"/>
                <a:gd name="T17" fmla="*/ 0 60000 65536"/>
                <a:gd name="T18" fmla="*/ 0 60000 65536"/>
                <a:gd name="T19" fmla="*/ 0 60000 65536"/>
                <a:gd name="T20" fmla="*/ 0 60000 65536"/>
                <a:gd name="T21" fmla="*/ 0 w 19"/>
                <a:gd name="T22" fmla="*/ 0 h 33"/>
                <a:gd name="T23" fmla="*/ 19 w 19"/>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3">
                  <a:moveTo>
                    <a:pt x="0" y="15"/>
                  </a:moveTo>
                  <a:lnTo>
                    <a:pt x="0" y="15"/>
                  </a:lnTo>
                  <a:lnTo>
                    <a:pt x="0" y="33"/>
                  </a:lnTo>
                  <a:lnTo>
                    <a:pt x="19" y="33"/>
                  </a:lnTo>
                  <a:lnTo>
                    <a:pt x="19" y="15"/>
                  </a:lnTo>
                  <a:lnTo>
                    <a:pt x="19" y="0"/>
                  </a:lnTo>
                  <a:lnTo>
                    <a:pt x="0" y="15"/>
                  </a:lnTo>
                </a:path>
              </a:pathLst>
            </a:custGeom>
            <a:solidFill>
              <a:srgbClr val="C8C8C8"/>
            </a:solidFill>
            <a:ln w="9525" cap="rnd">
              <a:solidFill>
                <a:schemeClr val="bg1"/>
              </a:solidFill>
              <a:round/>
              <a:headEnd/>
              <a:tailEnd/>
            </a:ln>
          </p:spPr>
          <p:txBody>
            <a:bodyPr/>
            <a:lstStyle/>
            <a:p>
              <a:endParaRPr lang="en-US" dirty="0"/>
            </a:p>
          </p:txBody>
        </p:sp>
        <p:sp>
          <p:nvSpPr>
            <p:cNvPr id="431" name="Freeform 181">
              <a:extLst>
                <a:ext uri="{FF2B5EF4-FFF2-40B4-BE49-F238E27FC236}">
                  <a16:creationId xmlns:a16="http://schemas.microsoft.com/office/drawing/2014/main" id="{49CC197C-2D6C-4C22-917F-97AAB032F794}"/>
                </a:ext>
              </a:extLst>
            </p:cNvPr>
            <p:cNvSpPr>
              <a:spLocks/>
            </p:cNvSpPr>
            <p:nvPr/>
          </p:nvSpPr>
          <p:spPr bwMode="auto">
            <a:xfrm>
              <a:off x="6099174" y="3286126"/>
              <a:ext cx="28575" cy="23813"/>
            </a:xfrm>
            <a:custGeom>
              <a:avLst/>
              <a:gdLst>
                <a:gd name="T0" fmla="*/ 0 w 37"/>
                <a:gd name="T1" fmla="*/ 3175 h 30"/>
                <a:gd name="T2" fmla="*/ 0 w 37"/>
                <a:gd name="T3" fmla="*/ 3175 h 30"/>
                <a:gd name="T4" fmla="*/ 0 w 37"/>
                <a:gd name="T5" fmla="*/ 6350 h 30"/>
                <a:gd name="T6" fmla="*/ 6951 w 37"/>
                <a:gd name="T7" fmla="*/ 6350 h 30"/>
                <a:gd name="T8" fmla="*/ 6951 w 37"/>
                <a:gd name="T9" fmla="*/ 3175 h 30"/>
                <a:gd name="T10" fmla="*/ 6951 w 37"/>
                <a:gd name="T11" fmla="*/ 0 h 30"/>
                <a:gd name="T12" fmla="*/ 0 w 37"/>
                <a:gd name="T13" fmla="*/ 3175 h 30"/>
                <a:gd name="T14" fmla="*/ 0 60000 65536"/>
                <a:gd name="T15" fmla="*/ 0 60000 65536"/>
                <a:gd name="T16" fmla="*/ 0 60000 65536"/>
                <a:gd name="T17" fmla="*/ 0 60000 65536"/>
                <a:gd name="T18" fmla="*/ 0 60000 65536"/>
                <a:gd name="T19" fmla="*/ 0 60000 65536"/>
                <a:gd name="T20" fmla="*/ 0 60000 65536"/>
                <a:gd name="T21" fmla="*/ 0 w 37"/>
                <a:gd name="T22" fmla="*/ 0 h 30"/>
                <a:gd name="T23" fmla="*/ 37 w 37"/>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0">
                  <a:moveTo>
                    <a:pt x="0" y="15"/>
                  </a:moveTo>
                  <a:lnTo>
                    <a:pt x="0" y="15"/>
                  </a:lnTo>
                  <a:lnTo>
                    <a:pt x="0" y="30"/>
                  </a:lnTo>
                  <a:lnTo>
                    <a:pt x="37" y="30"/>
                  </a:lnTo>
                  <a:lnTo>
                    <a:pt x="37" y="15"/>
                  </a:lnTo>
                  <a:lnTo>
                    <a:pt x="37" y="0"/>
                  </a:lnTo>
                  <a:lnTo>
                    <a:pt x="0" y="15"/>
                  </a:lnTo>
                </a:path>
              </a:pathLst>
            </a:custGeom>
            <a:solidFill>
              <a:srgbClr val="145D3A"/>
            </a:solidFill>
            <a:ln w="9525" cap="rnd">
              <a:solidFill>
                <a:schemeClr val="bg1"/>
              </a:solidFill>
              <a:round/>
              <a:headEnd/>
              <a:tailEnd/>
            </a:ln>
          </p:spPr>
          <p:txBody>
            <a:bodyPr/>
            <a:lstStyle/>
            <a:p>
              <a:endParaRPr lang="en-US" dirty="0"/>
            </a:p>
          </p:txBody>
        </p:sp>
        <p:sp>
          <p:nvSpPr>
            <p:cNvPr id="432" name="Freeform 182">
              <a:extLst>
                <a:ext uri="{FF2B5EF4-FFF2-40B4-BE49-F238E27FC236}">
                  <a16:creationId xmlns:a16="http://schemas.microsoft.com/office/drawing/2014/main" id="{AB019702-DFBC-411C-A06B-79986C399DF8}"/>
                </a:ext>
              </a:extLst>
            </p:cNvPr>
            <p:cNvSpPr>
              <a:spLocks/>
            </p:cNvSpPr>
            <p:nvPr/>
          </p:nvSpPr>
          <p:spPr bwMode="auto">
            <a:xfrm>
              <a:off x="6099174" y="3324226"/>
              <a:ext cx="28575" cy="11113"/>
            </a:xfrm>
            <a:custGeom>
              <a:avLst/>
              <a:gdLst>
                <a:gd name="T0" fmla="*/ 0 w 37"/>
                <a:gd name="T1" fmla="*/ 0 h 15"/>
                <a:gd name="T2" fmla="*/ 0 w 37"/>
                <a:gd name="T3" fmla="*/ 0 h 15"/>
                <a:gd name="T4" fmla="*/ 0 w 37"/>
                <a:gd name="T5" fmla="*/ 2223 h 15"/>
                <a:gd name="T6" fmla="*/ 6951 w 37"/>
                <a:gd name="T7" fmla="*/ 0 h 15"/>
                <a:gd name="T8" fmla="*/ 0 w 37"/>
                <a:gd name="T9" fmla="*/ 0 h 15"/>
                <a:gd name="T10" fmla="*/ 0 60000 65536"/>
                <a:gd name="T11" fmla="*/ 0 60000 65536"/>
                <a:gd name="T12" fmla="*/ 0 60000 65536"/>
                <a:gd name="T13" fmla="*/ 0 60000 65536"/>
                <a:gd name="T14" fmla="*/ 0 60000 65536"/>
                <a:gd name="T15" fmla="*/ 0 w 37"/>
                <a:gd name="T16" fmla="*/ 0 h 15"/>
                <a:gd name="T17" fmla="*/ 37 w 37"/>
                <a:gd name="T18" fmla="*/ 15 h 15"/>
              </a:gdLst>
              <a:ahLst/>
              <a:cxnLst>
                <a:cxn ang="T10">
                  <a:pos x="T0" y="T1"/>
                </a:cxn>
                <a:cxn ang="T11">
                  <a:pos x="T2" y="T3"/>
                </a:cxn>
                <a:cxn ang="T12">
                  <a:pos x="T4" y="T5"/>
                </a:cxn>
                <a:cxn ang="T13">
                  <a:pos x="T6" y="T7"/>
                </a:cxn>
                <a:cxn ang="T14">
                  <a:pos x="T8" y="T9"/>
                </a:cxn>
              </a:cxnLst>
              <a:rect l="T15" t="T16" r="T17" b="T18"/>
              <a:pathLst>
                <a:path w="37" h="15">
                  <a:moveTo>
                    <a:pt x="0" y="0"/>
                  </a:moveTo>
                  <a:lnTo>
                    <a:pt x="0" y="0"/>
                  </a:lnTo>
                  <a:lnTo>
                    <a:pt x="0" y="15"/>
                  </a:lnTo>
                  <a:lnTo>
                    <a:pt x="37" y="0"/>
                  </a:lnTo>
                  <a:lnTo>
                    <a:pt x="0" y="0"/>
                  </a:lnTo>
                </a:path>
              </a:pathLst>
            </a:custGeom>
            <a:solidFill>
              <a:srgbClr val="C8C8C8"/>
            </a:solidFill>
            <a:ln w="9525" cap="rnd">
              <a:solidFill>
                <a:schemeClr val="bg1"/>
              </a:solidFill>
              <a:round/>
              <a:headEnd/>
              <a:tailEnd/>
            </a:ln>
          </p:spPr>
          <p:txBody>
            <a:bodyPr/>
            <a:lstStyle/>
            <a:p>
              <a:endParaRPr lang="en-US" dirty="0"/>
            </a:p>
          </p:txBody>
        </p:sp>
        <p:sp>
          <p:nvSpPr>
            <p:cNvPr id="433" name="Freeform 183">
              <a:extLst>
                <a:ext uri="{FF2B5EF4-FFF2-40B4-BE49-F238E27FC236}">
                  <a16:creationId xmlns:a16="http://schemas.microsoft.com/office/drawing/2014/main" id="{36696EE1-87CB-43DD-B24A-23C05907E972}"/>
                </a:ext>
              </a:extLst>
            </p:cNvPr>
            <p:cNvSpPr>
              <a:spLocks/>
            </p:cNvSpPr>
            <p:nvPr/>
          </p:nvSpPr>
          <p:spPr bwMode="auto">
            <a:xfrm>
              <a:off x="6249987" y="3221038"/>
              <a:ext cx="28575" cy="26988"/>
            </a:xfrm>
            <a:custGeom>
              <a:avLst/>
              <a:gdLst>
                <a:gd name="T0" fmla="*/ 0 w 37"/>
                <a:gd name="T1" fmla="*/ 3271 h 33"/>
                <a:gd name="T2" fmla="*/ 0 w 37"/>
                <a:gd name="T3" fmla="*/ 3271 h 33"/>
                <a:gd name="T4" fmla="*/ 0 w 37"/>
                <a:gd name="T5" fmla="*/ 7360 h 33"/>
                <a:gd name="T6" fmla="*/ 3089 w 37"/>
                <a:gd name="T7" fmla="*/ 7360 h 33"/>
                <a:gd name="T8" fmla="*/ 3089 w 37"/>
                <a:gd name="T9" fmla="*/ 0 h 33"/>
                <a:gd name="T10" fmla="*/ 6951 w 37"/>
                <a:gd name="T11" fmla="*/ 0 h 33"/>
                <a:gd name="T12" fmla="*/ 0 w 37"/>
                <a:gd name="T13" fmla="*/ 3271 h 33"/>
                <a:gd name="T14" fmla="*/ 0 60000 65536"/>
                <a:gd name="T15" fmla="*/ 0 60000 65536"/>
                <a:gd name="T16" fmla="*/ 0 60000 65536"/>
                <a:gd name="T17" fmla="*/ 0 60000 65536"/>
                <a:gd name="T18" fmla="*/ 0 60000 65536"/>
                <a:gd name="T19" fmla="*/ 0 60000 65536"/>
                <a:gd name="T20" fmla="*/ 0 60000 65536"/>
                <a:gd name="T21" fmla="*/ 0 w 37"/>
                <a:gd name="T22" fmla="*/ 0 h 33"/>
                <a:gd name="T23" fmla="*/ 37 w 37"/>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3">
                  <a:moveTo>
                    <a:pt x="0" y="15"/>
                  </a:moveTo>
                  <a:lnTo>
                    <a:pt x="0" y="15"/>
                  </a:lnTo>
                  <a:lnTo>
                    <a:pt x="0" y="33"/>
                  </a:lnTo>
                  <a:lnTo>
                    <a:pt x="18" y="33"/>
                  </a:lnTo>
                  <a:lnTo>
                    <a:pt x="18" y="0"/>
                  </a:lnTo>
                  <a:lnTo>
                    <a:pt x="37" y="0"/>
                  </a:lnTo>
                  <a:lnTo>
                    <a:pt x="0" y="15"/>
                  </a:lnTo>
                </a:path>
              </a:pathLst>
            </a:custGeom>
            <a:solidFill>
              <a:srgbClr val="C8C8C8"/>
            </a:solidFill>
            <a:ln w="9525" cap="rnd">
              <a:solidFill>
                <a:schemeClr val="bg1"/>
              </a:solidFill>
              <a:round/>
              <a:headEnd/>
              <a:tailEnd/>
            </a:ln>
          </p:spPr>
          <p:txBody>
            <a:bodyPr/>
            <a:lstStyle/>
            <a:p>
              <a:endParaRPr lang="en-US" dirty="0"/>
            </a:p>
          </p:txBody>
        </p:sp>
        <p:sp>
          <p:nvSpPr>
            <p:cNvPr id="434" name="Freeform 184">
              <a:extLst>
                <a:ext uri="{FF2B5EF4-FFF2-40B4-BE49-F238E27FC236}">
                  <a16:creationId xmlns:a16="http://schemas.microsoft.com/office/drawing/2014/main" id="{34DFC506-5ECD-4809-B9F5-90493A7B0AB3}"/>
                </a:ext>
              </a:extLst>
            </p:cNvPr>
            <p:cNvSpPr>
              <a:spLocks/>
            </p:cNvSpPr>
            <p:nvPr/>
          </p:nvSpPr>
          <p:spPr bwMode="auto">
            <a:xfrm>
              <a:off x="6332537" y="3195638"/>
              <a:ext cx="28575" cy="14288"/>
            </a:xfrm>
            <a:custGeom>
              <a:avLst/>
              <a:gdLst>
                <a:gd name="T0" fmla="*/ 0 w 37"/>
                <a:gd name="T1" fmla="*/ 0 h 18"/>
                <a:gd name="T2" fmla="*/ 0 w 37"/>
                <a:gd name="T3" fmla="*/ 0 h 18"/>
                <a:gd name="T4" fmla="*/ 0 w 37"/>
                <a:gd name="T5" fmla="*/ 3969 h 18"/>
                <a:gd name="T6" fmla="*/ 6951 w 37"/>
                <a:gd name="T7" fmla="*/ 0 h 18"/>
                <a:gd name="T8" fmla="*/ 3089 w 37"/>
                <a:gd name="T9" fmla="*/ 0 h 18"/>
                <a:gd name="T10" fmla="*/ 0 w 37"/>
                <a:gd name="T11" fmla="*/ 0 h 18"/>
                <a:gd name="T12" fmla="*/ 0 60000 65536"/>
                <a:gd name="T13" fmla="*/ 0 60000 65536"/>
                <a:gd name="T14" fmla="*/ 0 60000 65536"/>
                <a:gd name="T15" fmla="*/ 0 60000 65536"/>
                <a:gd name="T16" fmla="*/ 0 60000 65536"/>
                <a:gd name="T17" fmla="*/ 0 60000 65536"/>
                <a:gd name="T18" fmla="*/ 0 w 37"/>
                <a:gd name="T19" fmla="*/ 0 h 18"/>
                <a:gd name="T20" fmla="*/ 37 w 3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7" h="18">
                  <a:moveTo>
                    <a:pt x="0" y="0"/>
                  </a:moveTo>
                  <a:lnTo>
                    <a:pt x="0" y="0"/>
                  </a:lnTo>
                  <a:lnTo>
                    <a:pt x="0" y="18"/>
                  </a:lnTo>
                  <a:lnTo>
                    <a:pt x="37" y="0"/>
                  </a:lnTo>
                  <a:lnTo>
                    <a:pt x="19" y="0"/>
                  </a:lnTo>
                  <a:lnTo>
                    <a:pt x="0" y="0"/>
                  </a:lnTo>
                </a:path>
              </a:pathLst>
            </a:custGeom>
            <a:solidFill>
              <a:srgbClr val="C8C8C8"/>
            </a:solidFill>
            <a:ln w="9525" cap="rnd">
              <a:solidFill>
                <a:schemeClr val="bg1"/>
              </a:solidFill>
              <a:round/>
              <a:headEnd/>
              <a:tailEnd/>
            </a:ln>
          </p:spPr>
          <p:txBody>
            <a:bodyPr/>
            <a:lstStyle/>
            <a:p>
              <a:endParaRPr lang="en-US" dirty="0"/>
            </a:p>
          </p:txBody>
        </p:sp>
        <p:sp>
          <p:nvSpPr>
            <p:cNvPr id="435" name="Freeform 185">
              <a:extLst>
                <a:ext uri="{FF2B5EF4-FFF2-40B4-BE49-F238E27FC236}">
                  <a16:creationId xmlns:a16="http://schemas.microsoft.com/office/drawing/2014/main" id="{0F0BC7ED-C632-49A4-A7D9-ADE3ADF8764F}"/>
                </a:ext>
              </a:extLst>
            </p:cNvPr>
            <p:cNvSpPr>
              <a:spLocks/>
            </p:cNvSpPr>
            <p:nvPr/>
          </p:nvSpPr>
          <p:spPr bwMode="auto">
            <a:xfrm>
              <a:off x="6348412" y="3171826"/>
              <a:ext cx="12700" cy="11113"/>
            </a:xfrm>
            <a:custGeom>
              <a:avLst/>
              <a:gdLst>
                <a:gd name="T0" fmla="*/ 0 w 18"/>
                <a:gd name="T1" fmla="*/ 2223 h 15"/>
                <a:gd name="T2" fmla="*/ 0 w 18"/>
                <a:gd name="T3" fmla="*/ 2223 h 15"/>
                <a:gd name="T4" fmla="*/ 2822 w 18"/>
                <a:gd name="T5" fmla="*/ 2223 h 15"/>
                <a:gd name="T6" fmla="*/ 0 w 18"/>
                <a:gd name="T7" fmla="*/ 0 h 15"/>
                <a:gd name="T8" fmla="*/ 0 w 18"/>
                <a:gd name="T9" fmla="*/ 2223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0" y="15"/>
                  </a:moveTo>
                  <a:lnTo>
                    <a:pt x="0" y="15"/>
                  </a:lnTo>
                  <a:lnTo>
                    <a:pt x="18" y="15"/>
                  </a:lnTo>
                  <a:lnTo>
                    <a:pt x="0" y="0"/>
                  </a:lnTo>
                  <a:lnTo>
                    <a:pt x="0" y="15"/>
                  </a:lnTo>
                </a:path>
              </a:pathLst>
            </a:custGeom>
            <a:solidFill>
              <a:srgbClr val="C8C8C8"/>
            </a:solidFill>
            <a:ln w="9525" cap="rnd">
              <a:solidFill>
                <a:schemeClr val="bg1"/>
              </a:solidFill>
              <a:round/>
              <a:headEnd/>
              <a:tailEnd/>
            </a:ln>
          </p:spPr>
          <p:txBody>
            <a:bodyPr/>
            <a:lstStyle/>
            <a:p>
              <a:endParaRPr lang="en-US" dirty="0"/>
            </a:p>
          </p:txBody>
        </p:sp>
        <p:sp>
          <p:nvSpPr>
            <p:cNvPr id="436" name="Freeform 186">
              <a:extLst>
                <a:ext uri="{FF2B5EF4-FFF2-40B4-BE49-F238E27FC236}">
                  <a16:creationId xmlns:a16="http://schemas.microsoft.com/office/drawing/2014/main" id="{06EDF2A6-9FE9-4DAF-A31D-3BA065069A26}"/>
                </a:ext>
              </a:extLst>
            </p:cNvPr>
            <p:cNvSpPr>
              <a:spLocks/>
            </p:cNvSpPr>
            <p:nvPr/>
          </p:nvSpPr>
          <p:spPr bwMode="auto">
            <a:xfrm>
              <a:off x="6870699" y="3309938"/>
              <a:ext cx="881063" cy="433388"/>
            </a:xfrm>
            <a:custGeom>
              <a:avLst/>
              <a:gdLst>
                <a:gd name="T0" fmla="*/ 216889 w 1109"/>
                <a:gd name="T1" fmla="*/ 54869 h 545"/>
                <a:gd name="T2" fmla="*/ 209739 w 1109"/>
                <a:gd name="T3" fmla="*/ 66797 h 545"/>
                <a:gd name="T4" fmla="*/ 196233 w 1109"/>
                <a:gd name="T5" fmla="*/ 66797 h 545"/>
                <a:gd name="T6" fmla="*/ 182727 w 1109"/>
                <a:gd name="T7" fmla="*/ 80316 h 545"/>
                <a:gd name="T8" fmla="*/ 185905 w 1109"/>
                <a:gd name="T9" fmla="*/ 95425 h 545"/>
                <a:gd name="T10" fmla="*/ 175577 w 1109"/>
                <a:gd name="T11" fmla="*/ 95425 h 545"/>
                <a:gd name="T12" fmla="*/ 148565 w 1109"/>
                <a:gd name="T13" fmla="*/ 93039 h 545"/>
                <a:gd name="T14" fmla="*/ 144593 w 1109"/>
                <a:gd name="T15" fmla="*/ 99401 h 545"/>
                <a:gd name="T16" fmla="*/ 131087 w 1109"/>
                <a:gd name="T17" fmla="*/ 99401 h 545"/>
                <a:gd name="T18" fmla="*/ 117581 w 1109"/>
                <a:gd name="T19" fmla="*/ 104967 h 545"/>
                <a:gd name="T20" fmla="*/ 110431 w 1109"/>
                <a:gd name="T21" fmla="*/ 102582 h 545"/>
                <a:gd name="T22" fmla="*/ 107253 w 1109"/>
                <a:gd name="T23" fmla="*/ 95425 h 545"/>
                <a:gd name="T24" fmla="*/ 82624 w 1109"/>
                <a:gd name="T25" fmla="*/ 89858 h 545"/>
                <a:gd name="T26" fmla="*/ 65146 w 1109"/>
                <a:gd name="T27" fmla="*/ 76340 h 545"/>
                <a:gd name="T28" fmla="*/ 51640 w 1109"/>
                <a:gd name="T29" fmla="*/ 104967 h 545"/>
                <a:gd name="T30" fmla="*/ 41312 w 1109"/>
                <a:gd name="T31" fmla="*/ 99401 h 545"/>
                <a:gd name="T32" fmla="*/ 30984 w 1109"/>
                <a:gd name="T33" fmla="*/ 95425 h 545"/>
                <a:gd name="T34" fmla="*/ 24628 w 1109"/>
                <a:gd name="T35" fmla="*/ 85882 h 545"/>
                <a:gd name="T36" fmla="*/ 27806 w 1109"/>
                <a:gd name="T37" fmla="*/ 85882 h 545"/>
                <a:gd name="T38" fmla="*/ 27806 w 1109"/>
                <a:gd name="T39" fmla="*/ 80316 h 545"/>
                <a:gd name="T40" fmla="*/ 38134 w 1109"/>
                <a:gd name="T41" fmla="*/ 70773 h 545"/>
                <a:gd name="T42" fmla="*/ 24628 w 1109"/>
                <a:gd name="T43" fmla="*/ 64412 h 545"/>
                <a:gd name="T44" fmla="*/ 10328 w 1109"/>
                <a:gd name="T45" fmla="*/ 70773 h 545"/>
                <a:gd name="T46" fmla="*/ 10328 w 1109"/>
                <a:gd name="T47" fmla="*/ 61231 h 545"/>
                <a:gd name="T48" fmla="*/ 0 w 1109"/>
                <a:gd name="T49" fmla="*/ 54869 h 545"/>
                <a:gd name="T50" fmla="*/ 10328 w 1109"/>
                <a:gd name="T51" fmla="*/ 45327 h 545"/>
                <a:gd name="T52" fmla="*/ 10328 w 1109"/>
                <a:gd name="T53" fmla="*/ 38170 h 545"/>
                <a:gd name="T54" fmla="*/ 27806 w 1109"/>
                <a:gd name="T55" fmla="*/ 32603 h 545"/>
                <a:gd name="T56" fmla="*/ 38134 w 1109"/>
                <a:gd name="T57" fmla="*/ 32603 h 545"/>
                <a:gd name="T58" fmla="*/ 54818 w 1109"/>
                <a:gd name="T59" fmla="*/ 35784 h 545"/>
                <a:gd name="T60" fmla="*/ 65146 w 1109"/>
                <a:gd name="T61" fmla="*/ 38170 h 545"/>
                <a:gd name="T62" fmla="*/ 82624 w 1109"/>
                <a:gd name="T63" fmla="*/ 32603 h 545"/>
                <a:gd name="T64" fmla="*/ 79447 w 1109"/>
                <a:gd name="T65" fmla="*/ 26242 h 545"/>
                <a:gd name="T66" fmla="*/ 79447 w 1109"/>
                <a:gd name="T67" fmla="*/ 19085 h 545"/>
                <a:gd name="T68" fmla="*/ 85802 w 1109"/>
                <a:gd name="T69" fmla="*/ 13519 h 545"/>
                <a:gd name="T70" fmla="*/ 117581 w 1109"/>
                <a:gd name="T71" fmla="*/ 0 h 545"/>
                <a:gd name="T72" fmla="*/ 131087 w 1109"/>
                <a:gd name="T73" fmla="*/ 0 h 545"/>
                <a:gd name="T74" fmla="*/ 134265 w 1109"/>
                <a:gd name="T75" fmla="*/ 9542 h 545"/>
                <a:gd name="T76" fmla="*/ 144593 w 1109"/>
                <a:gd name="T77" fmla="*/ 13519 h 545"/>
                <a:gd name="T78" fmla="*/ 151743 w 1109"/>
                <a:gd name="T79" fmla="*/ 16699 h 545"/>
                <a:gd name="T80" fmla="*/ 165249 w 1109"/>
                <a:gd name="T81" fmla="*/ 7157 h 545"/>
                <a:gd name="T82" fmla="*/ 182727 w 1109"/>
                <a:gd name="T83" fmla="*/ 38170 h 545"/>
                <a:gd name="T84" fmla="*/ 189083 w 1109"/>
                <a:gd name="T85" fmla="*/ 38170 h 545"/>
                <a:gd name="T86" fmla="*/ 209739 w 1109"/>
                <a:gd name="T87" fmla="*/ 45327 h 545"/>
                <a:gd name="T88" fmla="*/ 216889 w 1109"/>
                <a:gd name="T89" fmla="*/ 45327 h 545"/>
                <a:gd name="T90" fmla="*/ 216889 w 1109"/>
                <a:gd name="T91" fmla="*/ 54869 h 54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09"/>
                <a:gd name="T139" fmla="*/ 0 h 545"/>
                <a:gd name="T140" fmla="*/ 1109 w 1109"/>
                <a:gd name="T141" fmla="*/ 545 h 54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09" h="545">
                  <a:moveTo>
                    <a:pt x="1092" y="273"/>
                  </a:moveTo>
                  <a:lnTo>
                    <a:pt x="1092" y="273"/>
                  </a:lnTo>
                  <a:lnTo>
                    <a:pt x="1075" y="288"/>
                  </a:lnTo>
                  <a:lnTo>
                    <a:pt x="1056" y="336"/>
                  </a:lnTo>
                  <a:lnTo>
                    <a:pt x="1038" y="336"/>
                  </a:lnTo>
                  <a:lnTo>
                    <a:pt x="987" y="336"/>
                  </a:lnTo>
                  <a:lnTo>
                    <a:pt x="969" y="401"/>
                  </a:lnTo>
                  <a:lnTo>
                    <a:pt x="917" y="401"/>
                  </a:lnTo>
                  <a:lnTo>
                    <a:pt x="917" y="417"/>
                  </a:lnTo>
                  <a:lnTo>
                    <a:pt x="935" y="480"/>
                  </a:lnTo>
                  <a:lnTo>
                    <a:pt x="917" y="497"/>
                  </a:lnTo>
                  <a:lnTo>
                    <a:pt x="883" y="480"/>
                  </a:lnTo>
                  <a:lnTo>
                    <a:pt x="779" y="480"/>
                  </a:lnTo>
                  <a:lnTo>
                    <a:pt x="745" y="465"/>
                  </a:lnTo>
                  <a:lnTo>
                    <a:pt x="727" y="480"/>
                  </a:lnTo>
                  <a:lnTo>
                    <a:pt x="727" y="497"/>
                  </a:lnTo>
                  <a:lnTo>
                    <a:pt x="676" y="480"/>
                  </a:lnTo>
                  <a:lnTo>
                    <a:pt x="658" y="497"/>
                  </a:lnTo>
                  <a:lnTo>
                    <a:pt x="606" y="545"/>
                  </a:lnTo>
                  <a:lnTo>
                    <a:pt x="589" y="528"/>
                  </a:lnTo>
                  <a:lnTo>
                    <a:pt x="555" y="528"/>
                  </a:lnTo>
                  <a:lnTo>
                    <a:pt x="555" y="513"/>
                  </a:lnTo>
                  <a:lnTo>
                    <a:pt x="537" y="513"/>
                  </a:lnTo>
                  <a:lnTo>
                    <a:pt x="537" y="480"/>
                  </a:lnTo>
                  <a:lnTo>
                    <a:pt x="501" y="449"/>
                  </a:lnTo>
                  <a:lnTo>
                    <a:pt x="414" y="449"/>
                  </a:lnTo>
                  <a:lnTo>
                    <a:pt x="363" y="401"/>
                  </a:lnTo>
                  <a:lnTo>
                    <a:pt x="328" y="384"/>
                  </a:lnTo>
                  <a:lnTo>
                    <a:pt x="259" y="401"/>
                  </a:lnTo>
                  <a:lnTo>
                    <a:pt x="259" y="528"/>
                  </a:lnTo>
                  <a:lnTo>
                    <a:pt x="242" y="528"/>
                  </a:lnTo>
                  <a:lnTo>
                    <a:pt x="207" y="497"/>
                  </a:lnTo>
                  <a:lnTo>
                    <a:pt x="155" y="513"/>
                  </a:lnTo>
                  <a:lnTo>
                    <a:pt x="155" y="480"/>
                  </a:lnTo>
                  <a:lnTo>
                    <a:pt x="138" y="480"/>
                  </a:lnTo>
                  <a:lnTo>
                    <a:pt x="121" y="432"/>
                  </a:lnTo>
                  <a:lnTo>
                    <a:pt x="103" y="432"/>
                  </a:lnTo>
                  <a:lnTo>
                    <a:pt x="138" y="432"/>
                  </a:lnTo>
                  <a:lnTo>
                    <a:pt x="121" y="417"/>
                  </a:lnTo>
                  <a:lnTo>
                    <a:pt x="138" y="401"/>
                  </a:lnTo>
                  <a:lnTo>
                    <a:pt x="207" y="401"/>
                  </a:lnTo>
                  <a:lnTo>
                    <a:pt x="190" y="353"/>
                  </a:lnTo>
                  <a:lnTo>
                    <a:pt x="155" y="336"/>
                  </a:lnTo>
                  <a:lnTo>
                    <a:pt x="121" y="321"/>
                  </a:lnTo>
                  <a:lnTo>
                    <a:pt x="69" y="353"/>
                  </a:lnTo>
                  <a:lnTo>
                    <a:pt x="52" y="353"/>
                  </a:lnTo>
                  <a:lnTo>
                    <a:pt x="69" y="336"/>
                  </a:lnTo>
                  <a:lnTo>
                    <a:pt x="52" y="305"/>
                  </a:lnTo>
                  <a:lnTo>
                    <a:pt x="17" y="305"/>
                  </a:lnTo>
                  <a:lnTo>
                    <a:pt x="0" y="273"/>
                  </a:lnTo>
                  <a:lnTo>
                    <a:pt x="17" y="192"/>
                  </a:lnTo>
                  <a:lnTo>
                    <a:pt x="52" y="225"/>
                  </a:lnTo>
                  <a:lnTo>
                    <a:pt x="69" y="225"/>
                  </a:lnTo>
                  <a:lnTo>
                    <a:pt x="52" y="192"/>
                  </a:lnTo>
                  <a:lnTo>
                    <a:pt x="103" y="144"/>
                  </a:lnTo>
                  <a:lnTo>
                    <a:pt x="138" y="161"/>
                  </a:lnTo>
                  <a:lnTo>
                    <a:pt x="155" y="144"/>
                  </a:lnTo>
                  <a:lnTo>
                    <a:pt x="190" y="161"/>
                  </a:lnTo>
                  <a:lnTo>
                    <a:pt x="242" y="192"/>
                  </a:lnTo>
                  <a:lnTo>
                    <a:pt x="276" y="177"/>
                  </a:lnTo>
                  <a:lnTo>
                    <a:pt x="311" y="177"/>
                  </a:lnTo>
                  <a:lnTo>
                    <a:pt x="328" y="192"/>
                  </a:lnTo>
                  <a:lnTo>
                    <a:pt x="397" y="192"/>
                  </a:lnTo>
                  <a:lnTo>
                    <a:pt x="414" y="161"/>
                  </a:lnTo>
                  <a:lnTo>
                    <a:pt x="363" y="144"/>
                  </a:lnTo>
                  <a:lnTo>
                    <a:pt x="397" y="129"/>
                  </a:lnTo>
                  <a:lnTo>
                    <a:pt x="380" y="113"/>
                  </a:lnTo>
                  <a:lnTo>
                    <a:pt x="397" y="96"/>
                  </a:lnTo>
                  <a:lnTo>
                    <a:pt x="397" y="48"/>
                  </a:lnTo>
                  <a:lnTo>
                    <a:pt x="432" y="65"/>
                  </a:lnTo>
                  <a:lnTo>
                    <a:pt x="589" y="18"/>
                  </a:lnTo>
                  <a:lnTo>
                    <a:pt x="589" y="0"/>
                  </a:lnTo>
                  <a:lnTo>
                    <a:pt x="606" y="0"/>
                  </a:lnTo>
                  <a:lnTo>
                    <a:pt x="658" y="0"/>
                  </a:lnTo>
                  <a:lnTo>
                    <a:pt x="676" y="33"/>
                  </a:lnTo>
                  <a:lnTo>
                    <a:pt x="676" y="48"/>
                  </a:lnTo>
                  <a:lnTo>
                    <a:pt x="693" y="48"/>
                  </a:lnTo>
                  <a:lnTo>
                    <a:pt x="727" y="65"/>
                  </a:lnTo>
                  <a:lnTo>
                    <a:pt x="727" y="81"/>
                  </a:lnTo>
                  <a:lnTo>
                    <a:pt x="762" y="81"/>
                  </a:lnTo>
                  <a:lnTo>
                    <a:pt x="796" y="48"/>
                  </a:lnTo>
                  <a:lnTo>
                    <a:pt x="831" y="33"/>
                  </a:lnTo>
                  <a:lnTo>
                    <a:pt x="848" y="81"/>
                  </a:lnTo>
                  <a:lnTo>
                    <a:pt x="917" y="192"/>
                  </a:lnTo>
                  <a:lnTo>
                    <a:pt x="935" y="161"/>
                  </a:lnTo>
                  <a:lnTo>
                    <a:pt x="952" y="192"/>
                  </a:lnTo>
                  <a:lnTo>
                    <a:pt x="1004" y="177"/>
                  </a:lnTo>
                  <a:lnTo>
                    <a:pt x="1056" y="225"/>
                  </a:lnTo>
                  <a:lnTo>
                    <a:pt x="1092" y="240"/>
                  </a:lnTo>
                  <a:lnTo>
                    <a:pt x="1092" y="225"/>
                  </a:lnTo>
                  <a:lnTo>
                    <a:pt x="1109" y="257"/>
                  </a:lnTo>
                  <a:lnTo>
                    <a:pt x="1092" y="273"/>
                  </a:lnTo>
                  <a:close/>
                </a:path>
              </a:pathLst>
            </a:custGeom>
            <a:solidFill>
              <a:srgbClr val="D4DF33"/>
            </a:solidFill>
            <a:ln w="9525" cap="rnd">
              <a:solidFill>
                <a:schemeClr val="bg1"/>
              </a:solidFill>
              <a:round/>
              <a:headEnd/>
              <a:tailEnd/>
            </a:ln>
          </p:spPr>
          <p:txBody>
            <a:bodyPr/>
            <a:lstStyle/>
            <a:p>
              <a:endParaRPr lang="en-US" dirty="0"/>
            </a:p>
          </p:txBody>
        </p:sp>
        <p:sp>
          <p:nvSpPr>
            <p:cNvPr id="437" name="Freeform 187">
              <a:extLst>
                <a:ext uri="{FF2B5EF4-FFF2-40B4-BE49-F238E27FC236}">
                  <a16:creationId xmlns:a16="http://schemas.microsoft.com/office/drawing/2014/main" id="{1664AB0A-2B89-44B7-99B2-E32CC35EA816}"/>
                </a:ext>
              </a:extLst>
            </p:cNvPr>
            <p:cNvSpPr>
              <a:spLocks/>
            </p:cNvSpPr>
            <p:nvPr/>
          </p:nvSpPr>
          <p:spPr bwMode="auto">
            <a:xfrm>
              <a:off x="6994524" y="3690938"/>
              <a:ext cx="315913" cy="190500"/>
            </a:xfrm>
            <a:custGeom>
              <a:avLst/>
              <a:gdLst>
                <a:gd name="T0" fmla="*/ 75029 w 400"/>
                <a:gd name="T1" fmla="*/ 38100 h 240"/>
                <a:gd name="T2" fmla="*/ 75029 w 400"/>
                <a:gd name="T3" fmla="*/ 38100 h 240"/>
                <a:gd name="T4" fmla="*/ 71870 w 400"/>
                <a:gd name="T5" fmla="*/ 34925 h 240"/>
                <a:gd name="T6" fmla="*/ 71870 w 400"/>
                <a:gd name="T7" fmla="*/ 38100 h 240"/>
                <a:gd name="T8" fmla="*/ 67921 w 400"/>
                <a:gd name="T9" fmla="*/ 38100 h 240"/>
                <a:gd name="T10" fmla="*/ 64762 w 400"/>
                <a:gd name="T11" fmla="*/ 44450 h 240"/>
                <a:gd name="T12" fmla="*/ 57654 w 400"/>
                <a:gd name="T13" fmla="*/ 44450 h 240"/>
                <a:gd name="T14" fmla="*/ 57654 w 400"/>
                <a:gd name="T15" fmla="*/ 47625 h 240"/>
                <a:gd name="T16" fmla="*/ 47387 w 400"/>
                <a:gd name="T17" fmla="*/ 47625 h 240"/>
                <a:gd name="T18" fmla="*/ 47387 w 400"/>
                <a:gd name="T19" fmla="*/ 44450 h 240"/>
                <a:gd name="T20" fmla="*/ 47387 w 400"/>
                <a:gd name="T21" fmla="*/ 42069 h 240"/>
                <a:gd name="T22" fmla="*/ 26853 w 400"/>
                <a:gd name="T23" fmla="*/ 32544 h 240"/>
                <a:gd name="T24" fmla="*/ 16585 w 400"/>
                <a:gd name="T25" fmla="*/ 32544 h 240"/>
                <a:gd name="T26" fmla="*/ 10267 w 400"/>
                <a:gd name="T27" fmla="*/ 34925 h 240"/>
                <a:gd name="T28" fmla="*/ 10267 w 400"/>
                <a:gd name="T29" fmla="*/ 26194 h 240"/>
                <a:gd name="T30" fmla="*/ 6318 w 400"/>
                <a:gd name="T31" fmla="*/ 26194 h 240"/>
                <a:gd name="T32" fmla="*/ 6318 w 400"/>
                <a:gd name="T33" fmla="*/ 19050 h 240"/>
                <a:gd name="T34" fmla="*/ 3159 w 400"/>
                <a:gd name="T35" fmla="*/ 19050 h 240"/>
                <a:gd name="T36" fmla="*/ 3159 w 400"/>
                <a:gd name="T37" fmla="*/ 16669 h 240"/>
                <a:gd name="T38" fmla="*/ 10267 w 400"/>
                <a:gd name="T39" fmla="*/ 16669 h 240"/>
                <a:gd name="T40" fmla="*/ 13426 w 400"/>
                <a:gd name="T41" fmla="*/ 13494 h 240"/>
                <a:gd name="T42" fmla="*/ 6318 w 400"/>
                <a:gd name="T43" fmla="*/ 7144 h 240"/>
                <a:gd name="T44" fmla="*/ 3159 w 400"/>
                <a:gd name="T45" fmla="*/ 7144 h 240"/>
                <a:gd name="T46" fmla="*/ 3159 w 400"/>
                <a:gd name="T47" fmla="*/ 13494 h 240"/>
                <a:gd name="T48" fmla="*/ 0 w 400"/>
                <a:gd name="T49" fmla="*/ 7144 h 240"/>
                <a:gd name="T50" fmla="*/ 10267 w 400"/>
                <a:gd name="T51" fmla="*/ 3969 h 240"/>
                <a:gd name="T52" fmla="*/ 16585 w 400"/>
                <a:gd name="T53" fmla="*/ 9525 h 240"/>
                <a:gd name="T54" fmla="*/ 20534 w 400"/>
                <a:gd name="T55" fmla="*/ 9525 h 240"/>
                <a:gd name="T56" fmla="*/ 23693 w 400"/>
                <a:gd name="T57" fmla="*/ 9525 h 240"/>
                <a:gd name="T58" fmla="*/ 23693 w 400"/>
                <a:gd name="T59" fmla="*/ 7144 h 240"/>
                <a:gd name="T60" fmla="*/ 30802 w 400"/>
                <a:gd name="T61" fmla="*/ 3969 h 240"/>
                <a:gd name="T62" fmla="*/ 33961 w 400"/>
                <a:gd name="T63" fmla="*/ 3969 h 240"/>
                <a:gd name="T64" fmla="*/ 30802 w 400"/>
                <a:gd name="T65" fmla="*/ 0 h 240"/>
                <a:gd name="T66" fmla="*/ 33961 w 400"/>
                <a:gd name="T67" fmla="*/ 0 h 240"/>
                <a:gd name="T68" fmla="*/ 40279 w 400"/>
                <a:gd name="T69" fmla="*/ 3969 h 240"/>
                <a:gd name="T70" fmla="*/ 40279 w 400"/>
                <a:gd name="T71" fmla="*/ 9525 h 240"/>
                <a:gd name="T72" fmla="*/ 50546 w 400"/>
                <a:gd name="T73" fmla="*/ 9525 h 240"/>
                <a:gd name="T74" fmla="*/ 54495 w 400"/>
                <a:gd name="T75" fmla="*/ 19050 h 240"/>
                <a:gd name="T76" fmla="*/ 71870 w 400"/>
                <a:gd name="T77" fmla="*/ 28575 h 240"/>
                <a:gd name="T78" fmla="*/ 78188 w 400"/>
                <a:gd name="T79" fmla="*/ 32544 h 240"/>
                <a:gd name="T80" fmla="*/ 75029 w 400"/>
                <a:gd name="T81" fmla="*/ 38100 h 2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0"/>
                <a:gd name="T124" fmla="*/ 0 h 240"/>
                <a:gd name="T125" fmla="*/ 400 w 400"/>
                <a:gd name="T126" fmla="*/ 240 h 2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0" h="240">
                  <a:moveTo>
                    <a:pt x="382" y="192"/>
                  </a:moveTo>
                  <a:lnTo>
                    <a:pt x="382" y="192"/>
                  </a:lnTo>
                  <a:lnTo>
                    <a:pt x="365" y="176"/>
                  </a:lnTo>
                  <a:lnTo>
                    <a:pt x="365" y="192"/>
                  </a:lnTo>
                  <a:lnTo>
                    <a:pt x="348" y="192"/>
                  </a:lnTo>
                  <a:lnTo>
                    <a:pt x="330" y="224"/>
                  </a:lnTo>
                  <a:lnTo>
                    <a:pt x="296" y="224"/>
                  </a:lnTo>
                  <a:lnTo>
                    <a:pt x="296" y="240"/>
                  </a:lnTo>
                  <a:lnTo>
                    <a:pt x="242" y="240"/>
                  </a:lnTo>
                  <a:lnTo>
                    <a:pt x="242" y="224"/>
                  </a:lnTo>
                  <a:lnTo>
                    <a:pt x="242" y="209"/>
                  </a:lnTo>
                  <a:lnTo>
                    <a:pt x="139" y="161"/>
                  </a:lnTo>
                  <a:lnTo>
                    <a:pt x="87" y="161"/>
                  </a:lnTo>
                  <a:lnTo>
                    <a:pt x="52" y="176"/>
                  </a:lnTo>
                  <a:lnTo>
                    <a:pt x="52" y="129"/>
                  </a:lnTo>
                  <a:lnTo>
                    <a:pt x="35" y="129"/>
                  </a:lnTo>
                  <a:lnTo>
                    <a:pt x="35" y="96"/>
                  </a:lnTo>
                  <a:lnTo>
                    <a:pt x="18" y="96"/>
                  </a:lnTo>
                  <a:lnTo>
                    <a:pt x="18" y="81"/>
                  </a:lnTo>
                  <a:lnTo>
                    <a:pt x="52" y="81"/>
                  </a:lnTo>
                  <a:lnTo>
                    <a:pt x="69" y="65"/>
                  </a:lnTo>
                  <a:lnTo>
                    <a:pt x="35" y="33"/>
                  </a:lnTo>
                  <a:lnTo>
                    <a:pt x="18" y="33"/>
                  </a:lnTo>
                  <a:lnTo>
                    <a:pt x="18" y="65"/>
                  </a:lnTo>
                  <a:lnTo>
                    <a:pt x="0" y="33"/>
                  </a:lnTo>
                  <a:lnTo>
                    <a:pt x="52" y="17"/>
                  </a:lnTo>
                  <a:lnTo>
                    <a:pt x="87" y="48"/>
                  </a:lnTo>
                  <a:lnTo>
                    <a:pt x="104" y="48"/>
                  </a:lnTo>
                  <a:lnTo>
                    <a:pt x="121" y="48"/>
                  </a:lnTo>
                  <a:lnTo>
                    <a:pt x="121" y="33"/>
                  </a:lnTo>
                  <a:lnTo>
                    <a:pt x="156" y="17"/>
                  </a:lnTo>
                  <a:lnTo>
                    <a:pt x="173" y="17"/>
                  </a:lnTo>
                  <a:lnTo>
                    <a:pt x="156" y="0"/>
                  </a:lnTo>
                  <a:lnTo>
                    <a:pt x="173" y="0"/>
                  </a:lnTo>
                  <a:lnTo>
                    <a:pt x="208" y="17"/>
                  </a:lnTo>
                  <a:lnTo>
                    <a:pt x="208" y="48"/>
                  </a:lnTo>
                  <a:lnTo>
                    <a:pt x="259" y="48"/>
                  </a:lnTo>
                  <a:lnTo>
                    <a:pt x="279" y="96"/>
                  </a:lnTo>
                  <a:lnTo>
                    <a:pt x="365" y="144"/>
                  </a:lnTo>
                  <a:lnTo>
                    <a:pt x="400" y="161"/>
                  </a:lnTo>
                  <a:lnTo>
                    <a:pt x="382" y="192"/>
                  </a:lnTo>
                  <a:close/>
                </a:path>
              </a:pathLst>
            </a:custGeom>
            <a:solidFill>
              <a:srgbClr val="C8C8C8"/>
            </a:solidFill>
            <a:ln w="9525" cap="rnd">
              <a:solidFill>
                <a:schemeClr val="bg1"/>
              </a:solidFill>
              <a:round/>
              <a:headEnd/>
              <a:tailEnd/>
            </a:ln>
          </p:spPr>
          <p:txBody>
            <a:bodyPr/>
            <a:lstStyle/>
            <a:p>
              <a:endParaRPr lang="en-US" dirty="0"/>
            </a:p>
          </p:txBody>
        </p:sp>
        <p:sp>
          <p:nvSpPr>
            <p:cNvPr id="438" name="Freeform 188">
              <a:extLst>
                <a:ext uri="{FF2B5EF4-FFF2-40B4-BE49-F238E27FC236}">
                  <a16:creationId xmlns:a16="http://schemas.microsoft.com/office/drawing/2014/main" id="{A92EA412-FBA9-4CF6-AB86-562CFEEF0010}"/>
                </a:ext>
              </a:extLst>
            </p:cNvPr>
            <p:cNvSpPr>
              <a:spLocks/>
            </p:cNvSpPr>
            <p:nvPr/>
          </p:nvSpPr>
          <p:spPr bwMode="auto">
            <a:xfrm>
              <a:off x="7075487" y="3614738"/>
              <a:ext cx="373063" cy="228600"/>
            </a:xfrm>
            <a:custGeom>
              <a:avLst/>
              <a:gdLst>
                <a:gd name="T0" fmla="*/ 55800 w 468"/>
                <a:gd name="T1" fmla="*/ 57150 h 288"/>
                <a:gd name="T2" fmla="*/ 55800 w 468"/>
                <a:gd name="T3" fmla="*/ 57150 h 288"/>
                <a:gd name="T4" fmla="*/ 62177 w 468"/>
                <a:gd name="T5" fmla="*/ 57150 h 288"/>
                <a:gd name="T6" fmla="*/ 66163 w 468"/>
                <a:gd name="T7" fmla="*/ 51594 h 288"/>
                <a:gd name="T8" fmla="*/ 66163 w 468"/>
                <a:gd name="T9" fmla="*/ 44450 h 288"/>
                <a:gd name="T10" fmla="*/ 62177 w 468"/>
                <a:gd name="T11" fmla="*/ 41275 h 288"/>
                <a:gd name="T12" fmla="*/ 69351 w 468"/>
                <a:gd name="T13" fmla="*/ 41275 h 288"/>
                <a:gd name="T14" fmla="*/ 72540 w 468"/>
                <a:gd name="T15" fmla="*/ 34925 h 288"/>
                <a:gd name="T16" fmla="*/ 72540 w 468"/>
                <a:gd name="T17" fmla="*/ 31750 h 288"/>
                <a:gd name="T18" fmla="*/ 79714 w 468"/>
                <a:gd name="T19" fmla="*/ 31750 h 288"/>
                <a:gd name="T20" fmla="*/ 79714 w 468"/>
                <a:gd name="T21" fmla="*/ 34925 h 288"/>
                <a:gd name="T22" fmla="*/ 86889 w 468"/>
                <a:gd name="T23" fmla="*/ 34925 h 288"/>
                <a:gd name="T24" fmla="*/ 94063 w 468"/>
                <a:gd name="T25" fmla="*/ 31750 h 288"/>
                <a:gd name="T26" fmla="*/ 86889 w 468"/>
                <a:gd name="T27" fmla="*/ 28575 h 288"/>
                <a:gd name="T28" fmla="*/ 83700 w 468"/>
                <a:gd name="T29" fmla="*/ 28575 h 288"/>
                <a:gd name="T30" fmla="*/ 76526 w 468"/>
                <a:gd name="T31" fmla="*/ 28575 h 288"/>
                <a:gd name="T32" fmla="*/ 83700 w 468"/>
                <a:gd name="T33" fmla="*/ 22225 h 288"/>
                <a:gd name="T34" fmla="*/ 79714 w 468"/>
                <a:gd name="T35" fmla="*/ 22225 h 288"/>
                <a:gd name="T36" fmla="*/ 69351 w 468"/>
                <a:gd name="T37" fmla="*/ 31750 h 288"/>
                <a:gd name="T38" fmla="*/ 66163 w 468"/>
                <a:gd name="T39" fmla="*/ 28575 h 288"/>
                <a:gd name="T40" fmla="*/ 58989 w 468"/>
                <a:gd name="T41" fmla="*/ 28575 h 288"/>
                <a:gd name="T42" fmla="*/ 58989 w 468"/>
                <a:gd name="T43" fmla="*/ 26194 h 288"/>
                <a:gd name="T44" fmla="*/ 55800 w 468"/>
                <a:gd name="T45" fmla="*/ 26194 h 288"/>
                <a:gd name="T46" fmla="*/ 55800 w 468"/>
                <a:gd name="T47" fmla="*/ 19050 h 288"/>
                <a:gd name="T48" fmla="*/ 48626 w 468"/>
                <a:gd name="T49" fmla="*/ 13494 h 288"/>
                <a:gd name="T50" fmla="*/ 31089 w 468"/>
                <a:gd name="T51" fmla="*/ 13494 h 288"/>
                <a:gd name="T52" fmla="*/ 20726 w 468"/>
                <a:gd name="T53" fmla="*/ 3969 h 288"/>
                <a:gd name="T54" fmla="*/ 14349 w 468"/>
                <a:gd name="T55" fmla="*/ 0 h 288"/>
                <a:gd name="T56" fmla="*/ 0 w 468"/>
                <a:gd name="T57" fmla="*/ 3969 h 288"/>
                <a:gd name="T58" fmla="*/ 0 w 468"/>
                <a:gd name="T59" fmla="*/ 28575 h 288"/>
                <a:gd name="T60" fmla="*/ 3986 w 468"/>
                <a:gd name="T61" fmla="*/ 28575 h 288"/>
                <a:gd name="T62" fmla="*/ 3986 w 468"/>
                <a:gd name="T63" fmla="*/ 26194 h 288"/>
                <a:gd name="T64" fmla="*/ 10363 w 468"/>
                <a:gd name="T65" fmla="*/ 22225 h 288"/>
                <a:gd name="T66" fmla="*/ 14349 w 468"/>
                <a:gd name="T67" fmla="*/ 22225 h 288"/>
                <a:gd name="T68" fmla="*/ 10363 w 468"/>
                <a:gd name="T69" fmla="*/ 19050 h 288"/>
                <a:gd name="T70" fmla="*/ 14349 w 468"/>
                <a:gd name="T71" fmla="*/ 19050 h 288"/>
                <a:gd name="T72" fmla="*/ 20726 w 468"/>
                <a:gd name="T73" fmla="*/ 22225 h 288"/>
                <a:gd name="T74" fmla="*/ 20726 w 468"/>
                <a:gd name="T75" fmla="*/ 28575 h 288"/>
                <a:gd name="T76" fmla="*/ 31089 w 468"/>
                <a:gd name="T77" fmla="*/ 28575 h 288"/>
                <a:gd name="T78" fmla="*/ 35074 w 468"/>
                <a:gd name="T79" fmla="*/ 38100 h 288"/>
                <a:gd name="T80" fmla="*/ 51814 w 468"/>
                <a:gd name="T81" fmla="*/ 47625 h 288"/>
                <a:gd name="T82" fmla="*/ 58989 w 468"/>
                <a:gd name="T83" fmla="*/ 51594 h 288"/>
                <a:gd name="T84" fmla="*/ 55800 w 468"/>
                <a:gd name="T85" fmla="*/ 57150 h 2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68"/>
                <a:gd name="T130" fmla="*/ 0 h 288"/>
                <a:gd name="T131" fmla="*/ 468 w 468"/>
                <a:gd name="T132" fmla="*/ 288 h 2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68" h="288">
                  <a:moveTo>
                    <a:pt x="276" y="288"/>
                  </a:moveTo>
                  <a:lnTo>
                    <a:pt x="276" y="288"/>
                  </a:lnTo>
                  <a:lnTo>
                    <a:pt x="311" y="288"/>
                  </a:lnTo>
                  <a:lnTo>
                    <a:pt x="328" y="257"/>
                  </a:lnTo>
                  <a:lnTo>
                    <a:pt x="328" y="225"/>
                  </a:lnTo>
                  <a:lnTo>
                    <a:pt x="311" y="209"/>
                  </a:lnTo>
                  <a:lnTo>
                    <a:pt x="346" y="209"/>
                  </a:lnTo>
                  <a:lnTo>
                    <a:pt x="363" y="177"/>
                  </a:lnTo>
                  <a:lnTo>
                    <a:pt x="363" y="161"/>
                  </a:lnTo>
                  <a:lnTo>
                    <a:pt x="399" y="161"/>
                  </a:lnTo>
                  <a:lnTo>
                    <a:pt x="399" y="177"/>
                  </a:lnTo>
                  <a:lnTo>
                    <a:pt x="434" y="177"/>
                  </a:lnTo>
                  <a:lnTo>
                    <a:pt x="468" y="161"/>
                  </a:lnTo>
                  <a:lnTo>
                    <a:pt x="434" y="144"/>
                  </a:lnTo>
                  <a:lnTo>
                    <a:pt x="417" y="144"/>
                  </a:lnTo>
                  <a:lnTo>
                    <a:pt x="380" y="144"/>
                  </a:lnTo>
                  <a:lnTo>
                    <a:pt x="417" y="113"/>
                  </a:lnTo>
                  <a:lnTo>
                    <a:pt x="399" y="113"/>
                  </a:lnTo>
                  <a:lnTo>
                    <a:pt x="346" y="161"/>
                  </a:lnTo>
                  <a:lnTo>
                    <a:pt x="328" y="144"/>
                  </a:lnTo>
                  <a:lnTo>
                    <a:pt x="294" y="144"/>
                  </a:lnTo>
                  <a:lnTo>
                    <a:pt x="294" y="129"/>
                  </a:lnTo>
                  <a:lnTo>
                    <a:pt x="276" y="129"/>
                  </a:lnTo>
                  <a:lnTo>
                    <a:pt x="276" y="96"/>
                  </a:lnTo>
                  <a:lnTo>
                    <a:pt x="242" y="65"/>
                  </a:lnTo>
                  <a:lnTo>
                    <a:pt x="155" y="65"/>
                  </a:lnTo>
                  <a:lnTo>
                    <a:pt x="104" y="17"/>
                  </a:lnTo>
                  <a:lnTo>
                    <a:pt x="69" y="0"/>
                  </a:lnTo>
                  <a:lnTo>
                    <a:pt x="0" y="17"/>
                  </a:lnTo>
                  <a:lnTo>
                    <a:pt x="0" y="144"/>
                  </a:lnTo>
                  <a:lnTo>
                    <a:pt x="17" y="144"/>
                  </a:lnTo>
                  <a:lnTo>
                    <a:pt x="17" y="129"/>
                  </a:lnTo>
                  <a:lnTo>
                    <a:pt x="52" y="113"/>
                  </a:lnTo>
                  <a:lnTo>
                    <a:pt x="69" y="113"/>
                  </a:lnTo>
                  <a:lnTo>
                    <a:pt x="52" y="96"/>
                  </a:lnTo>
                  <a:lnTo>
                    <a:pt x="69" y="96"/>
                  </a:lnTo>
                  <a:lnTo>
                    <a:pt x="104" y="113"/>
                  </a:lnTo>
                  <a:lnTo>
                    <a:pt x="104" y="144"/>
                  </a:lnTo>
                  <a:lnTo>
                    <a:pt x="155" y="144"/>
                  </a:lnTo>
                  <a:lnTo>
                    <a:pt x="173" y="192"/>
                  </a:lnTo>
                  <a:lnTo>
                    <a:pt x="259" y="240"/>
                  </a:lnTo>
                  <a:lnTo>
                    <a:pt x="294" y="257"/>
                  </a:lnTo>
                  <a:lnTo>
                    <a:pt x="276" y="288"/>
                  </a:lnTo>
                  <a:close/>
                </a:path>
              </a:pathLst>
            </a:custGeom>
            <a:solidFill>
              <a:srgbClr val="D4DF33"/>
            </a:solidFill>
            <a:ln w="9525" cap="rnd">
              <a:solidFill>
                <a:schemeClr val="bg1"/>
              </a:solidFill>
              <a:round/>
              <a:headEnd/>
              <a:tailEnd/>
            </a:ln>
          </p:spPr>
          <p:txBody>
            <a:bodyPr/>
            <a:lstStyle/>
            <a:p>
              <a:endParaRPr lang="en-US" dirty="0"/>
            </a:p>
          </p:txBody>
        </p:sp>
        <p:sp>
          <p:nvSpPr>
            <p:cNvPr id="439" name="Freeform 189">
              <a:extLst>
                <a:ext uri="{FF2B5EF4-FFF2-40B4-BE49-F238E27FC236}">
                  <a16:creationId xmlns:a16="http://schemas.microsoft.com/office/drawing/2014/main" id="{24D5F4DA-AEF3-46BA-86CB-FD8877F228FC}"/>
                </a:ext>
              </a:extLst>
            </p:cNvPr>
            <p:cNvSpPr>
              <a:spLocks/>
            </p:cNvSpPr>
            <p:nvPr/>
          </p:nvSpPr>
          <p:spPr bwMode="auto">
            <a:xfrm>
              <a:off x="7323137" y="3743326"/>
              <a:ext cx="166688" cy="114300"/>
            </a:xfrm>
            <a:custGeom>
              <a:avLst/>
              <a:gdLst>
                <a:gd name="T0" fmla="*/ 35092 w 209"/>
                <a:gd name="T1" fmla="*/ 9525 h 144"/>
                <a:gd name="T2" fmla="*/ 35092 w 209"/>
                <a:gd name="T3" fmla="*/ 9525 h 144"/>
                <a:gd name="T4" fmla="*/ 35092 w 209"/>
                <a:gd name="T5" fmla="*/ 15081 h 144"/>
                <a:gd name="T6" fmla="*/ 42270 w 209"/>
                <a:gd name="T7" fmla="*/ 15081 h 144"/>
                <a:gd name="T8" fmla="*/ 42270 w 209"/>
                <a:gd name="T9" fmla="*/ 24606 h 144"/>
                <a:gd name="T10" fmla="*/ 31902 w 209"/>
                <a:gd name="T11" fmla="*/ 21431 h 144"/>
                <a:gd name="T12" fmla="*/ 24724 w 209"/>
                <a:gd name="T13" fmla="*/ 28575 h 144"/>
                <a:gd name="T14" fmla="*/ 21534 w 209"/>
                <a:gd name="T15" fmla="*/ 19050 h 144"/>
                <a:gd name="T16" fmla="*/ 17546 w 209"/>
                <a:gd name="T17" fmla="*/ 15081 h 144"/>
                <a:gd name="T18" fmla="*/ 14356 w 209"/>
                <a:gd name="T19" fmla="*/ 21431 h 144"/>
                <a:gd name="T20" fmla="*/ 11166 w 209"/>
                <a:gd name="T21" fmla="*/ 21431 h 144"/>
                <a:gd name="T22" fmla="*/ 11166 w 209"/>
                <a:gd name="T23" fmla="*/ 24606 h 144"/>
                <a:gd name="T24" fmla="*/ 3988 w 209"/>
                <a:gd name="T25" fmla="*/ 24606 h 144"/>
                <a:gd name="T26" fmla="*/ 0 w 209"/>
                <a:gd name="T27" fmla="*/ 24606 h 144"/>
                <a:gd name="T28" fmla="*/ 3988 w 209"/>
                <a:gd name="T29" fmla="*/ 19050 h 144"/>
                <a:gd name="T30" fmla="*/ 3988 w 209"/>
                <a:gd name="T31" fmla="*/ 12700 h 144"/>
                <a:gd name="T32" fmla="*/ 0 w 209"/>
                <a:gd name="T33" fmla="*/ 9525 h 144"/>
                <a:gd name="T34" fmla="*/ 7178 w 209"/>
                <a:gd name="T35" fmla="*/ 9525 h 144"/>
                <a:gd name="T36" fmla="*/ 11166 w 209"/>
                <a:gd name="T37" fmla="*/ 3175 h 144"/>
                <a:gd name="T38" fmla="*/ 11166 w 209"/>
                <a:gd name="T39" fmla="*/ 0 h 144"/>
                <a:gd name="T40" fmla="*/ 17546 w 209"/>
                <a:gd name="T41" fmla="*/ 0 h 144"/>
                <a:gd name="T42" fmla="*/ 17546 w 209"/>
                <a:gd name="T43" fmla="*/ 3175 h 144"/>
                <a:gd name="T44" fmla="*/ 17546 w 209"/>
                <a:gd name="T45" fmla="*/ 5556 h 144"/>
                <a:gd name="T46" fmla="*/ 11166 w 209"/>
                <a:gd name="T47" fmla="*/ 5556 h 144"/>
                <a:gd name="T48" fmla="*/ 11166 w 209"/>
                <a:gd name="T49" fmla="*/ 9525 h 144"/>
                <a:gd name="T50" fmla="*/ 21534 w 209"/>
                <a:gd name="T51" fmla="*/ 9525 h 144"/>
                <a:gd name="T52" fmla="*/ 24724 w 209"/>
                <a:gd name="T53" fmla="*/ 9525 h 144"/>
                <a:gd name="T54" fmla="*/ 35092 w 209"/>
                <a:gd name="T55" fmla="*/ 9525 h 1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9"/>
                <a:gd name="T85" fmla="*/ 0 h 144"/>
                <a:gd name="T86" fmla="*/ 209 w 209"/>
                <a:gd name="T87" fmla="*/ 144 h 14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9" h="144">
                  <a:moveTo>
                    <a:pt x="175" y="48"/>
                  </a:moveTo>
                  <a:lnTo>
                    <a:pt x="175" y="48"/>
                  </a:lnTo>
                  <a:lnTo>
                    <a:pt x="175" y="79"/>
                  </a:lnTo>
                  <a:lnTo>
                    <a:pt x="209" y="79"/>
                  </a:lnTo>
                  <a:lnTo>
                    <a:pt x="209" y="127"/>
                  </a:lnTo>
                  <a:lnTo>
                    <a:pt x="157" y="111"/>
                  </a:lnTo>
                  <a:lnTo>
                    <a:pt x="123" y="144"/>
                  </a:lnTo>
                  <a:lnTo>
                    <a:pt x="106" y="96"/>
                  </a:lnTo>
                  <a:lnTo>
                    <a:pt x="88" y="79"/>
                  </a:lnTo>
                  <a:lnTo>
                    <a:pt x="71" y="111"/>
                  </a:lnTo>
                  <a:lnTo>
                    <a:pt x="54" y="111"/>
                  </a:lnTo>
                  <a:lnTo>
                    <a:pt x="54" y="127"/>
                  </a:lnTo>
                  <a:lnTo>
                    <a:pt x="17" y="127"/>
                  </a:lnTo>
                  <a:lnTo>
                    <a:pt x="0" y="127"/>
                  </a:lnTo>
                  <a:lnTo>
                    <a:pt x="17" y="96"/>
                  </a:lnTo>
                  <a:lnTo>
                    <a:pt x="17" y="64"/>
                  </a:lnTo>
                  <a:lnTo>
                    <a:pt x="0" y="48"/>
                  </a:lnTo>
                  <a:lnTo>
                    <a:pt x="35" y="48"/>
                  </a:lnTo>
                  <a:lnTo>
                    <a:pt x="54" y="16"/>
                  </a:lnTo>
                  <a:lnTo>
                    <a:pt x="54" y="0"/>
                  </a:lnTo>
                  <a:lnTo>
                    <a:pt x="88" y="0"/>
                  </a:lnTo>
                  <a:lnTo>
                    <a:pt x="88" y="16"/>
                  </a:lnTo>
                  <a:lnTo>
                    <a:pt x="88" y="31"/>
                  </a:lnTo>
                  <a:lnTo>
                    <a:pt x="54" y="31"/>
                  </a:lnTo>
                  <a:lnTo>
                    <a:pt x="54" y="48"/>
                  </a:lnTo>
                  <a:lnTo>
                    <a:pt x="106" y="48"/>
                  </a:lnTo>
                  <a:lnTo>
                    <a:pt x="123" y="48"/>
                  </a:lnTo>
                  <a:lnTo>
                    <a:pt x="175" y="48"/>
                  </a:lnTo>
                  <a:close/>
                </a:path>
              </a:pathLst>
            </a:custGeom>
            <a:solidFill>
              <a:srgbClr val="C8C8C8"/>
            </a:solidFill>
            <a:ln w="9525" cap="rnd">
              <a:solidFill>
                <a:schemeClr val="bg1"/>
              </a:solidFill>
              <a:round/>
              <a:headEnd/>
              <a:tailEnd/>
            </a:ln>
          </p:spPr>
          <p:txBody>
            <a:bodyPr/>
            <a:lstStyle/>
            <a:p>
              <a:endParaRPr lang="en-US" dirty="0"/>
            </a:p>
          </p:txBody>
        </p:sp>
        <p:sp>
          <p:nvSpPr>
            <p:cNvPr id="440" name="Freeform 190">
              <a:extLst>
                <a:ext uri="{FF2B5EF4-FFF2-40B4-BE49-F238E27FC236}">
                  <a16:creationId xmlns:a16="http://schemas.microsoft.com/office/drawing/2014/main" id="{28A2633D-FCBA-43F5-B83D-4AB37F928B1E}"/>
                </a:ext>
              </a:extLst>
            </p:cNvPr>
            <p:cNvSpPr>
              <a:spLocks/>
            </p:cNvSpPr>
            <p:nvPr/>
          </p:nvSpPr>
          <p:spPr bwMode="auto">
            <a:xfrm>
              <a:off x="7365999" y="3678238"/>
              <a:ext cx="234950" cy="103188"/>
            </a:xfrm>
            <a:custGeom>
              <a:avLst/>
              <a:gdLst>
                <a:gd name="T0" fmla="*/ 58937 w 295"/>
                <a:gd name="T1" fmla="*/ 6449 h 128"/>
                <a:gd name="T2" fmla="*/ 58937 w 295"/>
                <a:gd name="T3" fmla="*/ 6449 h 128"/>
                <a:gd name="T4" fmla="*/ 58937 w 295"/>
                <a:gd name="T5" fmla="*/ 9674 h 128"/>
                <a:gd name="T6" fmla="*/ 48583 w 295"/>
                <a:gd name="T7" fmla="*/ 16929 h 128"/>
                <a:gd name="T8" fmla="*/ 41415 w 295"/>
                <a:gd name="T9" fmla="*/ 16929 h 128"/>
                <a:gd name="T10" fmla="*/ 38229 w 295"/>
                <a:gd name="T11" fmla="*/ 20154 h 128"/>
                <a:gd name="T12" fmla="*/ 31061 w 295"/>
                <a:gd name="T13" fmla="*/ 20154 h 128"/>
                <a:gd name="T14" fmla="*/ 24690 w 295"/>
                <a:gd name="T15" fmla="*/ 22572 h 128"/>
                <a:gd name="T16" fmla="*/ 24690 w 295"/>
                <a:gd name="T17" fmla="*/ 26603 h 128"/>
                <a:gd name="T18" fmla="*/ 14336 w 295"/>
                <a:gd name="T19" fmla="*/ 26603 h 128"/>
                <a:gd name="T20" fmla="*/ 10354 w 295"/>
                <a:gd name="T21" fmla="*/ 26603 h 128"/>
                <a:gd name="T22" fmla="*/ 0 w 295"/>
                <a:gd name="T23" fmla="*/ 26603 h 128"/>
                <a:gd name="T24" fmla="*/ 0 w 295"/>
                <a:gd name="T25" fmla="*/ 22572 h 128"/>
                <a:gd name="T26" fmla="*/ 7168 w 295"/>
                <a:gd name="T27" fmla="*/ 22572 h 128"/>
                <a:gd name="T28" fmla="*/ 7168 w 295"/>
                <a:gd name="T29" fmla="*/ 20154 h 128"/>
                <a:gd name="T30" fmla="*/ 14336 w 295"/>
                <a:gd name="T31" fmla="*/ 20154 h 128"/>
                <a:gd name="T32" fmla="*/ 20707 w 295"/>
                <a:gd name="T33" fmla="*/ 16929 h 128"/>
                <a:gd name="T34" fmla="*/ 14336 w 295"/>
                <a:gd name="T35" fmla="*/ 12899 h 128"/>
                <a:gd name="T36" fmla="*/ 10354 w 295"/>
                <a:gd name="T37" fmla="*/ 12899 h 128"/>
                <a:gd name="T38" fmla="*/ 3982 w 295"/>
                <a:gd name="T39" fmla="*/ 12899 h 128"/>
                <a:gd name="T40" fmla="*/ 10354 w 295"/>
                <a:gd name="T41" fmla="*/ 6449 h 128"/>
                <a:gd name="T42" fmla="*/ 7168 w 295"/>
                <a:gd name="T43" fmla="*/ 6449 h 128"/>
                <a:gd name="T44" fmla="*/ 10354 w 295"/>
                <a:gd name="T45" fmla="*/ 3225 h 128"/>
                <a:gd name="T46" fmla="*/ 20707 w 295"/>
                <a:gd name="T47" fmla="*/ 6449 h 128"/>
                <a:gd name="T48" fmla="*/ 20707 w 295"/>
                <a:gd name="T49" fmla="*/ 3225 h 128"/>
                <a:gd name="T50" fmla="*/ 24690 w 295"/>
                <a:gd name="T51" fmla="*/ 0 h 128"/>
                <a:gd name="T52" fmla="*/ 31061 w 295"/>
                <a:gd name="T53" fmla="*/ 3225 h 128"/>
                <a:gd name="T54" fmla="*/ 51769 w 295"/>
                <a:gd name="T55" fmla="*/ 3225 h 128"/>
                <a:gd name="T56" fmla="*/ 58937 w 295"/>
                <a:gd name="T57" fmla="*/ 6449 h 1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5"/>
                <a:gd name="T88" fmla="*/ 0 h 128"/>
                <a:gd name="T89" fmla="*/ 295 w 295"/>
                <a:gd name="T90" fmla="*/ 128 h 1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5" h="128">
                  <a:moveTo>
                    <a:pt x="295" y="32"/>
                  </a:moveTo>
                  <a:lnTo>
                    <a:pt x="295" y="32"/>
                  </a:lnTo>
                  <a:lnTo>
                    <a:pt x="295" y="48"/>
                  </a:lnTo>
                  <a:lnTo>
                    <a:pt x="242" y="80"/>
                  </a:lnTo>
                  <a:lnTo>
                    <a:pt x="207" y="80"/>
                  </a:lnTo>
                  <a:lnTo>
                    <a:pt x="190" y="96"/>
                  </a:lnTo>
                  <a:lnTo>
                    <a:pt x="155" y="96"/>
                  </a:lnTo>
                  <a:lnTo>
                    <a:pt x="121" y="111"/>
                  </a:lnTo>
                  <a:lnTo>
                    <a:pt x="121" y="128"/>
                  </a:lnTo>
                  <a:lnTo>
                    <a:pt x="69" y="128"/>
                  </a:lnTo>
                  <a:lnTo>
                    <a:pt x="52" y="128"/>
                  </a:lnTo>
                  <a:lnTo>
                    <a:pt x="0" y="128"/>
                  </a:lnTo>
                  <a:lnTo>
                    <a:pt x="0" y="111"/>
                  </a:lnTo>
                  <a:lnTo>
                    <a:pt x="34" y="111"/>
                  </a:lnTo>
                  <a:lnTo>
                    <a:pt x="34" y="96"/>
                  </a:lnTo>
                  <a:lnTo>
                    <a:pt x="69" y="96"/>
                  </a:lnTo>
                  <a:lnTo>
                    <a:pt x="103" y="80"/>
                  </a:lnTo>
                  <a:lnTo>
                    <a:pt x="69" y="63"/>
                  </a:lnTo>
                  <a:lnTo>
                    <a:pt x="52" y="63"/>
                  </a:lnTo>
                  <a:lnTo>
                    <a:pt x="17" y="63"/>
                  </a:lnTo>
                  <a:lnTo>
                    <a:pt x="52" y="32"/>
                  </a:lnTo>
                  <a:lnTo>
                    <a:pt x="34" y="32"/>
                  </a:lnTo>
                  <a:lnTo>
                    <a:pt x="52" y="15"/>
                  </a:lnTo>
                  <a:lnTo>
                    <a:pt x="103" y="32"/>
                  </a:lnTo>
                  <a:lnTo>
                    <a:pt x="103" y="15"/>
                  </a:lnTo>
                  <a:lnTo>
                    <a:pt x="121" y="0"/>
                  </a:lnTo>
                  <a:lnTo>
                    <a:pt x="155" y="15"/>
                  </a:lnTo>
                  <a:lnTo>
                    <a:pt x="259" y="15"/>
                  </a:lnTo>
                  <a:lnTo>
                    <a:pt x="295" y="32"/>
                  </a:lnTo>
                  <a:close/>
                </a:path>
              </a:pathLst>
            </a:custGeom>
            <a:solidFill>
              <a:srgbClr val="C8C8C8"/>
            </a:solidFill>
            <a:ln w="9525" cap="rnd">
              <a:solidFill>
                <a:schemeClr val="bg1"/>
              </a:solidFill>
              <a:round/>
              <a:headEnd/>
              <a:tailEnd/>
            </a:ln>
          </p:spPr>
          <p:txBody>
            <a:bodyPr/>
            <a:lstStyle/>
            <a:p>
              <a:endParaRPr lang="en-US" dirty="0"/>
            </a:p>
          </p:txBody>
        </p:sp>
        <p:sp>
          <p:nvSpPr>
            <p:cNvPr id="441" name="Freeform 191">
              <a:extLst>
                <a:ext uri="{FF2B5EF4-FFF2-40B4-BE49-F238E27FC236}">
                  <a16:creationId xmlns:a16="http://schemas.microsoft.com/office/drawing/2014/main" id="{349370F7-AC2C-4B25-8FF6-FFF6BFE54048}"/>
                </a:ext>
              </a:extLst>
            </p:cNvPr>
            <p:cNvSpPr>
              <a:spLocks/>
            </p:cNvSpPr>
            <p:nvPr/>
          </p:nvSpPr>
          <p:spPr bwMode="auto">
            <a:xfrm>
              <a:off x="7188199" y="3843338"/>
              <a:ext cx="313050" cy="317500"/>
            </a:xfrm>
            <a:custGeom>
              <a:avLst/>
              <a:gdLst>
                <a:gd name="T0" fmla="*/ 3168 w 449"/>
                <a:gd name="T1" fmla="*/ 69676 h 401"/>
                <a:gd name="T2" fmla="*/ 3168 w 449"/>
                <a:gd name="T3" fmla="*/ 69676 h 401"/>
                <a:gd name="T4" fmla="*/ 3168 w 449"/>
                <a:gd name="T5" fmla="*/ 63342 h 401"/>
                <a:gd name="T6" fmla="*/ 10296 w 449"/>
                <a:gd name="T7" fmla="*/ 60175 h 401"/>
                <a:gd name="T8" fmla="*/ 6336 w 449"/>
                <a:gd name="T9" fmla="*/ 53840 h 401"/>
                <a:gd name="T10" fmla="*/ 3168 w 449"/>
                <a:gd name="T11" fmla="*/ 50673 h 401"/>
                <a:gd name="T12" fmla="*/ 0 w 449"/>
                <a:gd name="T13" fmla="*/ 44339 h 401"/>
                <a:gd name="T14" fmla="*/ 6336 w 449"/>
                <a:gd name="T15" fmla="*/ 47506 h 401"/>
                <a:gd name="T16" fmla="*/ 26927 w 449"/>
                <a:gd name="T17" fmla="*/ 44339 h 401"/>
                <a:gd name="T18" fmla="*/ 26927 w 449"/>
                <a:gd name="T19" fmla="*/ 38005 h 401"/>
                <a:gd name="T20" fmla="*/ 30887 w 449"/>
                <a:gd name="T21" fmla="*/ 34838 h 401"/>
                <a:gd name="T22" fmla="*/ 44351 w 449"/>
                <a:gd name="T23" fmla="*/ 31671 h 401"/>
                <a:gd name="T24" fmla="*/ 44351 w 449"/>
                <a:gd name="T25" fmla="*/ 25337 h 401"/>
                <a:gd name="T26" fmla="*/ 47519 w 449"/>
                <a:gd name="T27" fmla="*/ 22170 h 401"/>
                <a:gd name="T28" fmla="*/ 47519 w 449"/>
                <a:gd name="T29" fmla="*/ 19002 h 401"/>
                <a:gd name="T30" fmla="*/ 50687 w 449"/>
                <a:gd name="T31" fmla="*/ 19002 h 401"/>
                <a:gd name="T32" fmla="*/ 54647 w 449"/>
                <a:gd name="T33" fmla="*/ 12668 h 401"/>
                <a:gd name="T34" fmla="*/ 54647 w 449"/>
                <a:gd name="T35" fmla="*/ 6334 h 401"/>
                <a:gd name="T36" fmla="*/ 60983 w 449"/>
                <a:gd name="T37" fmla="*/ 3167 h 401"/>
                <a:gd name="T38" fmla="*/ 68110 w 449"/>
                <a:gd name="T39" fmla="*/ 0 h 401"/>
                <a:gd name="T40" fmla="*/ 71278 w 449"/>
                <a:gd name="T41" fmla="*/ 0 h 401"/>
                <a:gd name="T42" fmla="*/ 78406 w 449"/>
                <a:gd name="T43" fmla="*/ 3167 h 401"/>
                <a:gd name="T44" fmla="*/ 81574 w 449"/>
                <a:gd name="T45" fmla="*/ 6334 h 401"/>
                <a:gd name="T46" fmla="*/ 88702 w 449"/>
                <a:gd name="T47" fmla="*/ 9501 h 401"/>
                <a:gd name="T48" fmla="*/ 85534 w 449"/>
                <a:gd name="T49" fmla="*/ 12668 h 401"/>
                <a:gd name="T50" fmla="*/ 78406 w 449"/>
                <a:gd name="T51" fmla="*/ 15835 h 401"/>
                <a:gd name="T52" fmla="*/ 71278 w 449"/>
                <a:gd name="T53" fmla="*/ 12668 h 401"/>
                <a:gd name="T54" fmla="*/ 68110 w 449"/>
                <a:gd name="T55" fmla="*/ 15835 h 401"/>
                <a:gd name="T56" fmla="*/ 71278 w 449"/>
                <a:gd name="T57" fmla="*/ 19002 h 401"/>
                <a:gd name="T58" fmla="*/ 68110 w 449"/>
                <a:gd name="T59" fmla="*/ 25337 h 401"/>
                <a:gd name="T60" fmla="*/ 75238 w 449"/>
                <a:gd name="T61" fmla="*/ 28504 h 401"/>
                <a:gd name="T62" fmla="*/ 75238 w 449"/>
                <a:gd name="T63" fmla="*/ 31671 h 401"/>
                <a:gd name="T64" fmla="*/ 71278 w 449"/>
                <a:gd name="T65" fmla="*/ 31671 h 401"/>
                <a:gd name="T66" fmla="*/ 75238 w 449"/>
                <a:gd name="T67" fmla="*/ 34838 h 401"/>
                <a:gd name="T68" fmla="*/ 57815 w 449"/>
                <a:gd name="T69" fmla="*/ 53840 h 401"/>
                <a:gd name="T70" fmla="*/ 50687 w 449"/>
                <a:gd name="T71" fmla="*/ 57007 h 401"/>
                <a:gd name="T72" fmla="*/ 47519 w 449"/>
                <a:gd name="T73" fmla="*/ 53840 h 401"/>
                <a:gd name="T74" fmla="*/ 44351 w 449"/>
                <a:gd name="T75" fmla="*/ 57007 h 401"/>
                <a:gd name="T76" fmla="*/ 44351 w 449"/>
                <a:gd name="T77" fmla="*/ 63342 h 401"/>
                <a:gd name="T78" fmla="*/ 47519 w 449"/>
                <a:gd name="T79" fmla="*/ 63342 h 401"/>
                <a:gd name="T80" fmla="*/ 47519 w 449"/>
                <a:gd name="T81" fmla="*/ 66509 h 401"/>
                <a:gd name="T82" fmla="*/ 50687 w 449"/>
                <a:gd name="T83" fmla="*/ 66509 h 401"/>
                <a:gd name="T84" fmla="*/ 50687 w 449"/>
                <a:gd name="T85" fmla="*/ 72843 h 401"/>
                <a:gd name="T86" fmla="*/ 50687 w 449"/>
                <a:gd name="T87" fmla="*/ 76010 h 401"/>
                <a:gd name="T88" fmla="*/ 40391 w 449"/>
                <a:gd name="T89" fmla="*/ 76010 h 401"/>
                <a:gd name="T90" fmla="*/ 37223 w 449"/>
                <a:gd name="T91" fmla="*/ 79177 h 401"/>
                <a:gd name="T92" fmla="*/ 34055 w 449"/>
                <a:gd name="T93" fmla="*/ 76010 h 401"/>
                <a:gd name="T94" fmla="*/ 30887 w 449"/>
                <a:gd name="T95" fmla="*/ 69676 h 401"/>
                <a:gd name="T96" fmla="*/ 20592 w 449"/>
                <a:gd name="T97" fmla="*/ 69676 h 401"/>
                <a:gd name="T98" fmla="*/ 13464 w 449"/>
                <a:gd name="T99" fmla="*/ 69676 h 401"/>
                <a:gd name="T100" fmla="*/ 3168 w 449"/>
                <a:gd name="T101" fmla="*/ 69676 h 4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49"/>
                <a:gd name="T154" fmla="*/ 0 h 401"/>
                <a:gd name="T155" fmla="*/ 449 w 449"/>
                <a:gd name="T156" fmla="*/ 401 h 401"/>
                <a:gd name="connsiteX0" fmla="*/ 379 w 9621"/>
                <a:gd name="connsiteY0" fmla="*/ 8803 h 10000"/>
                <a:gd name="connsiteX1" fmla="*/ 379 w 9621"/>
                <a:gd name="connsiteY1" fmla="*/ 8803 h 10000"/>
                <a:gd name="connsiteX2" fmla="*/ 379 w 9621"/>
                <a:gd name="connsiteY2" fmla="*/ 7980 h 10000"/>
                <a:gd name="connsiteX3" fmla="*/ 1158 w 9621"/>
                <a:gd name="connsiteY3" fmla="*/ 7606 h 10000"/>
                <a:gd name="connsiteX4" fmla="*/ 780 w 9621"/>
                <a:gd name="connsiteY4" fmla="*/ 6783 h 10000"/>
                <a:gd name="connsiteX5" fmla="*/ 379 w 9621"/>
                <a:gd name="connsiteY5" fmla="*/ 6409 h 10000"/>
                <a:gd name="connsiteX6" fmla="*/ 0 w 9621"/>
                <a:gd name="connsiteY6" fmla="*/ 5586 h 10000"/>
                <a:gd name="connsiteX7" fmla="*/ 780 w 9621"/>
                <a:gd name="connsiteY7" fmla="*/ 5985 h 10000"/>
                <a:gd name="connsiteX8" fmla="*/ 3073 w 9621"/>
                <a:gd name="connsiteY8" fmla="*/ 5586 h 10000"/>
                <a:gd name="connsiteX9" fmla="*/ 3073 w 9621"/>
                <a:gd name="connsiteY9" fmla="*/ 4788 h 10000"/>
                <a:gd name="connsiteX10" fmla="*/ 3474 w 9621"/>
                <a:gd name="connsiteY10" fmla="*/ 4389 h 10000"/>
                <a:gd name="connsiteX11" fmla="*/ 5011 w 9621"/>
                <a:gd name="connsiteY11" fmla="*/ 4015 h 10000"/>
                <a:gd name="connsiteX12" fmla="*/ 5011 w 9621"/>
                <a:gd name="connsiteY12" fmla="*/ 3192 h 10000"/>
                <a:gd name="connsiteX13" fmla="*/ 5390 w 9621"/>
                <a:gd name="connsiteY13" fmla="*/ 2818 h 10000"/>
                <a:gd name="connsiteX14" fmla="*/ 5390 w 9621"/>
                <a:gd name="connsiteY14" fmla="*/ 2394 h 10000"/>
                <a:gd name="connsiteX15" fmla="*/ 5768 w 9621"/>
                <a:gd name="connsiteY15" fmla="*/ 2394 h 10000"/>
                <a:gd name="connsiteX16" fmla="*/ 6169 w 9621"/>
                <a:gd name="connsiteY16" fmla="*/ 1621 h 10000"/>
                <a:gd name="connsiteX17" fmla="*/ 6169 w 9621"/>
                <a:gd name="connsiteY17" fmla="*/ 798 h 10000"/>
                <a:gd name="connsiteX18" fmla="*/ 6927 w 9621"/>
                <a:gd name="connsiteY18" fmla="*/ 424 h 10000"/>
                <a:gd name="connsiteX19" fmla="*/ 7706 w 9621"/>
                <a:gd name="connsiteY19" fmla="*/ 0 h 10000"/>
                <a:gd name="connsiteX20" fmla="*/ 8085 w 9621"/>
                <a:gd name="connsiteY20" fmla="*/ 0 h 10000"/>
                <a:gd name="connsiteX21" fmla="*/ 8842 w 9621"/>
                <a:gd name="connsiteY21" fmla="*/ 424 h 10000"/>
                <a:gd name="connsiteX22" fmla="*/ 9243 w 9621"/>
                <a:gd name="connsiteY22" fmla="*/ 798 h 10000"/>
                <a:gd name="connsiteX23" fmla="*/ 9621 w 9621"/>
                <a:gd name="connsiteY23" fmla="*/ 1621 h 10000"/>
                <a:gd name="connsiteX24" fmla="*/ 8842 w 9621"/>
                <a:gd name="connsiteY24" fmla="*/ 1995 h 10000"/>
                <a:gd name="connsiteX25" fmla="*/ 8085 w 9621"/>
                <a:gd name="connsiteY25" fmla="*/ 1621 h 10000"/>
                <a:gd name="connsiteX26" fmla="*/ 7706 w 9621"/>
                <a:gd name="connsiteY26" fmla="*/ 1995 h 10000"/>
                <a:gd name="connsiteX27" fmla="*/ 8085 w 9621"/>
                <a:gd name="connsiteY27" fmla="*/ 2394 h 10000"/>
                <a:gd name="connsiteX28" fmla="*/ 7706 w 9621"/>
                <a:gd name="connsiteY28" fmla="*/ 3192 h 10000"/>
                <a:gd name="connsiteX29" fmla="*/ 8463 w 9621"/>
                <a:gd name="connsiteY29" fmla="*/ 3591 h 10000"/>
                <a:gd name="connsiteX30" fmla="*/ 8463 w 9621"/>
                <a:gd name="connsiteY30" fmla="*/ 4015 h 10000"/>
                <a:gd name="connsiteX31" fmla="*/ 8085 w 9621"/>
                <a:gd name="connsiteY31" fmla="*/ 4015 h 10000"/>
                <a:gd name="connsiteX32" fmla="*/ 8463 w 9621"/>
                <a:gd name="connsiteY32" fmla="*/ 4389 h 10000"/>
                <a:gd name="connsiteX33" fmla="*/ 6548 w 9621"/>
                <a:gd name="connsiteY33" fmla="*/ 6783 h 10000"/>
                <a:gd name="connsiteX34" fmla="*/ 5768 w 9621"/>
                <a:gd name="connsiteY34" fmla="*/ 7182 h 10000"/>
                <a:gd name="connsiteX35" fmla="*/ 5390 w 9621"/>
                <a:gd name="connsiteY35" fmla="*/ 6783 h 10000"/>
                <a:gd name="connsiteX36" fmla="*/ 5011 w 9621"/>
                <a:gd name="connsiteY36" fmla="*/ 7182 h 10000"/>
                <a:gd name="connsiteX37" fmla="*/ 5011 w 9621"/>
                <a:gd name="connsiteY37" fmla="*/ 7980 h 10000"/>
                <a:gd name="connsiteX38" fmla="*/ 5390 w 9621"/>
                <a:gd name="connsiteY38" fmla="*/ 7980 h 10000"/>
                <a:gd name="connsiteX39" fmla="*/ 5390 w 9621"/>
                <a:gd name="connsiteY39" fmla="*/ 8379 h 10000"/>
                <a:gd name="connsiteX40" fmla="*/ 5768 w 9621"/>
                <a:gd name="connsiteY40" fmla="*/ 8379 h 10000"/>
                <a:gd name="connsiteX41" fmla="*/ 5768 w 9621"/>
                <a:gd name="connsiteY41" fmla="*/ 9177 h 10000"/>
                <a:gd name="connsiteX42" fmla="*/ 5768 w 9621"/>
                <a:gd name="connsiteY42" fmla="*/ 9576 h 10000"/>
                <a:gd name="connsiteX43" fmla="*/ 4610 w 9621"/>
                <a:gd name="connsiteY43" fmla="*/ 9576 h 10000"/>
                <a:gd name="connsiteX44" fmla="*/ 4232 w 9621"/>
                <a:gd name="connsiteY44" fmla="*/ 10000 h 10000"/>
                <a:gd name="connsiteX45" fmla="*/ 3853 w 9621"/>
                <a:gd name="connsiteY45" fmla="*/ 9576 h 10000"/>
                <a:gd name="connsiteX46" fmla="*/ 3474 w 9621"/>
                <a:gd name="connsiteY46" fmla="*/ 8803 h 10000"/>
                <a:gd name="connsiteX47" fmla="*/ 2316 w 9621"/>
                <a:gd name="connsiteY47" fmla="*/ 8803 h 10000"/>
                <a:gd name="connsiteX48" fmla="*/ 1537 w 9621"/>
                <a:gd name="connsiteY48" fmla="*/ 8803 h 10000"/>
                <a:gd name="connsiteX49" fmla="*/ 379 w 9621"/>
                <a:gd name="connsiteY49" fmla="*/ 8803 h 10000"/>
                <a:gd name="connsiteX0" fmla="*/ 394 w 10000"/>
                <a:gd name="connsiteY0" fmla="*/ 8803 h 10000"/>
                <a:gd name="connsiteX1" fmla="*/ 394 w 10000"/>
                <a:gd name="connsiteY1" fmla="*/ 8803 h 10000"/>
                <a:gd name="connsiteX2" fmla="*/ 394 w 10000"/>
                <a:gd name="connsiteY2" fmla="*/ 7980 h 10000"/>
                <a:gd name="connsiteX3" fmla="*/ 1204 w 10000"/>
                <a:gd name="connsiteY3" fmla="*/ 7606 h 10000"/>
                <a:gd name="connsiteX4" fmla="*/ 811 w 10000"/>
                <a:gd name="connsiteY4" fmla="*/ 6783 h 10000"/>
                <a:gd name="connsiteX5" fmla="*/ 394 w 10000"/>
                <a:gd name="connsiteY5" fmla="*/ 6409 h 10000"/>
                <a:gd name="connsiteX6" fmla="*/ 0 w 10000"/>
                <a:gd name="connsiteY6" fmla="*/ 5586 h 10000"/>
                <a:gd name="connsiteX7" fmla="*/ 811 w 10000"/>
                <a:gd name="connsiteY7" fmla="*/ 5985 h 10000"/>
                <a:gd name="connsiteX8" fmla="*/ 3194 w 10000"/>
                <a:gd name="connsiteY8" fmla="*/ 5586 h 10000"/>
                <a:gd name="connsiteX9" fmla="*/ 3194 w 10000"/>
                <a:gd name="connsiteY9" fmla="*/ 4788 h 10000"/>
                <a:gd name="connsiteX10" fmla="*/ 3611 w 10000"/>
                <a:gd name="connsiteY10" fmla="*/ 4389 h 10000"/>
                <a:gd name="connsiteX11" fmla="*/ 5208 w 10000"/>
                <a:gd name="connsiteY11" fmla="*/ 4015 h 10000"/>
                <a:gd name="connsiteX12" fmla="*/ 5208 w 10000"/>
                <a:gd name="connsiteY12" fmla="*/ 3192 h 10000"/>
                <a:gd name="connsiteX13" fmla="*/ 5602 w 10000"/>
                <a:gd name="connsiteY13" fmla="*/ 2818 h 10000"/>
                <a:gd name="connsiteX14" fmla="*/ 5602 w 10000"/>
                <a:gd name="connsiteY14" fmla="*/ 2394 h 10000"/>
                <a:gd name="connsiteX15" fmla="*/ 5995 w 10000"/>
                <a:gd name="connsiteY15" fmla="*/ 2394 h 10000"/>
                <a:gd name="connsiteX16" fmla="*/ 6412 w 10000"/>
                <a:gd name="connsiteY16" fmla="*/ 1621 h 10000"/>
                <a:gd name="connsiteX17" fmla="*/ 6412 w 10000"/>
                <a:gd name="connsiteY17" fmla="*/ 798 h 10000"/>
                <a:gd name="connsiteX18" fmla="*/ 7200 w 10000"/>
                <a:gd name="connsiteY18" fmla="*/ 424 h 10000"/>
                <a:gd name="connsiteX19" fmla="*/ 8010 w 10000"/>
                <a:gd name="connsiteY19" fmla="*/ 0 h 10000"/>
                <a:gd name="connsiteX20" fmla="*/ 8403 w 10000"/>
                <a:gd name="connsiteY20" fmla="*/ 0 h 10000"/>
                <a:gd name="connsiteX21" fmla="*/ 9190 w 10000"/>
                <a:gd name="connsiteY21" fmla="*/ 424 h 10000"/>
                <a:gd name="connsiteX22" fmla="*/ 10000 w 10000"/>
                <a:gd name="connsiteY22" fmla="*/ 1621 h 10000"/>
                <a:gd name="connsiteX23" fmla="*/ 9190 w 10000"/>
                <a:gd name="connsiteY23" fmla="*/ 1995 h 10000"/>
                <a:gd name="connsiteX24" fmla="*/ 8403 w 10000"/>
                <a:gd name="connsiteY24" fmla="*/ 1621 h 10000"/>
                <a:gd name="connsiteX25" fmla="*/ 8010 w 10000"/>
                <a:gd name="connsiteY25" fmla="*/ 1995 h 10000"/>
                <a:gd name="connsiteX26" fmla="*/ 8403 w 10000"/>
                <a:gd name="connsiteY26" fmla="*/ 2394 h 10000"/>
                <a:gd name="connsiteX27" fmla="*/ 8010 w 10000"/>
                <a:gd name="connsiteY27" fmla="*/ 3192 h 10000"/>
                <a:gd name="connsiteX28" fmla="*/ 8796 w 10000"/>
                <a:gd name="connsiteY28" fmla="*/ 3591 h 10000"/>
                <a:gd name="connsiteX29" fmla="*/ 8796 w 10000"/>
                <a:gd name="connsiteY29" fmla="*/ 4015 h 10000"/>
                <a:gd name="connsiteX30" fmla="*/ 8403 w 10000"/>
                <a:gd name="connsiteY30" fmla="*/ 4015 h 10000"/>
                <a:gd name="connsiteX31" fmla="*/ 8796 w 10000"/>
                <a:gd name="connsiteY31" fmla="*/ 4389 h 10000"/>
                <a:gd name="connsiteX32" fmla="*/ 6806 w 10000"/>
                <a:gd name="connsiteY32" fmla="*/ 6783 h 10000"/>
                <a:gd name="connsiteX33" fmla="*/ 5995 w 10000"/>
                <a:gd name="connsiteY33" fmla="*/ 7182 h 10000"/>
                <a:gd name="connsiteX34" fmla="*/ 5602 w 10000"/>
                <a:gd name="connsiteY34" fmla="*/ 6783 h 10000"/>
                <a:gd name="connsiteX35" fmla="*/ 5208 w 10000"/>
                <a:gd name="connsiteY35" fmla="*/ 7182 h 10000"/>
                <a:gd name="connsiteX36" fmla="*/ 5208 w 10000"/>
                <a:gd name="connsiteY36" fmla="*/ 7980 h 10000"/>
                <a:gd name="connsiteX37" fmla="*/ 5602 w 10000"/>
                <a:gd name="connsiteY37" fmla="*/ 7980 h 10000"/>
                <a:gd name="connsiteX38" fmla="*/ 5602 w 10000"/>
                <a:gd name="connsiteY38" fmla="*/ 8379 h 10000"/>
                <a:gd name="connsiteX39" fmla="*/ 5995 w 10000"/>
                <a:gd name="connsiteY39" fmla="*/ 8379 h 10000"/>
                <a:gd name="connsiteX40" fmla="*/ 5995 w 10000"/>
                <a:gd name="connsiteY40" fmla="*/ 9177 h 10000"/>
                <a:gd name="connsiteX41" fmla="*/ 5995 w 10000"/>
                <a:gd name="connsiteY41" fmla="*/ 9576 h 10000"/>
                <a:gd name="connsiteX42" fmla="*/ 4792 w 10000"/>
                <a:gd name="connsiteY42" fmla="*/ 9576 h 10000"/>
                <a:gd name="connsiteX43" fmla="*/ 4399 w 10000"/>
                <a:gd name="connsiteY43" fmla="*/ 10000 h 10000"/>
                <a:gd name="connsiteX44" fmla="*/ 4005 w 10000"/>
                <a:gd name="connsiteY44" fmla="*/ 9576 h 10000"/>
                <a:gd name="connsiteX45" fmla="*/ 3611 w 10000"/>
                <a:gd name="connsiteY45" fmla="*/ 8803 h 10000"/>
                <a:gd name="connsiteX46" fmla="*/ 2407 w 10000"/>
                <a:gd name="connsiteY46" fmla="*/ 8803 h 10000"/>
                <a:gd name="connsiteX47" fmla="*/ 1598 w 10000"/>
                <a:gd name="connsiteY47" fmla="*/ 8803 h 10000"/>
                <a:gd name="connsiteX48" fmla="*/ 394 w 10000"/>
                <a:gd name="connsiteY48" fmla="*/ 8803 h 10000"/>
                <a:gd name="connsiteX0" fmla="*/ 394 w 9190"/>
                <a:gd name="connsiteY0" fmla="*/ 8803 h 10000"/>
                <a:gd name="connsiteX1" fmla="*/ 394 w 9190"/>
                <a:gd name="connsiteY1" fmla="*/ 8803 h 10000"/>
                <a:gd name="connsiteX2" fmla="*/ 394 w 9190"/>
                <a:gd name="connsiteY2" fmla="*/ 7980 h 10000"/>
                <a:gd name="connsiteX3" fmla="*/ 1204 w 9190"/>
                <a:gd name="connsiteY3" fmla="*/ 7606 h 10000"/>
                <a:gd name="connsiteX4" fmla="*/ 811 w 9190"/>
                <a:gd name="connsiteY4" fmla="*/ 6783 h 10000"/>
                <a:gd name="connsiteX5" fmla="*/ 394 w 9190"/>
                <a:gd name="connsiteY5" fmla="*/ 6409 h 10000"/>
                <a:gd name="connsiteX6" fmla="*/ 0 w 9190"/>
                <a:gd name="connsiteY6" fmla="*/ 5586 h 10000"/>
                <a:gd name="connsiteX7" fmla="*/ 811 w 9190"/>
                <a:gd name="connsiteY7" fmla="*/ 5985 h 10000"/>
                <a:gd name="connsiteX8" fmla="*/ 3194 w 9190"/>
                <a:gd name="connsiteY8" fmla="*/ 5586 h 10000"/>
                <a:gd name="connsiteX9" fmla="*/ 3194 w 9190"/>
                <a:gd name="connsiteY9" fmla="*/ 4788 h 10000"/>
                <a:gd name="connsiteX10" fmla="*/ 3611 w 9190"/>
                <a:gd name="connsiteY10" fmla="*/ 4389 h 10000"/>
                <a:gd name="connsiteX11" fmla="*/ 5208 w 9190"/>
                <a:gd name="connsiteY11" fmla="*/ 4015 h 10000"/>
                <a:gd name="connsiteX12" fmla="*/ 5208 w 9190"/>
                <a:gd name="connsiteY12" fmla="*/ 3192 h 10000"/>
                <a:gd name="connsiteX13" fmla="*/ 5602 w 9190"/>
                <a:gd name="connsiteY13" fmla="*/ 2818 h 10000"/>
                <a:gd name="connsiteX14" fmla="*/ 5602 w 9190"/>
                <a:gd name="connsiteY14" fmla="*/ 2394 h 10000"/>
                <a:gd name="connsiteX15" fmla="*/ 5995 w 9190"/>
                <a:gd name="connsiteY15" fmla="*/ 2394 h 10000"/>
                <a:gd name="connsiteX16" fmla="*/ 6412 w 9190"/>
                <a:gd name="connsiteY16" fmla="*/ 1621 h 10000"/>
                <a:gd name="connsiteX17" fmla="*/ 6412 w 9190"/>
                <a:gd name="connsiteY17" fmla="*/ 798 h 10000"/>
                <a:gd name="connsiteX18" fmla="*/ 7200 w 9190"/>
                <a:gd name="connsiteY18" fmla="*/ 424 h 10000"/>
                <a:gd name="connsiteX19" fmla="*/ 8010 w 9190"/>
                <a:gd name="connsiteY19" fmla="*/ 0 h 10000"/>
                <a:gd name="connsiteX20" fmla="*/ 8403 w 9190"/>
                <a:gd name="connsiteY20" fmla="*/ 0 h 10000"/>
                <a:gd name="connsiteX21" fmla="*/ 9190 w 9190"/>
                <a:gd name="connsiteY21" fmla="*/ 424 h 10000"/>
                <a:gd name="connsiteX22" fmla="*/ 9190 w 9190"/>
                <a:gd name="connsiteY22" fmla="*/ 1995 h 10000"/>
                <a:gd name="connsiteX23" fmla="*/ 8403 w 9190"/>
                <a:gd name="connsiteY23" fmla="*/ 1621 h 10000"/>
                <a:gd name="connsiteX24" fmla="*/ 8010 w 9190"/>
                <a:gd name="connsiteY24" fmla="*/ 1995 h 10000"/>
                <a:gd name="connsiteX25" fmla="*/ 8403 w 9190"/>
                <a:gd name="connsiteY25" fmla="*/ 2394 h 10000"/>
                <a:gd name="connsiteX26" fmla="*/ 8010 w 9190"/>
                <a:gd name="connsiteY26" fmla="*/ 3192 h 10000"/>
                <a:gd name="connsiteX27" fmla="*/ 8796 w 9190"/>
                <a:gd name="connsiteY27" fmla="*/ 3591 h 10000"/>
                <a:gd name="connsiteX28" fmla="*/ 8796 w 9190"/>
                <a:gd name="connsiteY28" fmla="*/ 4015 h 10000"/>
                <a:gd name="connsiteX29" fmla="*/ 8403 w 9190"/>
                <a:gd name="connsiteY29" fmla="*/ 4015 h 10000"/>
                <a:gd name="connsiteX30" fmla="*/ 8796 w 9190"/>
                <a:gd name="connsiteY30" fmla="*/ 4389 h 10000"/>
                <a:gd name="connsiteX31" fmla="*/ 6806 w 9190"/>
                <a:gd name="connsiteY31" fmla="*/ 6783 h 10000"/>
                <a:gd name="connsiteX32" fmla="*/ 5995 w 9190"/>
                <a:gd name="connsiteY32" fmla="*/ 7182 h 10000"/>
                <a:gd name="connsiteX33" fmla="*/ 5602 w 9190"/>
                <a:gd name="connsiteY33" fmla="*/ 6783 h 10000"/>
                <a:gd name="connsiteX34" fmla="*/ 5208 w 9190"/>
                <a:gd name="connsiteY34" fmla="*/ 7182 h 10000"/>
                <a:gd name="connsiteX35" fmla="*/ 5208 w 9190"/>
                <a:gd name="connsiteY35" fmla="*/ 7980 h 10000"/>
                <a:gd name="connsiteX36" fmla="*/ 5602 w 9190"/>
                <a:gd name="connsiteY36" fmla="*/ 7980 h 10000"/>
                <a:gd name="connsiteX37" fmla="*/ 5602 w 9190"/>
                <a:gd name="connsiteY37" fmla="*/ 8379 h 10000"/>
                <a:gd name="connsiteX38" fmla="*/ 5995 w 9190"/>
                <a:gd name="connsiteY38" fmla="*/ 8379 h 10000"/>
                <a:gd name="connsiteX39" fmla="*/ 5995 w 9190"/>
                <a:gd name="connsiteY39" fmla="*/ 9177 h 10000"/>
                <a:gd name="connsiteX40" fmla="*/ 5995 w 9190"/>
                <a:gd name="connsiteY40" fmla="*/ 9576 h 10000"/>
                <a:gd name="connsiteX41" fmla="*/ 4792 w 9190"/>
                <a:gd name="connsiteY41" fmla="*/ 9576 h 10000"/>
                <a:gd name="connsiteX42" fmla="*/ 4399 w 9190"/>
                <a:gd name="connsiteY42" fmla="*/ 10000 h 10000"/>
                <a:gd name="connsiteX43" fmla="*/ 4005 w 9190"/>
                <a:gd name="connsiteY43" fmla="*/ 9576 h 10000"/>
                <a:gd name="connsiteX44" fmla="*/ 3611 w 9190"/>
                <a:gd name="connsiteY44" fmla="*/ 8803 h 10000"/>
                <a:gd name="connsiteX45" fmla="*/ 2407 w 9190"/>
                <a:gd name="connsiteY45" fmla="*/ 8803 h 10000"/>
                <a:gd name="connsiteX46" fmla="*/ 1598 w 9190"/>
                <a:gd name="connsiteY46" fmla="*/ 8803 h 10000"/>
                <a:gd name="connsiteX47" fmla="*/ 394 w 9190"/>
                <a:gd name="connsiteY47" fmla="*/ 8803 h 10000"/>
                <a:gd name="connsiteX0" fmla="*/ 429 w 10000"/>
                <a:gd name="connsiteY0" fmla="*/ 8803 h 10000"/>
                <a:gd name="connsiteX1" fmla="*/ 429 w 10000"/>
                <a:gd name="connsiteY1" fmla="*/ 8803 h 10000"/>
                <a:gd name="connsiteX2" fmla="*/ 429 w 10000"/>
                <a:gd name="connsiteY2" fmla="*/ 7980 h 10000"/>
                <a:gd name="connsiteX3" fmla="*/ 1310 w 10000"/>
                <a:gd name="connsiteY3" fmla="*/ 7606 h 10000"/>
                <a:gd name="connsiteX4" fmla="*/ 882 w 10000"/>
                <a:gd name="connsiteY4" fmla="*/ 6783 h 10000"/>
                <a:gd name="connsiteX5" fmla="*/ 429 w 10000"/>
                <a:gd name="connsiteY5" fmla="*/ 6409 h 10000"/>
                <a:gd name="connsiteX6" fmla="*/ 0 w 10000"/>
                <a:gd name="connsiteY6" fmla="*/ 5586 h 10000"/>
                <a:gd name="connsiteX7" fmla="*/ 882 w 10000"/>
                <a:gd name="connsiteY7" fmla="*/ 5985 h 10000"/>
                <a:gd name="connsiteX8" fmla="*/ 3476 w 10000"/>
                <a:gd name="connsiteY8" fmla="*/ 5586 h 10000"/>
                <a:gd name="connsiteX9" fmla="*/ 3476 w 10000"/>
                <a:gd name="connsiteY9" fmla="*/ 4788 h 10000"/>
                <a:gd name="connsiteX10" fmla="*/ 3929 w 10000"/>
                <a:gd name="connsiteY10" fmla="*/ 4389 h 10000"/>
                <a:gd name="connsiteX11" fmla="*/ 5667 w 10000"/>
                <a:gd name="connsiteY11" fmla="*/ 4015 h 10000"/>
                <a:gd name="connsiteX12" fmla="*/ 5667 w 10000"/>
                <a:gd name="connsiteY12" fmla="*/ 3192 h 10000"/>
                <a:gd name="connsiteX13" fmla="*/ 6096 w 10000"/>
                <a:gd name="connsiteY13" fmla="*/ 2818 h 10000"/>
                <a:gd name="connsiteX14" fmla="*/ 6096 w 10000"/>
                <a:gd name="connsiteY14" fmla="*/ 2394 h 10000"/>
                <a:gd name="connsiteX15" fmla="*/ 6523 w 10000"/>
                <a:gd name="connsiteY15" fmla="*/ 2394 h 10000"/>
                <a:gd name="connsiteX16" fmla="*/ 6977 w 10000"/>
                <a:gd name="connsiteY16" fmla="*/ 1621 h 10000"/>
                <a:gd name="connsiteX17" fmla="*/ 6977 w 10000"/>
                <a:gd name="connsiteY17" fmla="*/ 798 h 10000"/>
                <a:gd name="connsiteX18" fmla="*/ 7835 w 10000"/>
                <a:gd name="connsiteY18" fmla="*/ 424 h 10000"/>
                <a:gd name="connsiteX19" fmla="*/ 8716 w 10000"/>
                <a:gd name="connsiteY19" fmla="*/ 0 h 10000"/>
                <a:gd name="connsiteX20" fmla="*/ 9144 w 10000"/>
                <a:gd name="connsiteY20" fmla="*/ 0 h 10000"/>
                <a:gd name="connsiteX21" fmla="*/ 10000 w 10000"/>
                <a:gd name="connsiteY21" fmla="*/ 424 h 10000"/>
                <a:gd name="connsiteX22" fmla="*/ 9144 w 10000"/>
                <a:gd name="connsiteY22" fmla="*/ 1621 h 10000"/>
                <a:gd name="connsiteX23" fmla="*/ 8716 w 10000"/>
                <a:gd name="connsiteY23" fmla="*/ 1995 h 10000"/>
                <a:gd name="connsiteX24" fmla="*/ 9144 w 10000"/>
                <a:gd name="connsiteY24" fmla="*/ 2394 h 10000"/>
                <a:gd name="connsiteX25" fmla="*/ 8716 w 10000"/>
                <a:gd name="connsiteY25" fmla="*/ 3192 h 10000"/>
                <a:gd name="connsiteX26" fmla="*/ 9571 w 10000"/>
                <a:gd name="connsiteY26" fmla="*/ 3591 h 10000"/>
                <a:gd name="connsiteX27" fmla="*/ 9571 w 10000"/>
                <a:gd name="connsiteY27" fmla="*/ 4015 h 10000"/>
                <a:gd name="connsiteX28" fmla="*/ 9144 w 10000"/>
                <a:gd name="connsiteY28" fmla="*/ 4015 h 10000"/>
                <a:gd name="connsiteX29" fmla="*/ 9571 w 10000"/>
                <a:gd name="connsiteY29" fmla="*/ 4389 h 10000"/>
                <a:gd name="connsiteX30" fmla="*/ 7406 w 10000"/>
                <a:gd name="connsiteY30" fmla="*/ 6783 h 10000"/>
                <a:gd name="connsiteX31" fmla="*/ 6523 w 10000"/>
                <a:gd name="connsiteY31" fmla="*/ 7182 h 10000"/>
                <a:gd name="connsiteX32" fmla="*/ 6096 w 10000"/>
                <a:gd name="connsiteY32" fmla="*/ 6783 h 10000"/>
                <a:gd name="connsiteX33" fmla="*/ 5667 w 10000"/>
                <a:gd name="connsiteY33" fmla="*/ 7182 h 10000"/>
                <a:gd name="connsiteX34" fmla="*/ 5667 w 10000"/>
                <a:gd name="connsiteY34" fmla="*/ 7980 h 10000"/>
                <a:gd name="connsiteX35" fmla="*/ 6096 w 10000"/>
                <a:gd name="connsiteY35" fmla="*/ 7980 h 10000"/>
                <a:gd name="connsiteX36" fmla="*/ 6096 w 10000"/>
                <a:gd name="connsiteY36" fmla="*/ 8379 h 10000"/>
                <a:gd name="connsiteX37" fmla="*/ 6523 w 10000"/>
                <a:gd name="connsiteY37" fmla="*/ 8379 h 10000"/>
                <a:gd name="connsiteX38" fmla="*/ 6523 w 10000"/>
                <a:gd name="connsiteY38" fmla="*/ 9177 h 10000"/>
                <a:gd name="connsiteX39" fmla="*/ 6523 w 10000"/>
                <a:gd name="connsiteY39" fmla="*/ 9576 h 10000"/>
                <a:gd name="connsiteX40" fmla="*/ 5214 w 10000"/>
                <a:gd name="connsiteY40" fmla="*/ 9576 h 10000"/>
                <a:gd name="connsiteX41" fmla="*/ 4787 w 10000"/>
                <a:gd name="connsiteY41" fmla="*/ 10000 h 10000"/>
                <a:gd name="connsiteX42" fmla="*/ 4358 w 10000"/>
                <a:gd name="connsiteY42" fmla="*/ 9576 h 10000"/>
                <a:gd name="connsiteX43" fmla="*/ 3929 w 10000"/>
                <a:gd name="connsiteY43" fmla="*/ 8803 h 10000"/>
                <a:gd name="connsiteX44" fmla="*/ 2619 w 10000"/>
                <a:gd name="connsiteY44" fmla="*/ 8803 h 10000"/>
                <a:gd name="connsiteX45" fmla="*/ 1739 w 10000"/>
                <a:gd name="connsiteY45" fmla="*/ 8803 h 10000"/>
                <a:gd name="connsiteX46" fmla="*/ 429 w 10000"/>
                <a:gd name="connsiteY46" fmla="*/ 8803 h 10000"/>
                <a:gd name="connsiteX0" fmla="*/ 429 w 9571"/>
                <a:gd name="connsiteY0" fmla="*/ 8803 h 10000"/>
                <a:gd name="connsiteX1" fmla="*/ 429 w 9571"/>
                <a:gd name="connsiteY1" fmla="*/ 8803 h 10000"/>
                <a:gd name="connsiteX2" fmla="*/ 429 w 9571"/>
                <a:gd name="connsiteY2" fmla="*/ 7980 h 10000"/>
                <a:gd name="connsiteX3" fmla="*/ 1310 w 9571"/>
                <a:gd name="connsiteY3" fmla="*/ 7606 h 10000"/>
                <a:gd name="connsiteX4" fmla="*/ 882 w 9571"/>
                <a:gd name="connsiteY4" fmla="*/ 6783 h 10000"/>
                <a:gd name="connsiteX5" fmla="*/ 429 w 9571"/>
                <a:gd name="connsiteY5" fmla="*/ 6409 h 10000"/>
                <a:gd name="connsiteX6" fmla="*/ 0 w 9571"/>
                <a:gd name="connsiteY6" fmla="*/ 5586 h 10000"/>
                <a:gd name="connsiteX7" fmla="*/ 882 w 9571"/>
                <a:gd name="connsiteY7" fmla="*/ 5985 h 10000"/>
                <a:gd name="connsiteX8" fmla="*/ 3476 w 9571"/>
                <a:gd name="connsiteY8" fmla="*/ 5586 h 10000"/>
                <a:gd name="connsiteX9" fmla="*/ 3476 w 9571"/>
                <a:gd name="connsiteY9" fmla="*/ 4788 h 10000"/>
                <a:gd name="connsiteX10" fmla="*/ 3929 w 9571"/>
                <a:gd name="connsiteY10" fmla="*/ 4389 h 10000"/>
                <a:gd name="connsiteX11" fmla="*/ 5667 w 9571"/>
                <a:gd name="connsiteY11" fmla="*/ 4015 h 10000"/>
                <a:gd name="connsiteX12" fmla="*/ 5667 w 9571"/>
                <a:gd name="connsiteY12" fmla="*/ 3192 h 10000"/>
                <a:gd name="connsiteX13" fmla="*/ 6096 w 9571"/>
                <a:gd name="connsiteY13" fmla="*/ 2818 h 10000"/>
                <a:gd name="connsiteX14" fmla="*/ 6096 w 9571"/>
                <a:gd name="connsiteY14" fmla="*/ 2394 h 10000"/>
                <a:gd name="connsiteX15" fmla="*/ 6523 w 9571"/>
                <a:gd name="connsiteY15" fmla="*/ 2394 h 10000"/>
                <a:gd name="connsiteX16" fmla="*/ 6977 w 9571"/>
                <a:gd name="connsiteY16" fmla="*/ 1621 h 10000"/>
                <a:gd name="connsiteX17" fmla="*/ 6977 w 9571"/>
                <a:gd name="connsiteY17" fmla="*/ 798 h 10000"/>
                <a:gd name="connsiteX18" fmla="*/ 7835 w 9571"/>
                <a:gd name="connsiteY18" fmla="*/ 424 h 10000"/>
                <a:gd name="connsiteX19" fmla="*/ 8716 w 9571"/>
                <a:gd name="connsiteY19" fmla="*/ 0 h 10000"/>
                <a:gd name="connsiteX20" fmla="*/ 9144 w 9571"/>
                <a:gd name="connsiteY20" fmla="*/ 0 h 10000"/>
                <a:gd name="connsiteX21" fmla="*/ 9144 w 9571"/>
                <a:gd name="connsiteY21" fmla="*/ 1621 h 10000"/>
                <a:gd name="connsiteX22" fmla="*/ 8716 w 9571"/>
                <a:gd name="connsiteY22" fmla="*/ 1995 h 10000"/>
                <a:gd name="connsiteX23" fmla="*/ 9144 w 9571"/>
                <a:gd name="connsiteY23" fmla="*/ 2394 h 10000"/>
                <a:gd name="connsiteX24" fmla="*/ 8716 w 9571"/>
                <a:gd name="connsiteY24" fmla="*/ 3192 h 10000"/>
                <a:gd name="connsiteX25" fmla="*/ 9571 w 9571"/>
                <a:gd name="connsiteY25" fmla="*/ 3591 h 10000"/>
                <a:gd name="connsiteX26" fmla="*/ 9571 w 9571"/>
                <a:gd name="connsiteY26" fmla="*/ 4015 h 10000"/>
                <a:gd name="connsiteX27" fmla="*/ 9144 w 9571"/>
                <a:gd name="connsiteY27" fmla="*/ 4015 h 10000"/>
                <a:gd name="connsiteX28" fmla="*/ 9571 w 9571"/>
                <a:gd name="connsiteY28" fmla="*/ 4389 h 10000"/>
                <a:gd name="connsiteX29" fmla="*/ 7406 w 9571"/>
                <a:gd name="connsiteY29" fmla="*/ 6783 h 10000"/>
                <a:gd name="connsiteX30" fmla="*/ 6523 w 9571"/>
                <a:gd name="connsiteY30" fmla="*/ 7182 h 10000"/>
                <a:gd name="connsiteX31" fmla="*/ 6096 w 9571"/>
                <a:gd name="connsiteY31" fmla="*/ 6783 h 10000"/>
                <a:gd name="connsiteX32" fmla="*/ 5667 w 9571"/>
                <a:gd name="connsiteY32" fmla="*/ 7182 h 10000"/>
                <a:gd name="connsiteX33" fmla="*/ 5667 w 9571"/>
                <a:gd name="connsiteY33" fmla="*/ 7980 h 10000"/>
                <a:gd name="connsiteX34" fmla="*/ 6096 w 9571"/>
                <a:gd name="connsiteY34" fmla="*/ 7980 h 10000"/>
                <a:gd name="connsiteX35" fmla="*/ 6096 w 9571"/>
                <a:gd name="connsiteY35" fmla="*/ 8379 h 10000"/>
                <a:gd name="connsiteX36" fmla="*/ 6523 w 9571"/>
                <a:gd name="connsiteY36" fmla="*/ 8379 h 10000"/>
                <a:gd name="connsiteX37" fmla="*/ 6523 w 9571"/>
                <a:gd name="connsiteY37" fmla="*/ 9177 h 10000"/>
                <a:gd name="connsiteX38" fmla="*/ 6523 w 9571"/>
                <a:gd name="connsiteY38" fmla="*/ 9576 h 10000"/>
                <a:gd name="connsiteX39" fmla="*/ 5214 w 9571"/>
                <a:gd name="connsiteY39" fmla="*/ 9576 h 10000"/>
                <a:gd name="connsiteX40" fmla="*/ 4787 w 9571"/>
                <a:gd name="connsiteY40" fmla="*/ 10000 h 10000"/>
                <a:gd name="connsiteX41" fmla="*/ 4358 w 9571"/>
                <a:gd name="connsiteY41" fmla="*/ 9576 h 10000"/>
                <a:gd name="connsiteX42" fmla="*/ 3929 w 9571"/>
                <a:gd name="connsiteY42" fmla="*/ 8803 h 10000"/>
                <a:gd name="connsiteX43" fmla="*/ 2619 w 9571"/>
                <a:gd name="connsiteY43" fmla="*/ 8803 h 10000"/>
                <a:gd name="connsiteX44" fmla="*/ 1739 w 9571"/>
                <a:gd name="connsiteY44" fmla="*/ 8803 h 10000"/>
                <a:gd name="connsiteX45" fmla="*/ 429 w 9571"/>
                <a:gd name="connsiteY45" fmla="*/ 8803 h 10000"/>
                <a:gd name="connsiteX0" fmla="*/ 448 w 10000"/>
                <a:gd name="connsiteY0" fmla="*/ 8803 h 10000"/>
                <a:gd name="connsiteX1" fmla="*/ 448 w 10000"/>
                <a:gd name="connsiteY1" fmla="*/ 8803 h 10000"/>
                <a:gd name="connsiteX2" fmla="*/ 448 w 10000"/>
                <a:gd name="connsiteY2" fmla="*/ 7980 h 10000"/>
                <a:gd name="connsiteX3" fmla="*/ 1369 w 10000"/>
                <a:gd name="connsiteY3" fmla="*/ 7606 h 10000"/>
                <a:gd name="connsiteX4" fmla="*/ 922 w 10000"/>
                <a:gd name="connsiteY4" fmla="*/ 6783 h 10000"/>
                <a:gd name="connsiteX5" fmla="*/ 448 w 10000"/>
                <a:gd name="connsiteY5" fmla="*/ 6409 h 10000"/>
                <a:gd name="connsiteX6" fmla="*/ 0 w 10000"/>
                <a:gd name="connsiteY6" fmla="*/ 5586 h 10000"/>
                <a:gd name="connsiteX7" fmla="*/ 922 w 10000"/>
                <a:gd name="connsiteY7" fmla="*/ 5985 h 10000"/>
                <a:gd name="connsiteX8" fmla="*/ 3632 w 10000"/>
                <a:gd name="connsiteY8" fmla="*/ 5586 h 10000"/>
                <a:gd name="connsiteX9" fmla="*/ 3632 w 10000"/>
                <a:gd name="connsiteY9" fmla="*/ 4788 h 10000"/>
                <a:gd name="connsiteX10" fmla="*/ 4105 w 10000"/>
                <a:gd name="connsiteY10" fmla="*/ 4389 h 10000"/>
                <a:gd name="connsiteX11" fmla="*/ 5921 w 10000"/>
                <a:gd name="connsiteY11" fmla="*/ 4015 h 10000"/>
                <a:gd name="connsiteX12" fmla="*/ 5921 w 10000"/>
                <a:gd name="connsiteY12" fmla="*/ 3192 h 10000"/>
                <a:gd name="connsiteX13" fmla="*/ 6369 w 10000"/>
                <a:gd name="connsiteY13" fmla="*/ 2818 h 10000"/>
                <a:gd name="connsiteX14" fmla="*/ 6369 w 10000"/>
                <a:gd name="connsiteY14" fmla="*/ 2394 h 10000"/>
                <a:gd name="connsiteX15" fmla="*/ 6815 w 10000"/>
                <a:gd name="connsiteY15" fmla="*/ 2394 h 10000"/>
                <a:gd name="connsiteX16" fmla="*/ 7290 w 10000"/>
                <a:gd name="connsiteY16" fmla="*/ 1621 h 10000"/>
                <a:gd name="connsiteX17" fmla="*/ 7290 w 10000"/>
                <a:gd name="connsiteY17" fmla="*/ 798 h 10000"/>
                <a:gd name="connsiteX18" fmla="*/ 8186 w 10000"/>
                <a:gd name="connsiteY18" fmla="*/ 424 h 10000"/>
                <a:gd name="connsiteX19" fmla="*/ 9107 w 10000"/>
                <a:gd name="connsiteY19" fmla="*/ 0 h 10000"/>
                <a:gd name="connsiteX20" fmla="*/ 9554 w 10000"/>
                <a:gd name="connsiteY20" fmla="*/ 0 h 10000"/>
                <a:gd name="connsiteX21" fmla="*/ 8652 w 10000"/>
                <a:gd name="connsiteY21" fmla="*/ 800 h 10000"/>
                <a:gd name="connsiteX22" fmla="*/ 9554 w 10000"/>
                <a:gd name="connsiteY22" fmla="*/ 1621 h 10000"/>
                <a:gd name="connsiteX23" fmla="*/ 9107 w 10000"/>
                <a:gd name="connsiteY23" fmla="*/ 1995 h 10000"/>
                <a:gd name="connsiteX24" fmla="*/ 9554 w 10000"/>
                <a:gd name="connsiteY24" fmla="*/ 2394 h 10000"/>
                <a:gd name="connsiteX25" fmla="*/ 9107 w 10000"/>
                <a:gd name="connsiteY25" fmla="*/ 3192 h 10000"/>
                <a:gd name="connsiteX26" fmla="*/ 10000 w 10000"/>
                <a:gd name="connsiteY26" fmla="*/ 3591 h 10000"/>
                <a:gd name="connsiteX27" fmla="*/ 10000 w 10000"/>
                <a:gd name="connsiteY27" fmla="*/ 4015 h 10000"/>
                <a:gd name="connsiteX28" fmla="*/ 9554 w 10000"/>
                <a:gd name="connsiteY28" fmla="*/ 4015 h 10000"/>
                <a:gd name="connsiteX29" fmla="*/ 10000 w 10000"/>
                <a:gd name="connsiteY29" fmla="*/ 4389 h 10000"/>
                <a:gd name="connsiteX30" fmla="*/ 7738 w 10000"/>
                <a:gd name="connsiteY30" fmla="*/ 6783 h 10000"/>
                <a:gd name="connsiteX31" fmla="*/ 6815 w 10000"/>
                <a:gd name="connsiteY31" fmla="*/ 7182 h 10000"/>
                <a:gd name="connsiteX32" fmla="*/ 6369 w 10000"/>
                <a:gd name="connsiteY32" fmla="*/ 6783 h 10000"/>
                <a:gd name="connsiteX33" fmla="*/ 5921 w 10000"/>
                <a:gd name="connsiteY33" fmla="*/ 7182 h 10000"/>
                <a:gd name="connsiteX34" fmla="*/ 5921 w 10000"/>
                <a:gd name="connsiteY34" fmla="*/ 7980 h 10000"/>
                <a:gd name="connsiteX35" fmla="*/ 6369 w 10000"/>
                <a:gd name="connsiteY35" fmla="*/ 7980 h 10000"/>
                <a:gd name="connsiteX36" fmla="*/ 6369 w 10000"/>
                <a:gd name="connsiteY36" fmla="*/ 8379 h 10000"/>
                <a:gd name="connsiteX37" fmla="*/ 6815 w 10000"/>
                <a:gd name="connsiteY37" fmla="*/ 8379 h 10000"/>
                <a:gd name="connsiteX38" fmla="*/ 6815 w 10000"/>
                <a:gd name="connsiteY38" fmla="*/ 9177 h 10000"/>
                <a:gd name="connsiteX39" fmla="*/ 6815 w 10000"/>
                <a:gd name="connsiteY39" fmla="*/ 9576 h 10000"/>
                <a:gd name="connsiteX40" fmla="*/ 5448 w 10000"/>
                <a:gd name="connsiteY40" fmla="*/ 9576 h 10000"/>
                <a:gd name="connsiteX41" fmla="*/ 5002 w 10000"/>
                <a:gd name="connsiteY41" fmla="*/ 10000 h 10000"/>
                <a:gd name="connsiteX42" fmla="*/ 4553 w 10000"/>
                <a:gd name="connsiteY42" fmla="*/ 9576 h 10000"/>
                <a:gd name="connsiteX43" fmla="*/ 4105 w 10000"/>
                <a:gd name="connsiteY43" fmla="*/ 8803 h 10000"/>
                <a:gd name="connsiteX44" fmla="*/ 2736 w 10000"/>
                <a:gd name="connsiteY44" fmla="*/ 8803 h 10000"/>
                <a:gd name="connsiteX45" fmla="*/ 1817 w 10000"/>
                <a:gd name="connsiteY45" fmla="*/ 8803 h 10000"/>
                <a:gd name="connsiteX46" fmla="*/ 448 w 10000"/>
                <a:gd name="connsiteY46" fmla="*/ 8803 h 10000"/>
                <a:gd name="connsiteX0" fmla="*/ 448 w 10023"/>
                <a:gd name="connsiteY0" fmla="*/ 8803 h 10000"/>
                <a:gd name="connsiteX1" fmla="*/ 448 w 10023"/>
                <a:gd name="connsiteY1" fmla="*/ 8803 h 10000"/>
                <a:gd name="connsiteX2" fmla="*/ 448 w 10023"/>
                <a:gd name="connsiteY2" fmla="*/ 7980 h 10000"/>
                <a:gd name="connsiteX3" fmla="*/ 1369 w 10023"/>
                <a:gd name="connsiteY3" fmla="*/ 7606 h 10000"/>
                <a:gd name="connsiteX4" fmla="*/ 922 w 10023"/>
                <a:gd name="connsiteY4" fmla="*/ 6783 h 10000"/>
                <a:gd name="connsiteX5" fmla="*/ 448 w 10023"/>
                <a:gd name="connsiteY5" fmla="*/ 6409 h 10000"/>
                <a:gd name="connsiteX6" fmla="*/ 0 w 10023"/>
                <a:gd name="connsiteY6" fmla="*/ 5586 h 10000"/>
                <a:gd name="connsiteX7" fmla="*/ 922 w 10023"/>
                <a:gd name="connsiteY7" fmla="*/ 5985 h 10000"/>
                <a:gd name="connsiteX8" fmla="*/ 3632 w 10023"/>
                <a:gd name="connsiteY8" fmla="*/ 5586 h 10000"/>
                <a:gd name="connsiteX9" fmla="*/ 3632 w 10023"/>
                <a:gd name="connsiteY9" fmla="*/ 4788 h 10000"/>
                <a:gd name="connsiteX10" fmla="*/ 4105 w 10023"/>
                <a:gd name="connsiteY10" fmla="*/ 4389 h 10000"/>
                <a:gd name="connsiteX11" fmla="*/ 5921 w 10023"/>
                <a:gd name="connsiteY11" fmla="*/ 4015 h 10000"/>
                <a:gd name="connsiteX12" fmla="*/ 5921 w 10023"/>
                <a:gd name="connsiteY12" fmla="*/ 3192 h 10000"/>
                <a:gd name="connsiteX13" fmla="*/ 6369 w 10023"/>
                <a:gd name="connsiteY13" fmla="*/ 2818 h 10000"/>
                <a:gd name="connsiteX14" fmla="*/ 6369 w 10023"/>
                <a:gd name="connsiteY14" fmla="*/ 2394 h 10000"/>
                <a:gd name="connsiteX15" fmla="*/ 6815 w 10023"/>
                <a:gd name="connsiteY15" fmla="*/ 2394 h 10000"/>
                <a:gd name="connsiteX16" fmla="*/ 7290 w 10023"/>
                <a:gd name="connsiteY16" fmla="*/ 1621 h 10000"/>
                <a:gd name="connsiteX17" fmla="*/ 7290 w 10023"/>
                <a:gd name="connsiteY17" fmla="*/ 798 h 10000"/>
                <a:gd name="connsiteX18" fmla="*/ 8186 w 10023"/>
                <a:gd name="connsiteY18" fmla="*/ 424 h 10000"/>
                <a:gd name="connsiteX19" fmla="*/ 9107 w 10023"/>
                <a:gd name="connsiteY19" fmla="*/ 0 h 10000"/>
                <a:gd name="connsiteX20" fmla="*/ 9554 w 10023"/>
                <a:gd name="connsiteY20" fmla="*/ 0 h 10000"/>
                <a:gd name="connsiteX21" fmla="*/ 8652 w 10023"/>
                <a:gd name="connsiteY21" fmla="*/ 800 h 10000"/>
                <a:gd name="connsiteX22" fmla="*/ 9554 w 10023"/>
                <a:gd name="connsiteY22" fmla="*/ 1621 h 10000"/>
                <a:gd name="connsiteX23" fmla="*/ 9107 w 10023"/>
                <a:gd name="connsiteY23" fmla="*/ 1995 h 10000"/>
                <a:gd name="connsiteX24" fmla="*/ 9554 w 10023"/>
                <a:gd name="connsiteY24" fmla="*/ 2394 h 10000"/>
                <a:gd name="connsiteX25" fmla="*/ 10023 w 10023"/>
                <a:gd name="connsiteY25" fmla="*/ 2850 h 10000"/>
                <a:gd name="connsiteX26" fmla="*/ 10000 w 10023"/>
                <a:gd name="connsiteY26" fmla="*/ 3591 h 10000"/>
                <a:gd name="connsiteX27" fmla="*/ 10000 w 10023"/>
                <a:gd name="connsiteY27" fmla="*/ 4015 h 10000"/>
                <a:gd name="connsiteX28" fmla="*/ 9554 w 10023"/>
                <a:gd name="connsiteY28" fmla="*/ 4015 h 10000"/>
                <a:gd name="connsiteX29" fmla="*/ 10000 w 10023"/>
                <a:gd name="connsiteY29" fmla="*/ 4389 h 10000"/>
                <a:gd name="connsiteX30" fmla="*/ 7738 w 10023"/>
                <a:gd name="connsiteY30" fmla="*/ 6783 h 10000"/>
                <a:gd name="connsiteX31" fmla="*/ 6815 w 10023"/>
                <a:gd name="connsiteY31" fmla="*/ 7182 h 10000"/>
                <a:gd name="connsiteX32" fmla="*/ 6369 w 10023"/>
                <a:gd name="connsiteY32" fmla="*/ 6783 h 10000"/>
                <a:gd name="connsiteX33" fmla="*/ 5921 w 10023"/>
                <a:gd name="connsiteY33" fmla="*/ 7182 h 10000"/>
                <a:gd name="connsiteX34" fmla="*/ 5921 w 10023"/>
                <a:gd name="connsiteY34" fmla="*/ 7980 h 10000"/>
                <a:gd name="connsiteX35" fmla="*/ 6369 w 10023"/>
                <a:gd name="connsiteY35" fmla="*/ 7980 h 10000"/>
                <a:gd name="connsiteX36" fmla="*/ 6369 w 10023"/>
                <a:gd name="connsiteY36" fmla="*/ 8379 h 10000"/>
                <a:gd name="connsiteX37" fmla="*/ 6815 w 10023"/>
                <a:gd name="connsiteY37" fmla="*/ 8379 h 10000"/>
                <a:gd name="connsiteX38" fmla="*/ 6815 w 10023"/>
                <a:gd name="connsiteY38" fmla="*/ 9177 h 10000"/>
                <a:gd name="connsiteX39" fmla="*/ 6815 w 10023"/>
                <a:gd name="connsiteY39" fmla="*/ 9576 h 10000"/>
                <a:gd name="connsiteX40" fmla="*/ 5448 w 10023"/>
                <a:gd name="connsiteY40" fmla="*/ 9576 h 10000"/>
                <a:gd name="connsiteX41" fmla="*/ 5002 w 10023"/>
                <a:gd name="connsiteY41" fmla="*/ 10000 h 10000"/>
                <a:gd name="connsiteX42" fmla="*/ 4553 w 10023"/>
                <a:gd name="connsiteY42" fmla="*/ 9576 h 10000"/>
                <a:gd name="connsiteX43" fmla="*/ 4105 w 10023"/>
                <a:gd name="connsiteY43" fmla="*/ 8803 h 10000"/>
                <a:gd name="connsiteX44" fmla="*/ 2736 w 10023"/>
                <a:gd name="connsiteY44" fmla="*/ 8803 h 10000"/>
                <a:gd name="connsiteX45" fmla="*/ 1817 w 10023"/>
                <a:gd name="connsiteY45" fmla="*/ 8803 h 10000"/>
                <a:gd name="connsiteX46" fmla="*/ 448 w 10023"/>
                <a:gd name="connsiteY46" fmla="*/ 8803 h 10000"/>
                <a:gd name="connsiteX0" fmla="*/ 448 w 10023"/>
                <a:gd name="connsiteY0" fmla="*/ 8803 h 10000"/>
                <a:gd name="connsiteX1" fmla="*/ 448 w 10023"/>
                <a:gd name="connsiteY1" fmla="*/ 8803 h 10000"/>
                <a:gd name="connsiteX2" fmla="*/ 448 w 10023"/>
                <a:gd name="connsiteY2" fmla="*/ 7980 h 10000"/>
                <a:gd name="connsiteX3" fmla="*/ 1369 w 10023"/>
                <a:gd name="connsiteY3" fmla="*/ 7606 h 10000"/>
                <a:gd name="connsiteX4" fmla="*/ 922 w 10023"/>
                <a:gd name="connsiteY4" fmla="*/ 6783 h 10000"/>
                <a:gd name="connsiteX5" fmla="*/ 448 w 10023"/>
                <a:gd name="connsiteY5" fmla="*/ 6409 h 10000"/>
                <a:gd name="connsiteX6" fmla="*/ 0 w 10023"/>
                <a:gd name="connsiteY6" fmla="*/ 5586 h 10000"/>
                <a:gd name="connsiteX7" fmla="*/ 922 w 10023"/>
                <a:gd name="connsiteY7" fmla="*/ 5985 h 10000"/>
                <a:gd name="connsiteX8" fmla="*/ 3632 w 10023"/>
                <a:gd name="connsiteY8" fmla="*/ 5586 h 10000"/>
                <a:gd name="connsiteX9" fmla="*/ 3632 w 10023"/>
                <a:gd name="connsiteY9" fmla="*/ 4788 h 10000"/>
                <a:gd name="connsiteX10" fmla="*/ 4105 w 10023"/>
                <a:gd name="connsiteY10" fmla="*/ 4389 h 10000"/>
                <a:gd name="connsiteX11" fmla="*/ 5921 w 10023"/>
                <a:gd name="connsiteY11" fmla="*/ 4015 h 10000"/>
                <a:gd name="connsiteX12" fmla="*/ 5921 w 10023"/>
                <a:gd name="connsiteY12" fmla="*/ 3192 h 10000"/>
                <a:gd name="connsiteX13" fmla="*/ 6369 w 10023"/>
                <a:gd name="connsiteY13" fmla="*/ 2818 h 10000"/>
                <a:gd name="connsiteX14" fmla="*/ 6369 w 10023"/>
                <a:gd name="connsiteY14" fmla="*/ 2394 h 10000"/>
                <a:gd name="connsiteX15" fmla="*/ 6815 w 10023"/>
                <a:gd name="connsiteY15" fmla="*/ 2394 h 10000"/>
                <a:gd name="connsiteX16" fmla="*/ 7290 w 10023"/>
                <a:gd name="connsiteY16" fmla="*/ 1621 h 10000"/>
                <a:gd name="connsiteX17" fmla="*/ 7290 w 10023"/>
                <a:gd name="connsiteY17" fmla="*/ 798 h 10000"/>
                <a:gd name="connsiteX18" fmla="*/ 8186 w 10023"/>
                <a:gd name="connsiteY18" fmla="*/ 424 h 10000"/>
                <a:gd name="connsiteX19" fmla="*/ 9107 w 10023"/>
                <a:gd name="connsiteY19" fmla="*/ 0 h 10000"/>
                <a:gd name="connsiteX20" fmla="*/ 9554 w 10023"/>
                <a:gd name="connsiteY20" fmla="*/ 0 h 10000"/>
                <a:gd name="connsiteX21" fmla="*/ 8652 w 10023"/>
                <a:gd name="connsiteY21" fmla="*/ 800 h 10000"/>
                <a:gd name="connsiteX22" fmla="*/ 9554 w 10023"/>
                <a:gd name="connsiteY22" fmla="*/ 1621 h 10000"/>
                <a:gd name="connsiteX23" fmla="*/ 9107 w 10023"/>
                <a:gd name="connsiteY23" fmla="*/ 1995 h 10000"/>
                <a:gd name="connsiteX24" fmla="*/ 9554 w 10023"/>
                <a:gd name="connsiteY24" fmla="*/ 2394 h 10000"/>
                <a:gd name="connsiteX25" fmla="*/ 10023 w 10023"/>
                <a:gd name="connsiteY25" fmla="*/ 2850 h 10000"/>
                <a:gd name="connsiteX26" fmla="*/ 10000 w 10023"/>
                <a:gd name="connsiteY26" fmla="*/ 3591 h 10000"/>
                <a:gd name="connsiteX27" fmla="*/ 10000 w 10023"/>
                <a:gd name="connsiteY27" fmla="*/ 4015 h 10000"/>
                <a:gd name="connsiteX28" fmla="*/ 10000 w 10023"/>
                <a:gd name="connsiteY28" fmla="*/ 4389 h 10000"/>
                <a:gd name="connsiteX29" fmla="*/ 7738 w 10023"/>
                <a:gd name="connsiteY29" fmla="*/ 6783 h 10000"/>
                <a:gd name="connsiteX30" fmla="*/ 6815 w 10023"/>
                <a:gd name="connsiteY30" fmla="*/ 7182 h 10000"/>
                <a:gd name="connsiteX31" fmla="*/ 6369 w 10023"/>
                <a:gd name="connsiteY31" fmla="*/ 6783 h 10000"/>
                <a:gd name="connsiteX32" fmla="*/ 5921 w 10023"/>
                <a:gd name="connsiteY32" fmla="*/ 7182 h 10000"/>
                <a:gd name="connsiteX33" fmla="*/ 5921 w 10023"/>
                <a:gd name="connsiteY33" fmla="*/ 7980 h 10000"/>
                <a:gd name="connsiteX34" fmla="*/ 6369 w 10023"/>
                <a:gd name="connsiteY34" fmla="*/ 7980 h 10000"/>
                <a:gd name="connsiteX35" fmla="*/ 6369 w 10023"/>
                <a:gd name="connsiteY35" fmla="*/ 8379 h 10000"/>
                <a:gd name="connsiteX36" fmla="*/ 6815 w 10023"/>
                <a:gd name="connsiteY36" fmla="*/ 8379 h 10000"/>
                <a:gd name="connsiteX37" fmla="*/ 6815 w 10023"/>
                <a:gd name="connsiteY37" fmla="*/ 9177 h 10000"/>
                <a:gd name="connsiteX38" fmla="*/ 6815 w 10023"/>
                <a:gd name="connsiteY38" fmla="*/ 9576 h 10000"/>
                <a:gd name="connsiteX39" fmla="*/ 5448 w 10023"/>
                <a:gd name="connsiteY39" fmla="*/ 9576 h 10000"/>
                <a:gd name="connsiteX40" fmla="*/ 5002 w 10023"/>
                <a:gd name="connsiteY40" fmla="*/ 10000 h 10000"/>
                <a:gd name="connsiteX41" fmla="*/ 4553 w 10023"/>
                <a:gd name="connsiteY41" fmla="*/ 9576 h 10000"/>
                <a:gd name="connsiteX42" fmla="*/ 4105 w 10023"/>
                <a:gd name="connsiteY42" fmla="*/ 8803 h 10000"/>
                <a:gd name="connsiteX43" fmla="*/ 2736 w 10023"/>
                <a:gd name="connsiteY43" fmla="*/ 8803 h 10000"/>
                <a:gd name="connsiteX44" fmla="*/ 1817 w 10023"/>
                <a:gd name="connsiteY44" fmla="*/ 8803 h 10000"/>
                <a:gd name="connsiteX45" fmla="*/ 448 w 10023"/>
                <a:gd name="connsiteY45" fmla="*/ 8803 h 10000"/>
                <a:gd name="connsiteX0" fmla="*/ 448 w 10023"/>
                <a:gd name="connsiteY0" fmla="*/ 8803 h 10000"/>
                <a:gd name="connsiteX1" fmla="*/ 448 w 10023"/>
                <a:gd name="connsiteY1" fmla="*/ 8803 h 10000"/>
                <a:gd name="connsiteX2" fmla="*/ 448 w 10023"/>
                <a:gd name="connsiteY2" fmla="*/ 7980 h 10000"/>
                <a:gd name="connsiteX3" fmla="*/ 1369 w 10023"/>
                <a:gd name="connsiteY3" fmla="*/ 7606 h 10000"/>
                <a:gd name="connsiteX4" fmla="*/ 922 w 10023"/>
                <a:gd name="connsiteY4" fmla="*/ 6783 h 10000"/>
                <a:gd name="connsiteX5" fmla="*/ 448 w 10023"/>
                <a:gd name="connsiteY5" fmla="*/ 6409 h 10000"/>
                <a:gd name="connsiteX6" fmla="*/ 0 w 10023"/>
                <a:gd name="connsiteY6" fmla="*/ 5586 h 10000"/>
                <a:gd name="connsiteX7" fmla="*/ 922 w 10023"/>
                <a:gd name="connsiteY7" fmla="*/ 5985 h 10000"/>
                <a:gd name="connsiteX8" fmla="*/ 3632 w 10023"/>
                <a:gd name="connsiteY8" fmla="*/ 5586 h 10000"/>
                <a:gd name="connsiteX9" fmla="*/ 3632 w 10023"/>
                <a:gd name="connsiteY9" fmla="*/ 4788 h 10000"/>
                <a:gd name="connsiteX10" fmla="*/ 4105 w 10023"/>
                <a:gd name="connsiteY10" fmla="*/ 4389 h 10000"/>
                <a:gd name="connsiteX11" fmla="*/ 5921 w 10023"/>
                <a:gd name="connsiteY11" fmla="*/ 4015 h 10000"/>
                <a:gd name="connsiteX12" fmla="*/ 5921 w 10023"/>
                <a:gd name="connsiteY12" fmla="*/ 3192 h 10000"/>
                <a:gd name="connsiteX13" fmla="*/ 6369 w 10023"/>
                <a:gd name="connsiteY13" fmla="*/ 2818 h 10000"/>
                <a:gd name="connsiteX14" fmla="*/ 6369 w 10023"/>
                <a:gd name="connsiteY14" fmla="*/ 2394 h 10000"/>
                <a:gd name="connsiteX15" fmla="*/ 6815 w 10023"/>
                <a:gd name="connsiteY15" fmla="*/ 2394 h 10000"/>
                <a:gd name="connsiteX16" fmla="*/ 7290 w 10023"/>
                <a:gd name="connsiteY16" fmla="*/ 1621 h 10000"/>
                <a:gd name="connsiteX17" fmla="*/ 7290 w 10023"/>
                <a:gd name="connsiteY17" fmla="*/ 798 h 10000"/>
                <a:gd name="connsiteX18" fmla="*/ 8186 w 10023"/>
                <a:gd name="connsiteY18" fmla="*/ 424 h 10000"/>
                <a:gd name="connsiteX19" fmla="*/ 9107 w 10023"/>
                <a:gd name="connsiteY19" fmla="*/ 0 h 10000"/>
                <a:gd name="connsiteX20" fmla="*/ 9554 w 10023"/>
                <a:gd name="connsiteY20" fmla="*/ 0 h 10000"/>
                <a:gd name="connsiteX21" fmla="*/ 8652 w 10023"/>
                <a:gd name="connsiteY21" fmla="*/ 800 h 10000"/>
                <a:gd name="connsiteX22" fmla="*/ 9554 w 10023"/>
                <a:gd name="connsiteY22" fmla="*/ 1621 h 10000"/>
                <a:gd name="connsiteX23" fmla="*/ 9107 w 10023"/>
                <a:gd name="connsiteY23" fmla="*/ 1995 h 10000"/>
                <a:gd name="connsiteX24" fmla="*/ 9554 w 10023"/>
                <a:gd name="connsiteY24" fmla="*/ 2394 h 10000"/>
                <a:gd name="connsiteX25" fmla="*/ 10023 w 10023"/>
                <a:gd name="connsiteY25" fmla="*/ 2850 h 10000"/>
                <a:gd name="connsiteX26" fmla="*/ 10000 w 10023"/>
                <a:gd name="connsiteY26" fmla="*/ 3591 h 10000"/>
                <a:gd name="connsiteX27" fmla="*/ 10000 w 10023"/>
                <a:gd name="connsiteY27" fmla="*/ 4389 h 10000"/>
                <a:gd name="connsiteX28" fmla="*/ 7738 w 10023"/>
                <a:gd name="connsiteY28" fmla="*/ 6783 h 10000"/>
                <a:gd name="connsiteX29" fmla="*/ 6815 w 10023"/>
                <a:gd name="connsiteY29" fmla="*/ 7182 h 10000"/>
                <a:gd name="connsiteX30" fmla="*/ 6369 w 10023"/>
                <a:gd name="connsiteY30" fmla="*/ 6783 h 10000"/>
                <a:gd name="connsiteX31" fmla="*/ 5921 w 10023"/>
                <a:gd name="connsiteY31" fmla="*/ 7182 h 10000"/>
                <a:gd name="connsiteX32" fmla="*/ 5921 w 10023"/>
                <a:gd name="connsiteY32" fmla="*/ 7980 h 10000"/>
                <a:gd name="connsiteX33" fmla="*/ 6369 w 10023"/>
                <a:gd name="connsiteY33" fmla="*/ 7980 h 10000"/>
                <a:gd name="connsiteX34" fmla="*/ 6369 w 10023"/>
                <a:gd name="connsiteY34" fmla="*/ 8379 h 10000"/>
                <a:gd name="connsiteX35" fmla="*/ 6815 w 10023"/>
                <a:gd name="connsiteY35" fmla="*/ 8379 h 10000"/>
                <a:gd name="connsiteX36" fmla="*/ 6815 w 10023"/>
                <a:gd name="connsiteY36" fmla="*/ 9177 h 10000"/>
                <a:gd name="connsiteX37" fmla="*/ 6815 w 10023"/>
                <a:gd name="connsiteY37" fmla="*/ 9576 h 10000"/>
                <a:gd name="connsiteX38" fmla="*/ 5448 w 10023"/>
                <a:gd name="connsiteY38" fmla="*/ 9576 h 10000"/>
                <a:gd name="connsiteX39" fmla="*/ 5002 w 10023"/>
                <a:gd name="connsiteY39" fmla="*/ 10000 h 10000"/>
                <a:gd name="connsiteX40" fmla="*/ 4553 w 10023"/>
                <a:gd name="connsiteY40" fmla="*/ 9576 h 10000"/>
                <a:gd name="connsiteX41" fmla="*/ 4105 w 10023"/>
                <a:gd name="connsiteY41" fmla="*/ 8803 h 10000"/>
                <a:gd name="connsiteX42" fmla="*/ 2736 w 10023"/>
                <a:gd name="connsiteY42" fmla="*/ 8803 h 10000"/>
                <a:gd name="connsiteX43" fmla="*/ 1817 w 10023"/>
                <a:gd name="connsiteY43" fmla="*/ 8803 h 10000"/>
                <a:gd name="connsiteX44" fmla="*/ 448 w 10023"/>
                <a:gd name="connsiteY44" fmla="*/ 8803 h 10000"/>
                <a:gd name="connsiteX0" fmla="*/ 448 w 10381"/>
                <a:gd name="connsiteY0" fmla="*/ 8803 h 10000"/>
                <a:gd name="connsiteX1" fmla="*/ 448 w 10381"/>
                <a:gd name="connsiteY1" fmla="*/ 8803 h 10000"/>
                <a:gd name="connsiteX2" fmla="*/ 448 w 10381"/>
                <a:gd name="connsiteY2" fmla="*/ 7980 h 10000"/>
                <a:gd name="connsiteX3" fmla="*/ 1369 w 10381"/>
                <a:gd name="connsiteY3" fmla="*/ 7606 h 10000"/>
                <a:gd name="connsiteX4" fmla="*/ 922 w 10381"/>
                <a:gd name="connsiteY4" fmla="*/ 6783 h 10000"/>
                <a:gd name="connsiteX5" fmla="*/ 448 w 10381"/>
                <a:gd name="connsiteY5" fmla="*/ 6409 h 10000"/>
                <a:gd name="connsiteX6" fmla="*/ 0 w 10381"/>
                <a:gd name="connsiteY6" fmla="*/ 5586 h 10000"/>
                <a:gd name="connsiteX7" fmla="*/ 922 w 10381"/>
                <a:gd name="connsiteY7" fmla="*/ 5985 h 10000"/>
                <a:gd name="connsiteX8" fmla="*/ 3632 w 10381"/>
                <a:gd name="connsiteY8" fmla="*/ 5586 h 10000"/>
                <a:gd name="connsiteX9" fmla="*/ 3632 w 10381"/>
                <a:gd name="connsiteY9" fmla="*/ 4788 h 10000"/>
                <a:gd name="connsiteX10" fmla="*/ 4105 w 10381"/>
                <a:gd name="connsiteY10" fmla="*/ 4389 h 10000"/>
                <a:gd name="connsiteX11" fmla="*/ 5921 w 10381"/>
                <a:gd name="connsiteY11" fmla="*/ 4015 h 10000"/>
                <a:gd name="connsiteX12" fmla="*/ 5921 w 10381"/>
                <a:gd name="connsiteY12" fmla="*/ 3192 h 10000"/>
                <a:gd name="connsiteX13" fmla="*/ 6369 w 10381"/>
                <a:gd name="connsiteY13" fmla="*/ 2818 h 10000"/>
                <a:gd name="connsiteX14" fmla="*/ 6369 w 10381"/>
                <a:gd name="connsiteY14" fmla="*/ 2394 h 10000"/>
                <a:gd name="connsiteX15" fmla="*/ 6815 w 10381"/>
                <a:gd name="connsiteY15" fmla="*/ 2394 h 10000"/>
                <a:gd name="connsiteX16" fmla="*/ 7290 w 10381"/>
                <a:gd name="connsiteY16" fmla="*/ 1621 h 10000"/>
                <a:gd name="connsiteX17" fmla="*/ 7290 w 10381"/>
                <a:gd name="connsiteY17" fmla="*/ 798 h 10000"/>
                <a:gd name="connsiteX18" fmla="*/ 8186 w 10381"/>
                <a:gd name="connsiteY18" fmla="*/ 424 h 10000"/>
                <a:gd name="connsiteX19" fmla="*/ 9107 w 10381"/>
                <a:gd name="connsiteY19" fmla="*/ 0 h 10000"/>
                <a:gd name="connsiteX20" fmla="*/ 9554 w 10381"/>
                <a:gd name="connsiteY20" fmla="*/ 0 h 10000"/>
                <a:gd name="connsiteX21" fmla="*/ 8652 w 10381"/>
                <a:gd name="connsiteY21" fmla="*/ 800 h 10000"/>
                <a:gd name="connsiteX22" fmla="*/ 9554 w 10381"/>
                <a:gd name="connsiteY22" fmla="*/ 1621 h 10000"/>
                <a:gd name="connsiteX23" fmla="*/ 9107 w 10381"/>
                <a:gd name="connsiteY23" fmla="*/ 1995 h 10000"/>
                <a:gd name="connsiteX24" fmla="*/ 9554 w 10381"/>
                <a:gd name="connsiteY24" fmla="*/ 2394 h 10000"/>
                <a:gd name="connsiteX25" fmla="*/ 10023 w 10381"/>
                <a:gd name="connsiteY25" fmla="*/ 2850 h 10000"/>
                <a:gd name="connsiteX26" fmla="*/ 10000 w 10381"/>
                <a:gd name="connsiteY26" fmla="*/ 4389 h 10000"/>
                <a:gd name="connsiteX27" fmla="*/ 7738 w 10381"/>
                <a:gd name="connsiteY27" fmla="*/ 6783 h 10000"/>
                <a:gd name="connsiteX28" fmla="*/ 6815 w 10381"/>
                <a:gd name="connsiteY28" fmla="*/ 7182 h 10000"/>
                <a:gd name="connsiteX29" fmla="*/ 6369 w 10381"/>
                <a:gd name="connsiteY29" fmla="*/ 6783 h 10000"/>
                <a:gd name="connsiteX30" fmla="*/ 5921 w 10381"/>
                <a:gd name="connsiteY30" fmla="*/ 7182 h 10000"/>
                <a:gd name="connsiteX31" fmla="*/ 5921 w 10381"/>
                <a:gd name="connsiteY31" fmla="*/ 7980 h 10000"/>
                <a:gd name="connsiteX32" fmla="*/ 6369 w 10381"/>
                <a:gd name="connsiteY32" fmla="*/ 7980 h 10000"/>
                <a:gd name="connsiteX33" fmla="*/ 6369 w 10381"/>
                <a:gd name="connsiteY33" fmla="*/ 8379 h 10000"/>
                <a:gd name="connsiteX34" fmla="*/ 6815 w 10381"/>
                <a:gd name="connsiteY34" fmla="*/ 8379 h 10000"/>
                <a:gd name="connsiteX35" fmla="*/ 6815 w 10381"/>
                <a:gd name="connsiteY35" fmla="*/ 9177 h 10000"/>
                <a:gd name="connsiteX36" fmla="*/ 6815 w 10381"/>
                <a:gd name="connsiteY36" fmla="*/ 9576 h 10000"/>
                <a:gd name="connsiteX37" fmla="*/ 5448 w 10381"/>
                <a:gd name="connsiteY37" fmla="*/ 9576 h 10000"/>
                <a:gd name="connsiteX38" fmla="*/ 5002 w 10381"/>
                <a:gd name="connsiteY38" fmla="*/ 10000 h 10000"/>
                <a:gd name="connsiteX39" fmla="*/ 4553 w 10381"/>
                <a:gd name="connsiteY39" fmla="*/ 9576 h 10000"/>
                <a:gd name="connsiteX40" fmla="*/ 4105 w 10381"/>
                <a:gd name="connsiteY40" fmla="*/ 8803 h 10000"/>
                <a:gd name="connsiteX41" fmla="*/ 2736 w 10381"/>
                <a:gd name="connsiteY41" fmla="*/ 8803 h 10000"/>
                <a:gd name="connsiteX42" fmla="*/ 1817 w 10381"/>
                <a:gd name="connsiteY42" fmla="*/ 8803 h 10000"/>
                <a:gd name="connsiteX43" fmla="*/ 448 w 10381"/>
                <a:gd name="connsiteY43" fmla="*/ 8803 h 10000"/>
                <a:gd name="connsiteX0" fmla="*/ 448 w 10403"/>
                <a:gd name="connsiteY0" fmla="*/ 8803 h 10000"/>
                <a:gd name="connsiteX1" fmla="*/ 448 w 10403"/>
                <a:gd name="connsiteY1" fmla="*/ 8803 h 10000"/>
                <a:gd name="connsiteX2" fmla="*/ 448 w 10403"/>
                <a:gd name="connsiteY2" fmla="*/ 7980 h 10000"/>
                <a:gd name="connsiteX3" fmla="*/ 1369 w 10403"/>
                <a:gd name="connsiteY3" fmla="*/ 7606 h 10000"/>
                <a:gd name="connsiteX4" fmla="*/ 922 w 10403"/>
                <a:gd name="connsiteY4" fmla="*/ 6783 h 10000"/>
                <a:gd name="connsiteX5" fmla="*/ 448 w 10403"/>
                <a:gd name="connsiteY5" fmla="*/ 6409 h 10000"/>
                <a:gd name="connsiteX6" fmla="*/ 0 w 10403"/>
                <a:gd name="connsiteY6" fmla="*/ 5586 h 10000"/>
                <a:gd name="connsiteX7" fmla="*/ 922 w 10403"/>
                <a:gd name="connsiteY7" fmla="*/ 5985 h 10000"/>
                <a:gd name="connsiteX8" fmla="*/ 3632 w 10403"/>
                <a:gd name="connsiteY8" fmla="*/ 5586 h 10000"/>
                <a:gd name="connsiteX9" fmla="*/ 3632 w 10403"/>
                <a:gd name="connsiteY9" fmla="*/ 4788 h 10000"/>
                <a:gd name="connsiteX10" fmla="*/ 4105 w 10403"/>
                <a:gd name="connsiteY10" fmla="*/ 4389 h 10000"/>
                <a:gd name="connsiteX11" fmla="*/ 5921 w 10403"/>
                <a:gd name="connsiteY11" fmla="*/ 4015 h 10000"/>
                <a:gd name="connsiteX12" fmla="*/ 5921 w 10403"/>
                <a:gd name="connsiteY12" fmla="*/ 3192 h 10000"/>
                <a:gd name="connsiteX13" fmla="*/ 6369 w 10403"/>
                <a:gd name="connsiteY13" fmla="*/ 2818 h 10000"/>
                <a:gd name="connsiteX14" fmla="*/ 6369 w 10403"/>
                <a:gd name="connsiteY14" fmla="*/ 2394 h 10000"/>
                <a:gd name="connsiteX15" fmla="*/ 6815 w 10403"/>
                <a:gd name="connsiteY15" fmla="*/ 2394 h 10000"/>
                <a:gd name="connsiteX16" fmla="*/ 7290 w 10403"/>
                <a:gd name="connsiteY16" fmla="*/ 1621 h 10000"/>
                <a:gd name="connsiteX17" fmla="*/ 7290 w 10403"/>
                <a:gd name="connsiteY17" fmla="*/ 798 h 10000"/>
                <a:gd name="connsiteX18" fmla="*/ 8186 w 10403"/>
                <a:gd name="connsiteY18" fmla="*/ 424 h 10000"/>
                <a:gd name="connsiteX19" fmla="*/ 9107 w 10403"/>
                <a:gd name="connsiteY19" fmla="*/ 0 h 10000"/>
                <a:gd name="connsiteX20" fmla="*/ 9554 w 10403"/>
                <a:gd name="connsiteY20" fmla="*/ 0 h 10000"/>
                <a:gd name="connsiteX21" fmla="*/ 8652 w 10403"/>
                <a:gd name="connsiteY21" fmla="*/ 800 h 10000"/>
                <a:gd name="connsiteX22" fmla="*/ 9554 w 10403"/>
                <a:gd name="connsiteY22" fmla="*/ 1621 h 10000"/>
                <a:gd name="connsiteX23" fmla="*/ 9107 w 10403"/>
                <a:gd name="connsiteY23" fmla="*/ 1995 h 10000"/>
                <a:gd name="connsiteX24" fmla="*/ 9554 w 10403"/>
                <a:gd name="connsiteY24" fmla="*/ 2394 h 10000"/>
                <a:gd name="connsiteX25" fmla="*/ 10023 w 10403"/>
                <a:gd name="connsiteY25" fmla="*/ 2850 h 10000"/>
                <a:gd name="connsiteX26" fmla="*/ 10381 w 10403"/>
                <a:gd name="connsiteY26" fmla="*/ 3200 h 10000"/>
                <a:gd name="connsiteX27" fmla="*/ 10000 w 10403"/>
                <a:gd name="connsiteY27" fmla="*/ 4389 h 10000"/>
                <a:gd name="connsiteX28" fmla="*/ 7738 w 10403"/>
                <a:gd name="connsiteY28" fmla="*/ 6783 h 10000"/>
                <a:gd name="connsiteX29" fmla="*/ 6815 w 10403"/>
                <a:gd name="connsiteY29" fmla="*/ 7182 h 10000"/>
                <a:gd name="connsiteX30" fmla="*/ 6369 w 10403"/>
                <a:gd name="connsiteY30" fmla="*/ 6783 h 10000"/>
                <a:gd name="connsiteX31" fmla="*/ 5921 w 10403"/>
                <a:gd name="connsiteY31" fmla="*/ 7182 h 10000"/>
                <a:gd name="connsiteX32" fmla="*/ 5921 w 10403"/>
                <a:gd name="connsiteY32" fmla="*/ 7980 h 10000"/>
                <a:gd name="connsiteX33" fmla="*/ 6369 w 10403"/>
                <a:gd name="connsiteY33" fmla="*/ 7980 h 10000"/>
                <a:gd name="connsiteX34" fmla="*/ 6369 w 10403"/>
                <a:gd name="connsiteY34" fmla="*/ 8379 h 10000"/>
                <a:gd name="connsiteX35" fmla="*/ 6815 w 10403"/>
                <a:gd name="connsiteY35" fmla="*/ 8379 h 10000"/>
                <a:gd name="connsiteX36" fmla="*/ 6815 w 10403"/>
                <a:gd name="connsiteY36" fmla="*/ 9177 h 10000"/>
                <a:gd name="connsiteX37" fmla="*/ 6815 w 10403"/>
                <a:gd name="connsiteY37" fmla="*/ 9576 h 10000"/>
                <a:gd name="connsiteX38" fmla="*/ 5448 w 10403"/>
                <a:gd name="connsiteY38" fmla="*/ 9576 h 10000"/>
                <a:gd name="connsiteX39" fmla="*/ 5002 w 10403"/>
                <a:gd name="connsiteY39" fmla="*/ 10000 h 10000"/>
                <a:gd name="connsiteX40" fmla="*/ 4553 w 10403"/>
                <a:gd name="connsiteY40" fmla="*/ 9576 h 10000"/>
                <a:gd name="connsiteX41" fmla="*/ 4105 w 10403"/>
                <a:gd name="connsiteY41" fmla="*/ 8803 h 10000"/>
                <a:gd name="connsiteX42" fmla="*/ 2736 w 10403"/>
                <a:gd name="connsiteY42" fmla="*/ 8803 h 10000"/>
                <a:gd name="connsiteX43" fmla="*/ 1817 w 10403"/>
                <a:gd name="connsiteY43" fmla="*/ 8803 h 10000"/>
                <a:gd name="connsiteX44" fmla="*/ 448 w 10403"/>
                <a:gd name="connsiteY44" fmla="*/ 8803 h 10000"/>
                <a:gd name="connsiteX0" fmla="*/ 448 w 10403"/>
                <a:gd name="connsiteY0" fmla="*/ 8803 h 10000"/>
                <a:gd name="connsiteX1" fmla="*/ 448 w 10403"/>
                <a:gd name="connsiteY1" fmla="*/ 8803 h 10000"/>
                <a:gd name="connsiteX2" fmla="*/ 448 w 10403"/>
                <a:gd name="connsiteY2" fmla="*/ 7980 h 10000"/>
                <a:gd name="connsiteX3" fmla="*/ 1369 w 10403"/>
                <a:gd name="connsiteY3" fmla="*/ 7606 h 10000"/>
                <a:gd name="connsiteX4" fmla="*/ 922 w 10403"/>
                <a:gd name="connsiteY4" fmla="*/ 6783 h 10000"/>
                <a:gd name="connsiteX5" fmla="*/ 448 w 10403"/>
                <a:gd name="connsiteY5" fmla="*/ 6409 h 10000"/>
                <a:gd name="connsiteX6" fmla="*/ 0 w 10403"/>
                <a:gd name="connsiteY6" fmla="*/ 5586 h 10000"/>
                <a:gd name="connsiteX7" fmla="*/ 922 w 10403"/>
                <a:gd name="connsiteY7" fmla="*/ 5985 h 10000"/>
                <a:gd name="connsiteX8" fmla="*/ 3632 w 10403"/>
                <a:gd name="connsiteY8" fmla="*/ 5586 h 10000"/>
                <a:gd name="connsiteX9" fmla="*/ 3632 w 10403"/>
                <a:gd name="connsiteY9" fmla="*/ 4788 h 10000"/>
                <a:gd name="connsiteX10" fmla="*/ 4105 w 10403"/>
                <a:gd name="connsiteY10" fmla="*/ 4389 h 10000"/>
                <a:gd name="connsiteX11" fmla="*/ 5921 w 10403"/>
                <a:gd name="connsiteY11" fmla="*/ 4015 h 10000"/>
                <a:gd name="connsiteX12" fmla="*/ 5921 w 10403"/>
                <a:gd name="connsiteY12" fmla="*/ 3192 h 10000"/>
                <a:gd name="connsiteX13" fmla="*/ 6369 w 10403"/>
                <a:gd name="connsiteY13" fmla="*/ 2818 h 10000"/>
                <a:gd name="connsiteX14" fmla="*/ 6369 w 10403"/>
                <a:gd name="connsiteY14" fmla="*/ 2394 h 10000"/>
                <a:gd name="connsiteX15" fmla="*/ 6815 w 10403"/>
                <a:gd name="connsiteY15" fmla="*/ 2394 h 10000"/>
                <a:gd name="connsiteX16" fmla="*/ 7290 w 10403"/>
                <a:gd name="connsiteY16" fmla="*/ 1621 h 10000"/>
                <a:gd name="connsiteX17" fmla="*/ 7290 w 10403"/>
                <a:gd name="connsiteY17" fmla="*/ 798 h 10000"/>
                <a:gd name="connsiteX18" fmla="*/ 8186 w 10403"/>
                <a:gd name="connsiteY18" fmla="*/ 424 h 10000"/>
                <a:gd name="connsiteX19" fmla="*/ 9107 w 10403"/>
                <a:gd name="connsiteY19" fmla="*/ 0 h 10000"/>
                <a:gd name="connsiteX20" fmla="*/ 9554 w 10403"/>
                <a:gd name="connsiteY20" fmla="*/ 0 h 10000"/>
                <a:gd name="connsiteX21" fmla="*/ 9074 w 10403"/>
                <a:gd name="connsiteY21" fmla="*/ 800 h 10000"/>
                <a:gd name="connsiteX22" fmla="*/ 9554 w 10403"/>
                <a:gd name="connsiteY22" fmla="*/ 1621 h 10000"/>
                <a:gd name="connsiteX23" fmla="*/ 9107 w 10403"/>
                <a:gd name="connsiteY23" fmla="*/ 1995 h 10000"/>
                <a:gd name="connsiteX24" fmla="*/ 9554 w 10403"/>
                <a:gd name="connsiteY24" fmla="*/ 2394 h 10000"/>
                <a:gd name="connsiteX25" fmla="*/ 10023 w 10403"/>
                <a:gd name="connsiteY25" fmla="*/ 2850 h 10000"/>
                <a:gd name="connsiteX26" fmla="*/ 10381 w 10403"/>
                <a:gd name="connsiteY26" fmla="*/ 3200 h 10000"/>
                <a:gd name="connsiteX27" fmla="*/ 10000 w 10403"/>
                <a:gd name="connsiteY27" fmla="*/ 4389 h 10000"/>
                <a:gd name="connsiteX28" fmla="*/ 7738 w 10403"/>
                <a:gd name="connsiteY28" fmla="*/ 6783 h 10000"/>
                <a:gd name="connsiteX29" fmla="*/ 6815 w 10403"/>
                <a:gd name="connsiteY29" fmla="*/ 7182 h 10000"/>
                <a:gd name="connsiteX30" fmla="*/ 6369 w 10403"/>
                <a:gd name="connsiteY30" fmla="*/ 6783 h 10000"/>
                <a:gd name="connsiteX31" fmla="*/ 5921 w 10403"/>
                <a:gd name="connsiteY31" fmla="*/ 7182 h 10000"/>
                <a:gd name="connsiteX32" fmla="*/ 5921 w 10403"/>
                <a:gd name="connsiteY32" fmla="*/ 7980 h 10000"/>
                <a:gd name="connsiteX33" fmla="*/ 6369 w 10403"/>
                <a:gd name="connsiteY33" fmla="*/ 7980 h 10000"/>
                <a:gd name="connsiteX34" fmla="*/ 6369 w 10403"/>
                <a:gd name="connsiteY34" fmla="*/ 8379 h 10000"/>
                <a:gd name="connsiteX35" fmla="*/ 6815 w 10403"/>
                <a:gd name="connsiteY35" fmla="*/ 8379 h 10000"/>
                <a:gd name="connsiteX36" fmla="*/ 6815 w 10403"/>
                <a:gd name="connsiteY36" fmla="*/ 9177 h 10000"/>
                <a:gd name="connsiteX37" fmla="*/ 6815 w 10403"/>
                <a:gd name="connsiteY37" fmla="*/ 9576 h 10000"/>
                <a:gd name="connsiteX38" fmla="*/ 5448 w 10403"/>
                <a:gd name="connsiteY38" fmla="*/ 9576 h 10000"/>
                <a:gd name="connsiteX39" fmla="*/ 5002 w 10403"/>
                <a:gd name="connsiteY39" fmla="*/ 10000 h 10000"/>
                <a:gd name="connsiteX40" fmla="*/ 4553 w 10403"/>
                <a:gd name="connsiteY40" fmla="*/ 9576 h 10000"/>
                <a:gd name="connsiteX41" fmla="*/ 4105 w 10403"/>
                <a:gd name="connsiteY41" fmla="*/ 8803 h 10000"/>
                <a:gd name="connsiteX42" fmla="*/ 2736 w 10403"/>
                <a:gd name="connsiteY42" fmla="*/ 8803 h 10000"/>
                <a:gd name="connsiteX43" fmla="*/ 1817 w 10403"/>
                <a:gd name="connsiteY43" fmla="*/ 8803 h 10000"/>
                <a:gd name="connsiteX44" fmla="*/ 448 w 10403"/>
                <a:gd name="connsiteY44" fmla="*/ 880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403" h="10000">
                  <a:moveTo>
                    <a:pt x="448" y="8803"/>
                  </a:moveTo>
                  <a:lnTo>
                    <a:pt x="448" y="8803"/>
                  </a:lnTo>
                  <a:lnTo>
                    <a:pt x="448" y="7980"/>
                  </a:lnTo>
                  <a:lnTo>
                    <a:pt x="1369" y="7606"/>
                  </a:lnTo>
                  <a:lnTo>
                    <a:pt x="922" y="6783"/>
                  </a:lnTo>
                  <a:lnTo>
                    <a:pt x="448" y="6409"/>
                  </a:lnTo>
                  <a:lnTo>
                    <a:pt x="0" y="5586"/>
                  </a:lnTo>
                  <a:lnTo>
                    <a:pt x="922" y="5985"/>
                  </a:lnTo>
                  <a:lnTo>
                    <a:pt x="3632" y="5586"/>
                  </a:lnTo>
                  <a:lnTo>
                    <a:pt x="3632" y="4788"/>
                  </a:lnTo>
                  <a:lnTo>
                    <a:pt x="4105" y="4389"/>
                  </a:lnTo>
                  <a:lnTo>
                    <a:pt x="5921" y="4015"/>
                  </a:lnTo>
                  <a:lnTo>
                    <a:pt x="5921" y="3192"/>
                  </a:lnTo>
                  <a:lnTo>
                    <a:pt x="6369" y="2818"/>
                  </a:lnTo>
                  <a:lnTo>
                    <a:pt x="6369" y="2394"/>
                  </a:lnTo>
                  <a:lnTo>
                    <a:pt x="6815" y="2394"/>
                  </a:lnTo>
                  <a:lnTo>
                    <a:pt x="7290" y="1621"/>
                  </a:lnTo>
                  <a:lnTo>
                    <a:pt x="7290" y="798"/>
                  </a:lnTo>
                  <a:lnTo>
                    <a:pt x="8186" y="424"/>
                  </a:lnTo>
                  <a:lnTo>
                    <a:pt x="9107" y="0"/>
                  </a:lnTo>
                  <a:lnTo>
                    <a:pt x="9554" y="0"/>
                  </a:lnTo>
                  <a:cubicBezTo>
                    <a:pt x="9570" y="225"/>
                    <a:pt x="9058" y="575"/>
                    <a:pt x="9074" y="800"/>
                  </a:cubicBezTo>
                  <a:cubicBezTo>
                    <a:pt x="9058" y="1115"/>
                    <a:pt x="9570" y="1306"/>
                    <a:pt x="9554" y="1621"/>
                  </a:cubicBezTo>
                  <a:lnTo>
                    <a:pt x="9107" y="1995"/>
                  </a:lnTo>
                  <a:lnTo>
                    <a:pt x="9554" y="2394"/>
                  </a:lnTo>
                  <a:lnTo>
                    <a:pt x="10023" y="2850"/>
                  </a:lnTo>
                  <a:cubicBezTo>
                    <a:pt x="10123" y="3101"/>
                    <a:pt x="10385" y="2944"/>
                    <a:pt x="10381" y="3200"/>
                  </a:cubicBezTo>
                  <a:cubicBezTo>
                    <a:pt x="10377" y="3456"/>
                    <a:pt x="10403" y="3909"/>
                    <a:pt x="10000" y="4389"/>
                  </a:cubicBezTo>
                  <a:lnTo>
                    <a:pt x="7738" y="6783"/>
                  </a:lnTo>
                  <a:lnTo>
                    <a:pt x="6815" y="7182"/>
                  </a:lnTo>
                  <a:lnTo>
                    <a:pt x="6369" y="6783"/>
                  </a:lnTo>
                  <a:lnTo>
                    <a:pt x="5921" y="7182"/>
                  </a:lnTo>
                  <a:lnTo>
                    <a:pt x="5921" y="7980"/>
                  </a:lnTo>
                  <a:lnTo>
                    <a:pt x="6369" y="7980"/>
                  </a:lnTo>
                  <a:lnTo>
                    <a:pt x="6369" y="8379"/>
                  </a:lnTo>
                  <a:lnTo>
                    <a:pt x="6815" y="8379"/>
                  </a:lnTo>
                  <a:lnTo>
                    <a:pt x="6815" y="9177"/>
                  </a:lnTo>
                  <a:lnTo>
                    <a:pt x="6815" y="9576"/>
                  </a:lnTo>
                  <a:lnTo>
                    <a:pt x="5448" y="9576"/>
                  </a:lnTo>
                  <a:lnTo>
                    <a:pt x="5002" y="10000"/>
                  </a:lnTo>
                  <a:lnTo>
                    <a:pt x="4553" y="9576"/>
                  </a:lnTo>
                  <a:lnTo>
                    <a:pt x="4105" y="8803"/>
                  </a:lnTo>
                  <a:lnTo>
                    <a:pt x="2736" y="8803"/>
                  </a:lnTo>
                  <a:lnTo>
                    <a:pt x="1817" y="8803"/>
                  </a:lnTo>
                  <a:lnTo>
                    <a:pt x="448" y="8803"/>
                  </a:lnTo>
                  <a:close/>
                </a:path>
              </a:pathLst>
            </a:custGeom>
            <a:solidFill>
              <a:srgbClr val="295E7E"/>
            </a:solidFill>
            <a:ln w="9525" cap="rnd">
              <a:solidFill>
                <a:schemeClr val="bg1"/>
              </a:solidFill>
              <a:round/>
              <a:headEnd/>
              <a:tailEnd/>
            </a:ln>
          </p:spPr>
          <p:txBody>
            <a:bodyPr/>
            <a:lstStyle/>
            <a:p>
              <a:endParaRPr lang="en-US" dirty="0"/>
            </a:p>
          </p:txBody>
        </p:sp>
        <p:sp>
          <p:nvSpPr>
            <p:cNvPr id="442" name="Line 192">
              <a:extLst>
                <a:ext uri="{FF2B5EF4-FFF2-40B4-BE49-F238E27FC236}">
                  <a16:creationId xmlns:a16="http://schemas.microsoft.com/office/drawing/2014/main" id="{0AF29CD6-197A-4F79-BEC6-58805694D544}"/>
                </a:ext>
              </a:extLst>
            </p:cNvPr>
            <p:cNvSpPr>
              <a:spLocks noChangeShapeType="1"/>
            </p:cNvSpPr>
            <p:nvPr/>
          </p:nvSpPr>
          <p:spPr bwMode="auto">
            <a:xfrm>
              <a:off x="7029449" y="4408488"/>
              <a:ext cx="12700" cy="0"/>
            </a:xfrm>
            <a:prstGeom prst="line">
              <a:avLst/>
            </a:prstGeom>
            <a:solidFill>
              <a:schemeClr val="bg1">
                <a:lumMod val="65000"/>
              </a:schemeClr>
            </a:solidFill>
            <a:ln w="9525" cap="rnd">
              <a:solidFill>
                <a:schemeClr val="bg1"/>
              </a:solidFill>
              <a:round/>
              <a:headEnd/>
              <a:tailEnd/>
            </a:ln>
          </p:spPr>
          <p:txBody>
            <a:bodyPr/>
            <a:lstStyle/>
            <a:p>
              <a:endParaRPr lang="en-US" dirty="0"/>
            </a:p>
          </p:txBody>
        </p:sp>
        <p:sp>
          <p:nvSpPr>
            <p:cNvPr id="443" name="Freeform 193">
              <a:extLst>
                <a:ext uri="{FF2B5EF4-FFF2-40B4-BE49-F238E27FC236}">
                  <a16:creationId xmlns:a16="http://schemas.microsoft.com/office/drawing/2014/main" id="{303D1D54-372A-447E-8843-3767AE7C0F15}"/>
                </a:ext>
              </a:extLst>
            </p:cNvPr>
            <p:cNvSpPr>
              <a:spLocks/>
            </p:cNvSpPr>
            <p:nvPr/>
          </p:nvSpPr>
          <p:spPr bwMode="auto">
            <a:xfrm>
              <a:off x="6815137" y="3767138"/>
              <a:ext cx="412750" cy="355600"/>
            </a:xfrm>
            <a:custGeom>
              <a:avLst/>
              <a:gdLst>
                <a:gd name="T0" fmla="*/ 96044 w 520"/>
                <a:gd name="T1" fmla="*/ 88702 h 449"/>
                <a:gd name="T2" fmla="*/ 96044 w 520"/>
                <a:gd name="T3" fmla="*/ 88702 h 449"/>
                <a:gd name="T4" fmla="*/ 72231 w 520"/>
                <a:gd name="T5" fmla="*/ 85534 h 449"/>
                <a:gd name="T6" fmla="*/ 68262 w 520"/>
                <a:gd name="T7" fmla="*/ 79198 h 449"/>
                <a:gd name="T8" fmla="*/ 57944 w 520"/>
                <a:gd name="T9" fmla="*/ 82366 h 449"/>
                <a:gd name="T10" fmla="*/ 51594 w 520"/>
                <a:gd name="T11" fmla="*/ 82366 h 449"/>
                <a:gd name="T12" fmla="*/ 40481 w 520"/>
                <a:gd name="T13" fmla="*/ 72862 h 449"/>
                <a:gd name="T14" fmla="*/ 34131 w 520"/>
                <a:gd name="T15" fmla="*/ 63359 h 449"/>
                <a:gd name="T16" fmla="*/ 26987 w 520"/>
                <a:gd name="T17" fmla="*/ 60191 h 449"/>
                <a:gd name="T18" fmla="*/ 23812 w 520"/>
                <a:gd name="T19" fmla="*/ 60191 h 449"/>
                <a:gd name="T20" fmla="*/ 19844 w 520"/>
                <a:gd name="T21" fmla="*/ 57023 h 449"/>
                <a:gd name="T22" fmla="*/ 16669 w 520"/>
                <a:gd name="T23" fmla="*/ 47519 h 449"/>
                <a:gd name="T24" fmla="*/ 10319 w 520"/>
                <a:gd name="T25" fmla="*/ 44351 h 449"/>
                <a:gd name="T26" fmla="*/ 6350 w 520"/>
                <a:gd name="T27" fmla="*/ 38015 h 449"/>
                <a:gd name="T28" fmla="*/ 10319 w 520"/>
                <a:gd name="T29" fmla="*/ 31679 h 449"/>
                <a:gd name="T30" fmla="*/ 10319 w 520"/>
                <a:gd name="T31" fmla="*/ 25343 h 449"/>
                <a:gd name="T32" fmla="*/ 6350 w 520"/>
                <a:gd name="T33" fmla="*/ 25343 h 449"/>
                <a:gd name="T34" fmla="*/ 3175 w 520"/>
                <a:gd name="T35" fmla="*/ 19008 h 449"/>
                <a:gd name="T36" fmla="*/ 0 w 520"/>
                <a:gd name="T37" fmla="*/ 3168 h 449"/>
                <a:gd name="T38" fmla="*/ 3175 w 520"/>
                <a:gd name="T39" fmla="*/ 0 h 449"/>
                <a:gd name="T40" fmla="*/ 6350 w 520"/>
                <a:gd name="T41" fmla="*/ 6336 h 449"/>
                <a:gd name="T42" fmla="*/ 10319 w 520"/>
                <a:gd name="T43" fmla="*/ 6336 h 449"/>
                <a:gd name="T44" fmla="*/ 13494 w 520"/>
                <a:gd name="T45" fmla="*/ 6336 h 449"/>
                <a:gd name="T46" fmla="*/ 19844 w 520"/>
                <a:gd name="T47" fmla="*/ 3168 h 449"/>
                <a:gd name="T48" fmla="*/ 23812 w 520"/>
                <a:gd name="T49" fmla="*/ 3168 h 449"/>
                <a:gd name="T50" fmla="*/ 19844 w 520"/>
                <a:gd name="T51" fmla="*/ 6336 h 449"/>
                <a:gd name="T52" fmla="*/ 26987 w 520"/>
                <a:gd name="T53" fmla="*/ 9504 h 449"/>
                <a:gd name="T54" fmla="*/ 26987 w 520"/>
                <a:gd name="T55" fmla="*/ 15840 h 449"/>
                <a:gd name="T56" fmla="*/ 40481 w 520"/>
                <a:gd name="T57" fmla="*/ 22176 h 449"/>
                <a:gd name="T58" fmla="*/ 54769 w 520"/>
                <a:gd name="T59" fmla="*/ 22176 h 449"/>
                <a:gd name="T60" fmla="*/ 54769 w 520"/>
                <a:gd name="T61" fmla="*/ 15840 h 449"/>
                <a:gd name="T62" fmla="*/ 61119 w 520"/>
                <a:gd name="T63" fmla="*/ 12672 h 449"/>
                <a:gd name="T64" fmla="*/ 72231 w 520"/>
                <a:gd name="T65" fmla="*/ 12672 h 449"/>
                <a:gd name="T66" fmla="*/ 92869 w 520"/>
                <a:gd name="T67" fmla="*/ 22176 h 449"/>
                <a:gd name="T68" fmla="*/ 92869 w 520"/>
                <a:gd name="T69" fmla="*/ 25343 h 449"/>
                <a:gd name="T70" fmla="*/ 92869 w 520"/>
                <a:gd name="T71" fmla="*/ 28511 h 449"/>
                <a:gd name="T72" fmla="*/ 92869 w 520"/>
                <a:gd name="T73" fmla="*/ 31679 h 449"/>
                <a:gd name="T74" fmla="*/ 88900 w 520"/>
                <a:gd name="T75" fmla="*/ 38015 h 449"/>
                <a:gd name="T76" fmla="*/ 88900 w 520"/>
                <a:gd name="T77" fmla="*/ 50687 h 449"/>
                <a:gd name="T78" fmla="*/ 96044 w 520"/>
                <a:gd name="T79" fmla="*/ 53855 h 449"/>
                <a:gd name="T80" fmla="*/ 96044 w 520"/>
                <a:gd name="T81" fmla="*/ 57023 h 449"/>
                <a:gd name="T82" fmla="*/ 92869 w 520"/>
                <a:gd name="T83" fmla="*/ 63359 h 449"/>
                <a:gd name="T84" fmla="*/ 96044 w 520"/>
                <a:gd name="T85" fmla="*/ 69694 h 449"/>
                <a:gd name="T86" fmla="*/ 99219 w 520"/>
                <a:gd name="T87" fmla="*/ 72862 h 449"/>
                <a:gd name="T88" fmla="*/ 103188 w 520"/>
                <a:gd name="T89" fmla="*/ 79198 h 449"/>
                <a:gd name="T90" fmla="*/ 96044 w 520"/>
                <a:gd name="T91" fmla="*/ 82366 h 449"/>
                <a:gd name="T92" fmla="*/ 96044 w 520"/>
                <a:gd name="T93" fmla="*/ 88702 h 4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0"/>
                <a:gd name="T142" fmla="*/ 0 h 449"/>
                <a:gd name="T143" fmla="*/ 520 w 520"/>
                <a:gd name="T144" fmla="*/ 449 h 44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0" h="449">
                  <a:moveTo>
                    <a:pt x="485" y="449"/>
                  </a:moveTo>
                  <a:lnTo>
                    <a:pt x="485" y="449"/>
                  </a:lnTo>
                  <a:lnTo>
                    <a:pt x="364" y="432"/>
                  </a:lnTo>
                  <a:lnTo>
                    <a:pt x="345" y="401"/>
                  </a:lnTo>
                  <a:lnTo>
                    <a:pt x="293" y="416"/>
                  </a:lnTo>
                  <a:lnTo>
                    <a:pt x="259" y="416"/>
                  </a:lnTo>
                  <a:lnTo>
                    <a:pt x="207" y="368"/>
                  </a:lnTo>
                  <a:lnTo>
                    <a:pt x="172" y="320"/>
                  </a:lnTo>
                  <a:lnTo>
                    <a:pt x="138" y="305"/>
                  </a:lnTo>
                  <a:lnTo>
                    <a:pt x="121" y="305"/>
                  </a:lnTo>
                  <a:lnTo>
                    <a:pt x="103" y="288"/>
                  </a:lnTo>
                  <a:lnTo>
                    <a:pt x="86" y="240"/>
                  </a:lnTo>
                  <a:lnTo>
                    <a:pt x="52" y="224"/>
                  </a:lnTo>
                  <a:lnTo>
                    <a:pt x="34" y="192"/>
                  </a:lnTo>
                  <a:lnTo>
                    <a:pt x="52" y="161"/>
                  </a:lnTo>
                  <a:lnTo>
                    <a:pt x="52" y="128"/>
                  </a:lnTo>
                  <a:lnTo>
                    <a:pt x="34" y="128"/>
                  </a:lnTo>
                  <a:lnTo>
                    <a:pt x="17" y="96"/>
                  </a:lnTo>
                  <a:lnTo>
                    <a:pt x="0" y="17"/>
                  </a:lnTo>
                  <a:lnTo>
                    <a:pt x="17" y="0"/>
                  </a:lnTo>
                  <a:lnTo>
                    <a:pt x="34" y="33"/>
                  </a:lnTo>
                  <a:lnTo>
                    <a:pt x="52" y="33"/>
                  </a:lnTo>
                  <a:lnTo>
                    <a:pt x="69" y="33"/>
                  </a:lnTo>
                  <a:lnTo>
                    <a:pt x="103" y="17"/>
                  </a:lnTo>
                  <a:lnTo>
                    <a:pt x="121" y="17"/>
                  </a:lnTo>
                  <a:lnTo>
                    <a:pt x="103" y="33"/>
                  </a:lnTo>
                  <a:lnTo>
                    <a:pt x="138" y="48"/>
                  </a:lnTo>
                  <a:lnTo>
                    <a:pt x="138" y="80"/>
                  </a:lnTo>
                  <a:lnTo>
                    <a:pt x="207" y="113"/>
                  </a:lnTo>
                  <a:lnTo>
                    <a:pt x="276" y="113"/>
                  </a:lnTo>
                  <a:lnTo>
                    <a:pt x="276" y="80"/>
                  </a:lnTo>
                  <a:lnTo>
                    <a:pt x="311" y="65"/>
                  </a:lnTo>
                  <a:lnTo>
                    <a:pt x="364" y="65"/>
                  </a:lnTo>
                  <a:lnTo>
                    <a:pt x="468" y="113"/>
                  </a:lnTo>
                  <a:lnTo>
                    <a:pt x="468" y="128"/>
                  </a:lnTo>
                  <a:lnTo>
                    <a:pt x="468" y="144"/>
                  </a:lnTo>
                  <a:lnTo>
                    <a:pt x="468" y="161"/>
                  </a:lnTo>
                  <a:lnTo>
                    <a:pt x="451" y="192"/>
                  </a:lnTo>
                  <a:lnTo>
                    <a:pt x="451" y="257"/>
                  </a:lnTo>
                  <a:lnTo>
                    <a:pt x="485" y="272"/>
                  </a:lnTo>
                  <a:lnTo>
                    <a:pt x="485" y="288"/>
                  </a:lnTo>
                  <a:lnTo>
                    <a:pt x="468" y="320"/>
                  </a:lnTo>
                  <a:lnTo>
                    <a:pt x="485" y="353"/>
                  </a:lnTo>
                  <a:lnTo>
                    <a:pt x="503" y="368"/>
                  </a:lnTo>
                  <a:lnTo>
                    <a:pt x="520" y="401"/>
                  </a:lnTo>
                  <a:lnTo>
                    <a:pt x="485" y="416"/>
                  </a:lnTo>
                  <a:lnTo>
                    <a:pt x="485" y="449"/>
                  </a:lnTo>
                  <a:close/>
                </a:path>
              </a:pathLst>
            </a:custGeom>
            <a:solidFill>
              <a:srgbClr val="E71C57"/>
            </a:solidFill>
            <a:ln w="9525" cap="rnd">
              <a:solidFill>
                <a:schemeClr val="bg1"/>
              </a:solidFill>
              <a:round/>
              <a:headEnd/>
              <a:tailEnd/>
            </a:ln>
          </p:spPr>
          <p:txBody>
            <a:bodyPr/>
            <a:lstStyle/>
            <a:p>
              <a:endParaRPr lang="en-US" dirty="0"/>
            </a:p>
          </p:txBody>
        </p:sp>
        <p:sp>
          <p:nvSpPr>
            <p:cNvPr id="444" name="Freeform 194">
              <a:extLst>
                <a:ext uri="{FF2B5EF4-FFF2-40B4-BE49-F238E27FC236}">
                  <a16:creationId xmlns:a16="http://schemas.microsoft.com/office/drawing/2014/main" id="{15B95AC8-38FC-44DD-82BF-38D124EDC3D9}"/>
                </a:ext>
              </a:extLst>
            </p:cNvPr>
            <p:cNvSpPr>
              <a:spLocks/>
            </p:cNvSpPr>
            <p:nvPr/>
          </p:nvSpPr>
          <p:spPr bwMode="auto">
            <a:xfrm>
              <a:off x="6718299" y="3678238"/>
              <a:ext cx="152400" cy="50800"/>
            </a:xfrm>
            <a:custGeom>
              <a:avLst/>
              <a:gdLst>
                <a:gd name="T0" fmla="*/ 10319 w 192"/>
                <a:gd name="T1" fmla="*/ 12902 h 63"/>
                <a:gd name="T2" fmla="*/ 10319 w 192"/>
                <a:gd name="T3" fmla="*/ 12902 h 63"/>
                <a:gd name="T4" fmla="*/ 10319 w 192"/>
                <a:gd name="T5" fmla="*/ 9676 h 63"/>
                <a:gd name="T6" fmla="*/ 10319 w 192"/>
                <a:gd name="T7" fmla="*/ 6451 h 63"/>
                <a:gd name="T8" fmla="*/ 0 w 192"/>
                <a:gd name="T9" fmla="*/ 0 h 63"/>
                <a:gd name="T10" fmla="*/ 17463 w 192"/>
                <a:gd name="T11" fmla="*/ 0 h 63"/>
                <a:gd name="T12" fmla="*/ 23812 w 192"/>
                <a:gd name="T13" fmla="*/ 3225 h 63"/>
                <a:gd name="T14" fmla="*/ 31750 w 192"/>
                <a:gd name="T15" fmla="*/ 3225 h 63"/>
                <a:gd name="T16" fmla="*/ 38100 w 192"/>
                <a:gd name="T17" fmla="*/ 9676 h 63"/>
                <a:gd name="T18" fmla="*/ 34925 w 192"/>
                <a:gd name="T19" fmla="*/ 9676 h 63"/>
                <a:gd name="T20" fmla="*/ 38100 w 192"/>
                <a:gd name="T21" fmla="*/ 12902 h 63"/>
                <a:gd name="T22" fmla="*/ 31750 w 192"/>
                <a:gd name="T23" fmla="*/ 12902 h 63"/>
                <a:gd name="T24" fmla="*/ 27781 w 192"/>
                <a:gd name="T25" fmla="*/ 12902 h 63"/>
                <a:gd name="T26" fmla="*/ 20637 w 192"/>
                <a:gd name="T27" fmla="*/ 12902 h 63"/>
                <a:gd name="T28" fmla="*/ 10319 w 192"/>
                <a:gd name="T29" fmla="*/ 12902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63"/>
                <a:gd name="T47" fmla="*/ 192 w 192"/>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63">
                  <a:moveTo>
                    <a:pt x="54" y="63"/>
                  </a:moveTo>
                  <a:lnTo>
                    <a:pt x="54" y="63"/>
                  </a:lnTo>
                  <a:lnTo>
                    <a:pt x="54" y="48"/>
                  </a:lnTo>
                  <a:lnTo>
                    <a:pt x="54" y="32"/>
                  </a:lnTo>
                  <a:lnTo>
                    <a:pt x="0" y="0"/>
                  </a:lnTo>
                  <a:lnTo>
                    <a:pt x="88" y="0"/>
                  </a:lnTo>
                  <a:lnTo>
                    <a:pt x="123" y="15"/>
                  </a:lnTo>
                  <a:lnTo>
                    <a:pt x="157" y="15"/>
                  </a:lnTo>
                  <a:lnTo>
                    <a:pt x="192" y="48"/>
                  </a:lnTo>
                  <a:lnTo>
                    <a:pt x="175" y="48"/>
                  </a:lnTo>
                  <a:lnTo>
                    <a:pt x="192" y="63"/>
                  </a:lnTo>
                  <a:lnTo>
                    <a:pt x="157" y="63"/>
                  </a:lnTo>
                  <a:lnTo>
                    <a:pt x="140" y="63"/>
                  </a:lnTo>
                  <a:lnTo>
                    <a:pt x="105" y="63"/>
                  </a:lnTo>
                  <a:lnTo>
                    <a:pt x="54" y="63"/>
                  </a:lnTo>
                  <a:close/>
                </a:path>
              </a:pathLst>
            </a:custGeom>
            <a:solidFill>
              <a:srgbClr val="C8C8C8"/>
            </a:solidFill>
            <a:ln w="9525" cap="rnd">
              <a:solidFill>
                <a:schemeClr val="bg1"/>
              </a:solidFill>
              <a:round/>
              <a:headEnd/>
              <a:tailEnd/>
            </a:ln>
          </p:spPr>
          <p:txBody>
            <a:bodyPr/>
            <a:lstStyle/>
            <a:p>
              <a:endParaRPr lang="en-US" dirty="0"/>
            </a:p>
          </p:txBody>
        </p:sp>
        <p:sp>
          <p:nvSpPr>
            <p:cNvPr id="445" name="Freeform 195">
              <a:extLst>
                <a:ext uri="{FF2B5EF4-FFF2-40B4-BE49-F238E27FC236}">
                  <a16:creationId xmlns:a16="http://schemas.microsoft.com/office/drawing/2014/main" id="{66F2A65E-7E8C-44A5-A87D-58B4248E1145}"/>
                </a:ext>
              </a:extLst>
            </p:cNvPr>
            <p:cNvSpPr>
              <a:spLocks/>
            </p:cNvSpPr>
            <p:nvPr/>
          </p:nvSpPr>
          <p:spPr bwMode="auto">
            <a:xfrm>
              <a:off x="6802437" y="3729038"/>
              <a:ext cx="68263" cy="63500"/>
            </a:xfrm>
            <a:custGeom>
              <a:avLst/>
              <a:gdLst>
                <a:gd name="T0" fmla="*/ 16477 w 87"/>
                <a:gd name="T1" fmla="*/ 15679 h 81"/>
                <a:gd name="T2" fmla="*/ 16477 w 87"/>
                <a:gd name="T3" fmla="*/ 15679 h 81"/>
                <a:gd name="T4" fmla="*/ 16477 w 87"/>
                <a:gd name="T5" fmla="*/ 12543 h 81"/>
                <a:gd name="T6" fmla="*/ 13339 w 87"/>
                <a:gd name="T7" fmla="*/ 9407 h 81"/>
                <a:gd name="T8" fmla="*/ 13339 w 87"/>
                <a:gd name="T9" fmla="*/ 6272 h 81"/>
                <a:gd name="T10" fmla="*/ 6277 w 87"/>
                <a:gd name="T11" fmla="*/ 0 h 81"/>
                <a:gd name="T12" fmla="*/ 0 w 87"/>
                <a:gd name="T13" fmla="*/ 0 h 81"/>
                <a:gd name="T14" fmla="*/ 3139 w 87"/>
                <a:gd name="T15" fmla="*/ 9407 h 81"/>
                <a:gd name="T16" fmla="*/ 6277 w 87"/>
                <a:gd name="T17" fmla="*/ 9407 h 81"/>
                <a:gd name="T18" fmla="*/ 13339 w 87"/>
                <a:gd name="T19" fmla="*/ 12543 h 81"/>
                <a:gd name="T20" fmla="*/ 13339 w 87"/>
                <a:gd name="T21" fmla="*/ 15679 h 81"/>
                <a:gd name="T22" fmla="*/ 16477 w 87"/>
                <a:gd name="T23" fmla="*/ 15679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81"/>
                <a:gd name="T38" fmla="*/ 87 w 87"/>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81">
                  <a:moveTo>
                    <a:pt x="87" y="81"/>
                  </a:moveTo>
                  <a:lnTo>
                    <a:pt x="87" y="81"/>
                  </a:lnTo>
                  <a:lnTo>
                    <a:pt x="87" y="65"/>
                  </a:lnTo>
                  <a:lnTo>
                    <a:pt x="70" y="48"/>
                  </a:lnTo>
                  <a:lnTo>
                    <a:pt x="70" y="33"/>
                  </a:lnTo>
                  <a:lnTo>
                    <a:pt x="35" y="0"/>
                  </a:lnTo>
                  <a:lnTo>
                    <a:pt x="0" y="0"/>
                  </a:lnTo>
                  <a:lnTo>
                    <a:pt x="18" y="48"/>
                  </a:lnTo>
                  <a:lnTo>
                    <a:pt x="35" y="48"/>
                  </a:lnTo>
                  <a:lnTo>
                    <a:pt x="70" y="65"/>
                  </a:lnTo>
                  <a:lnTo>
                    <a:pt x="70" y="81"/>
                  </a:lnTo>
                  <a:lnTo>
                    <a:pt x="87" y="81"/>
                  </a:lnTo>
                  <a:close/>
                </a:path>
              </a:pathLst>
            </a:custGeom>
            <a:solidFill>
              <a:srgbClr val="C8C8C8"/>
            </a:solidFill>
            <a:ln w="9525" cap="rnd">
              <a:solidFill>
                <a:schemeClr val="bg1"/>
              </a:solidFill>
              <a:round/>
              <a:headEnd/>
              <a:tailEnd/>
            </a:ln>
          </p:spPr>
          <p:txBody>
            <a:bodyPr/>
            <a:lstStyle/>
            <a:p>
              <a:endParaRPr lang="en-US" dirty="0"/>
            </a:p>
          </p:txBody>
        </p:sp>
        <p:sp>
          <p:nvSpPr>
            <p:cNvPr id="446" name="Freeform 196">
              <a:extLst>
                <a:ext uri="{FF2B5EF4-FFF2-40B4-BE49-F238E27FC236}">
                  <a16:creationId xmlns:a16="http://schemas.microsoft.com/office/drawing/2014/main" id="{0A3F2C3A-C8C1-4171-9AE5-34E7C52DA039}"/>
                </a:ext>
              </a:extLst>
            </p:cNvPr>
            <p:cNvSpPr>
              <a:spLocks/>
            </p:cNvSpPr>
            <p:nvPr/>
          </p:nvSpPr>
          <p:spPr bwMode="auto">
            <a:xfrm>
              <a:off x="6829424" y="3716338"/>
              <a:ext cx="125413" cy="88900"/>
            </a:xfrm>
            <a:custGeom>
              <a:avLst/>
              <a:gdLst>
                <a:gd name="T0" fmla="*/ 10385 w 157"/>
                <a:gd name="T1" fmla="*/ 19222 h 111"/>
                <a:gd name="T2" fmla="*/ 10385 w 157"/>
                <a:gd name="T3" fmla="*/ 19222 h 111"/>
                <a:gd name="T4" fmla="*/ 17574 w 157"/>
                <a:gd name="T5" fmla="*/ 16018 h 111"/>
                <a:gd name="T6" fmla="*/ 20769 w 157"/>
                <a:gd name="T7" fmla="*/ 16018 h 111"/>
                <a:gd name="T8" fmla="*/ 17574 w 157"/>
                <a:gd name="T9" fmla="*/ 19222 h 111"/>
                <a:gd name="T10" fmla="*/ 24763 w 157"/>
                <a:gd name="T11" fmla="*/ 22425 h 111"/>
                <a:gd name="T12" fmla="*/ 20769 w 157"/>
                <a:gd name="T13" fmla="*/ 19222 h 111"/>
                <a:gd name="T14" fmla="*/ 24763 w 157"/>
                <a:gd name="T15" fmla="*/ 19222 h 111"/>
                <a:gd name="T16" fmla="*/ 24763 w 157"/>
                <a:gd name="T17" fmla="*/ 12814 h 111"/>
                <a:gd name="T18" fmla="*/ 31952 w 157"/>
                <a:gd name="T19" fmla="*/ 9611 h 111"/>
                <a:gd name="T20" fmla="*/ 24763 w 157"/>
                <a:gd name="T21" fmla="*/ 6407 h 111"/>
                <a:gd name="T22" fmla="*/ 20769 w 157"/>
                <a:gd name="T23" fmla="*/ 0 h 111"/>
                <a:gd name="T24" fmla="*/ 17574 w 157"/>
                <a:gd name="T25" fmla="*/ 3204 h 111"/>
                <a:gd name="T26" fmla="*/ 14379 w 157"/>
                <a:gd name="T27" fmla="*/ 3204 h 111"/>
                <a:gd name="T28" fmla="*/ 10385 w 157"/>
                <a:gd name="T29" fmla="*/ 0 h 111"/>
                <a:gd name="T30" fmla="*/ 7189 w 157"/>
                <a:gd name="T31" fmla="*/ 0 h 111"/>
                <a:gd name="T32" fmla="*/ 10385 w 157"/>
                <a:gd name="T33" fmla="*/ 3204 h 111"/>
                <a:gd name="T34" fmla="*/ 3994 w 157"/>
                <a:gd name="T35" fmla="*/ 3204 h 111"/>
                <a:gd name="T36" fmla="*/ 0 w 157"/>
                <a:gd name="T37" fmla="*/ 3204 h 111"/>
                <a:gd name="T38" fmla="*/ 7189 w 157"/>
                <a:gd name="T39" fmla="*/ 9611 h 111"/>
                <a:gd name="T40" fmla="*/ 7189 w 157"/>
                <a:gd name="T41" fmla="*/ 12814 h 111"/>
                <a:gd name="T42" fmla="*/ 10385 w 157"/>
                <a:gd name="T43" fmla="*/ 16018 h 111"/>
                <a:gd name="T44" fmla="*/ 10385 w 157"/>
                <a:gd name="T45" fmla="*/ 19222 h 1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7"/>
                <a:gd name="T70" fmla="*/ 0 h 111"/>
                <a:gd name="T71" fmla="*/ 157 w 157"/>
                <a:gd name="T72" fmla="*/ 111 h 1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7" h="111">
                  <a:moveTo>
                    <a:pt x="52" y="96"/>
                  </a:moveTo>
                  <a:lnTo>
                    <a:pt x="52" y="96"/>
                  </a:lnTo>
                  <a:lnTo>
                    <a:pt x="86" y="80"/>
                  </a:lnTo>
                  <a:lnTo>
                    <a:pt x="104" y="80"/>
                  </a:lnTo>
                  <a:lnTo>
                    <a:pt x="86" y="96"/>
                  </a:lnTo>
                  <a:lnTo>
                    <a:pt x="121" y="111"/>
                  </a:lnTo>
                  <a:lnTo>
                    <a:pt x="104" y="96"/>
                  </a:lnTo>
                  <a:lnTo>
                    <a:pt x="121" y="96"/>
                  </a:lnTo>
                  <a:lnTo>
                    <a:pt x="121" y="63"/>
                  </a:lnTo>
                  <a:lnTo>
                    <a:pt x="157" y="48"/>
                  </a:lnTo>
                  <a:lnTo>
                    <a:pt x="121" y="32"/>
                  </a:lnTo>
                  <a:lnTo>
                    <a:pt x="104" y="0"/>
                  </a:lnTo>
                  <a:lnTo>
                    <a:pt x="86" y="15"/>
                  </a:lnTo>
                  <a:lnTo>
                    <a:pt x="69" y="15"/>
                  </a:lnTo>
                  <a:lnTo>
                    <a:pt x="52" y="0"/>
                  </a:lnTo>
                  <a:lnTo>
                    <a:pt x="35" y="0"/>
                  </a:lnTo>
                  <a:lnTo>
                    <a:pt x="52" y="15"/>
                  </a:lnTo>
                  <a:lnTo>
                    <a:pt x="17" y="15"/>
                  </a:lnTo>
                  <a:lnTo>
                    <a:pt x="0" y="15"/>
                  </a:lnTo>
                  <a:lnTo>
                    <a:pt x="35" y="48"/>
                  </a:lnTo>
                  <a:lnTo>
                    <a:pt x="35" y="63"/>
                  </a:lnTo>
                  <a:lnTo>
                    <a:pt x="52" y="80"/>
                  </a:lnTo>
                  <a:lnTo>
                    <a:pt x="52" y="96"/>
                  </a:lnTo>
                  <a:close/>
                </a:path>
              </a:pathLst>
            </a:custGeom>
            <a:solidFill>
              <a:srgbClr val="C8C8C8"/>
            </a:solidFill>
            <a:ln w="9525" cap="rnd">
              <a:solidFill>
                <a:schemeClr val="bg1"/>
              </a:solidFill>
              <a:round/>
              <a:headEnd/>
              <a:tailEnd/>
            </a:ln>
          </p:spPr>
          <p:txBody>
            <a:bodyPr/>
            <a:lstStyle/>
            <a:p>
              <a:endParaRPr lang="en-US" dirty="0"/>
            </a:p>
          </p:txBody>
        </p:sp>
        <p:sp>
          <p:nvSpPr>
            <p:cNvPr id="447" name="Freeform 197">
              <a:extLst>
                <a:ext uri="{FF2B5EF4-FFF2-40B4-BE49-F238E27FC236}">
                  <a16:creationId xmlns:a16="http://schemas.microsoft.com/office/drawing/2014/main" id="{62FD2206-9325-47F1-8C5A-98193F467177}"/>
                </a:ext>
              </a:extLst>
            </p:cNvPr>
            <p:cNvSpPr>
              <a:spLocks/>
            </p:cNvSpPr>
            <p:nvPr/>
          </p:nvSpPr>
          <p:spPr bwMode="auto">
            <a:xfrm>
              <a:off x="6827837" y="4021138"/>
              <a:ext cx="41275" cy="25400"/>
            </a:xfrm>
            <a:custGeom>
              <a:avLst/>
              <a:gdLst>
                <a:gd name="T0" fmla="*/ 0 w 52"/>
                <a:gd name="T1" fmla="*/ 3079 h 33"/>
                <a:gd name="T2" fmla="*/ 0 w 52"/>
                <a:gd name="T3" fmla="*/ 3079 h 33"/>
                <a:gd name="T4" fmla="*/ 3969 w 52"/>
                <a:gd name="T5" fmla="*/ 0 h 33"/>
                <a:gd name="T6" fmla="*/ 10319 w 52"/>
                <a:gd name="T7" fmla="*/ 3079 h 33"/>
                <a:gd name="T8" fmla="*/ 3969 w 52"/>
                <a:gd name="T9" fmla="*/ 6158 h 33"/>
                <a:gd name="T10" fmla="*/ 0 w 52"/>
                <a:gd name="T11" fmla="*/ 3079 h 33"/>
                <a:gd name="T12" fmla="*/ 0 60000 65536"/>
                <a:gd name="T13" fmla="*/ 0 60000 65536"/>
                <a:gd name="T14" fmla="*/ 0 60000 65536"/>
                <a:gd name="T15" fmla="*/ 0 60000 65536"/>
                <a:gd name="T16" fmla="*/ 0 60000 65536"/>
                <a:gd name="T17" fmla="*/ 0 60000 65536"/>
                <a:gd name="T18" fmla="*/ 0 w 52"/>
                <a:gd name="T19" fmla="*/ 0 h 33"/>
                <a:gd name="T20" fmla="*/ 52 w 52"/>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52" h="33">
                  <a:moveTo>
                    <a:pt x="0" y="16"/>
                  </a:moveTo>
                  <a:lnTo>
                    <a:pt x="0" y="16"/>
                  </a:lnTo>
                  <a:lnTo>
                    <a:pt x="17" y="0"/>
                  </a:lnTo>
                  <a:lnTo>
                    <a:pt x="52" y="16"/>
                  </a:lnTo>
                  <a:lnTo>
                    <a:pt x="17" y="33"/>
                  </a:lnTo>
                  <a:lnTo>
                    <a:pt x="0" y="16"/>
                  </a:lnTo>
                </a:path>
              </a:pathLst>
            </a:custGeom>
            <a:solidFill>
              <a:srgbClr val="E71C57"/>
            </a:solidFill>
            <a:ln w="9525" cap="rnd">
              <a:solidFill>
                <a:schemeClr val="bg1"/>
              </a:solidFill>
              <a:round/>
              <a:headEnd/>
              <a:tailEnd/>
            </a:ln>
          </p:spPr>
          <p:txBody>
            <a:bodyPr/>
            <a:lstStyle/>
            <a:p>
              <a:endParaRPr lang="en-US" dirty="0"/>
            </a:p>
          </p:txBody>
        </p:sp>
        <p:sp>
          <p:nvSpPr>
            <p:cNvPr id="448" name="Freeform 198">
              <a:extLst>
                <a:ext uri="{FF2B5EF4-FFF2-40B4-BE49-F238E27FC236}">
                  <a16:creationId xmlns:a16="http://schemas.microsoft.com/office/drawing/2014/main" id="{E74D0DD3-7387-47E2-8CB7-8771A8792366}"/>
                </a:ext>
              </a:extLst>
            </p:cNvPr>
            <p:cNvSpPr>
              <a:spLocks/>
            </p:cNvSpPr>
            <p:nvPr/>
          </p:nvSpPr>
          <p:spPr bwMode="auto">
            <a:xfrm>
              <a:off x="6610349" y="3957638"/>
              <a:ext cx="479425" cy="406400"/>
            </a:xfrm>
            <a:custGeom>
              <a:avLst/>
              <a:gdLst>
                <a:gd name="T0" fmla="*/ 99219 w 604"/>
                <a:gd name="T1" fmla="*/ 82550 h 512"/>
                <a:gd name="T2" fmla="*/ 99219 w 604"/>
                <a:gd name="T3" fmla="*/ 82550 h 512"/>
                <a:gd name="T4" fmla="*/ 103188 w 604"/>
                <a:gd name="T5" fmla="*/ 79375 h 512"/>
                <a:gd name="T6" fmla="*/ 106363 w 604"/>
                <a:gd name="T7" fmla="*/ 76200 h 512"/>
                <a:gd name="T8" fmla="*/ 109538 w 604"/>
                <a:gd name="T9" fmla="*/ 73025 h 512"/>
                <a:gd name="T10" fmla="*/ 113506 w 604"/>
                <a:gd name="T11" fmla="*/ 69850 h 512"/>
                <a:gd name="T12" fmla="*/ 116681 w 604"/>
                <a:gd name="T13" fmla="*/ 66675 h 512"/>
                <a:gd name="T14" fmla="*/ 119856 w 604"/>
                <a:gd name="T15" fmla="*/ 66675 h 512"/>
                <a:gd name="T16" fmla="*/ 119856 w 604"/>
                <a:gd name="T17" fmla="*/ 63500 h 512"/>
                <a:gd name="T18" fmla="*/ 119856 w 604"/>
                <a:gd name="T19" fmla="*/ 60325 h 512"/>
                <a:gd name="T20" fmla="*/ 119856 w 604"/>
                <a:gd name="T21" fmla="*/ 57150 h 512"/>
                <a:gd name="T22" fmla="*/ 116681 w 604"/>
                <a:gd name="T23" fmla="*/ 53975 h 512"/>
                <a:gd name="T24" fmla="*/ 113506 w 604"/>
                <a:gd name="T25" fmla="*/ 50800 h 512"/>
                <a:gd name="T26" fmla="*/ 109538 w 604"/>
                <a:gd name="T27" fmla="*/ 50800 h 512"/>
                <a:gd name="T28" fmla="*/ 106363 w 604"/>
                <a:gd name="T29" fmla="*/ 50800 h 512"/>
                <a:gd name="T30" fmla="*/ 106363 w 604"/>
                <a:gd name="T31" fmla="*/ 53975 h 512"/>
                <a:gd name="T32" fmla="*/ 103188 w 604"/>
                <a:gd name="T33" fmla="*/ 53975 h 512"/>
                <a:gd name="T34" fmla="*/ 99219 w 604"/>
                <a:gd name="T35" fmla="*/ 53975 h 512"/>
                <a:gd name="T36" fmla="*/ 95250 w 604"/>
                <a:gd name="T37" fmla="*/ 53975 h 512"/>
                <a:gd name="T38" fmla="*/ 92075 w 604"/>
                <a:gd name="T39" fmla="*/ 53975 h 512"/>
                <a:gd name="T40" fmla="*/ 88900 w 604"/>
                <a:gd name="T41" fmla="*/ 53975 h 512"/>
                <a:gd name="T42" fmla="*/ 84931 w 604"/>
                <a:gd name="T43" fmla="*/ 50800 h 512"/>
                <a:gd name="T44" fmla="*/ 88900 w 604"/>
                <a:gd name="T45" fmla="*/ 47625 h 512"/>
                <a:gd name="T46" fmla="*/ 84931 w 604"/>
                <a:gd name="T47" fmla="*/ 41275 h 512"/>
                <a:gd name="T48" fmla="*/ 84931 w 604"/>
                <a:gd name="T49" fmla="*/ 31750 h 512"/>
                <a:gd name="T50" fmla="*/ 75406 w 604"/>
                <a:gd name="T51" fmla="*/ 22225 h 512"/>
                <a:gd name="T52" fmla="*/ 65087 w 604"/>
                <a:gd name="T53" fmla="*/ 19050 h 512"/>
                <a:gd name="T54" fmla="*/ 58738 w 604"/>
                <a:gd name="T55" fmla="*/ 22225 h 512"/>
                <a:gd name="T56" fmla="*/ 54769 w 604"/>
                <a:gd name="T57" fmla="*/ 19050 h 512"/>
                <a:gd name="T58" fmla="*/ 47625 w 604"/>
                <a:gd name="T59" fmla="*/ 15875 h 512"/>
                <a:gd name="T60" fmla="*/ 47625 w 604"/>
                <a:gd name="T61" fmla="*/ 12700 h 512"/>
                <a:gd name="T62" fmla="*/ 44450 w 604"/>
                <a:gd name="T63" fmla="*/ 9525 h 512"/>
                <a:gd name="T64" fmla="*/ 34131 w 604"/>
                <a:gd name="T65" fmla="*/ 3175 h 512"/>
                <a:gd name="T66" fmla="*/ 23812 w 604"/>
                <a:gd name="T67" fmla="*/ 0 h 512"/>
                <a:gd name="T68" fmla="*/ 14288 w 604"/>
                <a:gd name="T69" fmla="*/ 6350 h 512"/>
                <a:gd name="T70" fmla="*/ 16669 w 604"/>
                <a:gd name="T71" fmla="*/ 9525 h 512"/>
                <a:gd name="T72" fmla="*/ 14288 w 604"/>
                <a:gd name="T73" fmla="*/ 15875 h 512"/>
                <a:gd name="T74" fmla="*/ 9525 w 604"/>
                <a:gd name="T75" fmla="*/ 15875 h 512"/>
                <a:gd name="T76" fmla="*/ 7144 w 604"/>
                <a:gd name="T77" fmla="*/ 19050 h 512"/>
                <a:gd name="T78" fmla="*/ 0 w 604"/>
                <a:gd name="T79" fmla="*/ 19050 h 512"/>
                <a:gd name="T80" fmla="*/ 0 w 604"/>
                <a:gd name="T81" fmla="*/ 25400 h 512"/>
                <a:gd name="T82" fmla="*/ 3969 w 604"/>
                <a:gd name="T83" fmla="*/ 25400 h 512"/>
                <a:gd name="T84" fmla="*/ 16669 w 604"/>
                <a:gd name="T85" fmla="*/ 44450 h 512"/>
                <a:gd name="T86" fmla="*/ 19844 w 604"/>
                <a:gd name="T87" fmla="*/ 47625 h 512"/>
                <a:gd name="T88" fmla="*/ 23812 w 604"/>
                <a:gd name="T89" fmla="*/ 53975 h 512"/>
                <a:gd name="T90" fmla="*/ 23812 w 604"/>
                <a:gd name="T91" fmla="*/ 63500 h 512"/>
                <a:gd name="T92" fmla="*/ 34131 w 604"/>
                <a:gd name="T93" fmla="*/ 69850 h 512"/>
                <a:gd name="T94" fmla="*/ 40481 w 604"/>
                <a:gd name="T95" fmla="*/ 85725 h 512"/>
                <a:gd name="T96" fmla="*/ 44450 w 604"/>
                <a:gd name="T97" fmla="*/ 88900 h 512"/>
                <a:gd name="T98" fmla="*/ 47625 w 604"/>
                <a:gd name="T99" fmla="*/ 85725 h 512"/>
                <a:gd name="T100" fmla="*/ 58738 w 604"/>
                <a:gd name="T101" fmla="*/ 94456 h 512"/>
                <a:gd name="T102" fmla="*/ 61119 w 604"/>
                <a:gd name="T103" fmla="*/ 101600 h 512"/>
                <a:gd name="T104" fmla="*/ 84931 w 604"/>
                <a:gd name="T105" fmla="*/ 85725 h 512"/>
                <a:gd name="T106" fmla="*/ 99219 w 604"/>
                <a:gd name="T107" fmla="*/ 82550 h 5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04"/>
                <a:gd name="T163" fmla="*/ 0 h 512"/>
                <a:gd name="T164" fmla="*/ 604 w 604"/>
                <a:gd name="T165" fmla="*/ 512 h 5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04" h="512">
                  <a:moveTo>
                    <a:pt x="501" y="416"/>
                  </a:moveTo>
                  <a:lnTo>
                    <a:pt x="501" y="416"/>
                  </a:lnTo>
                  <a:lnTo>
                    <a:pt x="518" y="401"/>
                  </a:lnTo>
                  <a:lnTo>
                    <a:pt x="535" y="384"/>
                  </a:lnTo>
                  <a:lnTo>
                    <a:pt x="552" y="368"/>
                  </a:lnTo>
                  <a:lnTo>
                    <a:pt x="570" y="353"/>
                  </a:lnTo>
                  <a:lnTo>
                    <a:pt x="587" y="336"/>
                  </a:lnTo>
                  <a:lnTo>
                    <a:pt x="604" y="336"/>
                  </a:lnTo>
                  <a:lnTo>
                    <a:pt x="604" y="320"/>
                  </a:lnTo>
                  <a:lnTo>
                    <a:pt x="604" y="305"/>
                  </a:lnTo>
                  <a:lnTo>
                    <a:pt x="604" y="288"/>
                  </a:lnTo>
                  <a:lnTo>
                    <a:pt x="587" y="272"/>
                  </a:lnTo>
                  <a:lnTo>
                    <a:pt x="570" y="257"/>
                  </a:lnTo>
                  <a:lnTo>
                    <a:pt x="552" y="257"/>
                  </a:lnTo>
                  <a:lnTo>
                    <a:pt x="535" y="257"/>
                  </a:lnTo>
                  <a:lnTo>
                    <a:pt x="535" y="272"/>
                  </a:lnTo>
                  <a:lnTo>
                    <a:pt x="518" y="272"/>
                  </a:lnTo>
                  <a:lnTo>
                    <a:pt x="501" y="272"/>
                  </a:lnTo>
                  <a:lnTo>
                    <a:pt x="483" y="272"/>
                  </a:lnTo>
                  <a:lnTo>
                    <a:pt x="466" y="272"/>
                  </a:lnTo>
                  <a:lnTo>
                    <a:pt x="449" y="272"/>
                  </a:lnTo>
                  <a:lnTo>
                    <a:pt x="431" y="257"/>
                  </a:lnTo>
                  <a:lnTo>
                    <a:pt x="449" y="240"/>
                  </a:lnTo>
                  <a:lnTo>
                    <a:pt x="431" y="209"/>
                  </a:lnTo>
                  <a:lnTo>
                    <a:pt x="431" y="161"/>
                  </a:lnTo>
                  <a:lnTo>
                    <a:pt x="380" y="113"/>
                  </a:lnTo>
                  <a:lnTo>
                    <a:pt x="328" y="96"/>
                  </a:lnTo>
                  <a:lnTo>
                    <a:pt x="293" y="113"/>
                  </a:lnTo>
                  <a:lnTo>
                    <a:pt x="276" y="96"/>
                  </a:lnTo>
                  <a:lnTo>
                    <a:pt x="241" y="80"/>
                  </a:lnTo>
                  <a:lnTo>
                    <a:pt x="241" y="65"/>
                  </a:lnTo>
                  <a:lnTo>
                    <a:pt x="224" y="48"/>
                  </a:lnTo>
                  <a:lnTo>
                    <a:pt x="172" y="17"/>
                  </a:lnTo>
                  <a:lnTo>
                    <a:pt x="120" y="0"/>
                  </a:lnTo>
                  <a:lnTo>
                    <a:pt x="69" y="32"/>
                  </a:lnTo>
                  <a:lnTo>
                    <a:pt x="86" y="48"/>
                  </a:lnTo>
                  <a:lnTo>
                    <a:pt x="69" y="80"/>
                  </a:lnTo>
                  <a:lnTo>
                    <a:pt x="51" y="80"/>
                  </a:lnTo>
                  <a:lnTo>
                    <a:pt x="34" y="96"/>
                  </a:lnTo>
                  <a:lnTo>
                    <a:pt x="0" y="96"/>
                  </a:lnTo>
                  <a:lnTo>
                    <a:pt x="0" y="128"/>
                  </a:lnTo>
                  <a:lnTo>
                    <a:pt x="17" y="128"/>
                  </a:lnTo>
                  <a:lnTo>
                    <a:pt x="86" y="224"/>
                  </a:lnTo>
                  <a:lnTo>
                    <a:pt x="103" y="240"/>
                  </a:lnTo>
                  <a:lnTo>
                    <a:pt x="120" y="272"/>
                  </a:lnTo>
                  <a:lnTo>
                    <a:pt x="120" y="320"/>
                  </a:lnTo>
                  <a:lnTo>
                    <a:pt x="172" y="353"/>
                  </a:lnTo>
                  <a:lnTo>
                    <a:pt x="207" y="432"/>
                  </a:lnTo>
                  <a:lnTo>
                    <a:pt x="224" y="449"/>
                  </a:lnTo>
                  <a:lnTo>
                    <a:pt x="241" y="432"/>
                  </a:lnTo>
                  <a:lnTo>
                    <a:pt x="293" y="479"/>
                  </a:lnTo>
                  <a:lnTo>
                    <a:pt x="311" y="512"/>
                  </a:lnTo>
                  <a:lnTo>
                    <a:pt x="431" y="432"/>
                  </a:lnTo>
                  <a:lnTo>
                    <a:pt x="501" y="416"/>
                  </a:lnTo>
                </a:path>
              </a:pathLst>
            </a:custGeom>
            <a:solidFill>
              <a:srgbClr val="E71C57"/>
            </a:solidFill>
            <a:ln w="9525" cap="rnd">
              <a:solidFill>
                <a:schemeClr val="bg1"/>
              </a:solidFill>
              <a:round/>
              <a:headEnd/>
              <a:tailEnd/>
            </a:ln>
          </p:spPr>
          <p:txBody>
            <a:bodyPr/>
            <a:lstStyle/>
            <a:p>
              <a:endParaRPr lang="en-US" dirty="0"/>
            </a:p>
          </p:txBody>
        </p:sp>
        <p:sp>
          <p:nvSpPr>
            <p:cNvPr id="449" name="Freeform 199">
              <a:extLst>
                <a:ext uri="{FF2B5EF4-FFF2-40B4-BE49-F238E27FC236}">
                  <a16:creationId xmlns:a16="http://schemas.microsoft.com/office/drawing/2014/main" id="{9A7A7EBA-B8E4-4B4D-9E3E-C8A58F9C9397}"/>
                </a:ext>
              </a:extLst>
            </p:cNvPr>
            <p:cNvSpPr>
              <a:spLocks/>
            </p:cNvSpPr>
            <p:nvPr/>
          </p:nvSpPr>
          <p:spPr bwMode="auto">
            <a:xfrm>
              <a:off x="6953249" y="4110038"/>
              <a:ext cx="26988" cy="38100"/>
            </a:xfrm>
            <a:custGeom>
              <a:avLst/>
              <a:gdLst>
                <a:gd name="T0" fmla="*/ 3084 w 35"/>
                <a:gd name="T1" fmla="*/ 9525 h 48"/>
                <a:gd name="T2" fmla="*/ 3084 w 35"/>
                <a:gd name="T3" fmla="*/ 9525 h 48"/>
                <a:gd name="T4" fmla="*/ 0 w 35"/>
                <a:gd name="T5" fmla="*/ 3969 h 48"/>
                <a:gd name="T6" fmla="*/ 3084 w 35"/>
                <a:gd name="T7" fmla="*/ 0 h 48"/>
                <a:gd name="T8" fmla="*/ 6169 w 35"/>
                <a:gd name="T9" fmla="*/ 0 h 48"/>
                <a:gd name="T10" fmla="*/ 3084 w 35"/>
                <a:gd name="T11" fmla="*/ 9525 h 48"/>
                <a:gd name="T12" fmla="*/ 0 60000 65536"/>
                <a:gd name="T13" fmla="*/ 0 60000 65536"/>
                <a:gd name="T14" fmla="*/ 0 60000 65536"/>
                <a:gd name="T15" fmla="*/ 0 60000 65536"/>
                <a:gd name="T16" fmla="*/ 0 60000 65536"/>
                <a:gd name="T17" fmla="*/ 0 60000 65536"/>
                <a:gd name="T18" fmla="*/ 0 w 35"/>
                <a:gd name="T19" fmla="*/ 0 h 48"/>
                <a:gd name="T20" fmla="*/ 35 w 35"/>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35" h="48">
                  <a:moveTo>
                    <a:pt x="18" y="48"/>
                  </a:moveTo>
                  <a:lnTo>
                    <a:pt x="18" y="48"/>
                  </a:lnTo>
                  <a:lnTo>
                    <a:pt x="0" y="17"/>
                  </a:lnTo>
                  <a:lnTo>
                    <a:pt x="18" y="0"/>
                  </a:lnTo>
                  <a:lnTo>
                    <a:pt x="35" y="0"/>
                  </a:lnTo>
                  <a:lnTo>
                    <a:pt x="18" y="48"/>
                  </a:lnTo>
                </a:path>
              </a:pathLst>
            </a:custGeom>
            <a:solidFill>
              <a:srgbClr val="E71C57"/>
            </a:solidFill>
            <a:ln w="9525" cap="rnd">
              <a:solidFill>
                <a:schemeClr val="bg1"/>
              </a:solidFill>
              <a:round/>
              <a:headEnd/>
              <a:tailEnd/>
            </a:ln>
          </p:spPr>
          <p:txBody>
            <a:bodyPr/>
            <a:lstStyle/>
            <a:p>
              <a:endParaRPr lang="en-US" dirty="0"/>
            </a:p>
          </p:txBody>
        </p:sp>
        <p:sp>
          <p:nvSpPr>
            <p:cNvPr id="450" name="Freeform 200">
              <a:extLst>
                <a:ext uri="{FF2B5EF4-FFF2-40B4-BE49-F238E27FC236}">
                  <a16:creationId xmlns:a16="http://schemas.microsoft.com/office/drawing/2014/main" id="{89480930-902B-409C-92FD-932E9B89857D}"/>
                </a:ext>
              </a:extLst>
            </p:cNvPr>
            <p:cNvSpPr>
              <a:spLocks/>
            </p:cNvSpPr>
            <p:nvPr/>
          </p:nvSpPr>
          <p:spPr bwMode="auto">
            <a:xfrm>
              <a:off x="7007224" y="4135438"/>
              <a:ext cx="150813" cy="165100"/>
            </a:xfrm>
            <a:custGeom>
              <a:avLst/>
              <a:gdLst>
                <a:gd name="T0" fmla="*/ 0 w 190"/>
                <a:gd name="T1" fmla="*/ 41275 h 208"/>
                <a:gd name="T2" fmla="*/ 0 w 190"/>
                <a:gd name="T3" fmla="*/ 41275 h 208"/>
                <a:gd name="T4" fmla="*/ 9525 w 190"/>
                <a:gd name="T5" fmla="*/ 41275 h 208"/>
                <a:gd name="T6" fmla="*/ 14288 w 190"/>
                <a:gd name="T7" fmla="*/ 38100 h 208"/>
                <a:gd name="T8" fmla="*/ 17463 w 190"/>
                <a:gd name="T9" fmla="*/ 35719 h 208"/>
                <a:gd name="T10" fmla="*/ 23813 w 190"/>
                <a:gd name="T11" fmla="*/ 31750 h 208"/>
                <a:gd name="T12" fmla="*/ 27781 w 190"/>
                <a:gd name="T13" fmla="*/ 28575 h 208"/>
                <a:gd name="T14" fmla="*/ 27781 w 190"/>
                <a:gd name="T15" fmla="*/ 26194 h 208"/>
                <a:gd name="T16" fmla="*/ 34131 w 190"/>
                <a:gd name="T17" fmla="*/ 16669 h 208"/>
                <a:gd name="T18" fmla="*/ 38100 w 190"/>
                <a:gd name="T19" fmla="*/ 12700 h 208"/>
                <a:gd name="T20" fmla="*/ 30956 w 190"/>
                <a:gd name="T21" fmla="*/ 7144 h 208"/>
                <a:gd name="T22" fmla="*/ 23813 w 190"/>
                <a:gd name="T23" fmla="*/ 3175 h 208"/>
                <a:gd name="T24" fmla="*/ 19844 w 190"/>
                <a:gd name="T25" fmla="*/ 0 h 208"/>
                <a:gd name="T26" fmla="*/ 14288 w 190"/>
                <a:gd name="T27" fmla="*/ 7144 h 208"/>
                <a:gd name="T28" fmla="*/ 17463 w 190"/>
                <a:gd name="T29" fmla="*/ 9525 h 208"/>
                <a:gd name="T30" fmla="*/ 19844 w 190"/>
                <a:gd name="T31" fmla="*/ 12700 h 208"/>
                <a:gd name="T32" fmla="*/ 19844 w 190"/>
                <a:gd name="T33" fmla="*/ 16669 h 208"/>
                <a:gd name="T34" fmla="*/ 19844 w 190"/>
                <a:gd name="T35" fmla="*/ 19050 h 208"/>
                <a:gd name="T36" fmla="*/ 19844 w 190"/>
                <a:gd name="T37" fmla="*/ 22225 h 208"/>
                <a:gd name="T38" fmla="*/ 17463 w 190"/>
                <a:gd name="T39" fmla="*/ 22225 h 208"/>
                <a:gd name="T40" fmla="*/ 14288 w 190"/>
                <a:gd name="T41" fmla="*/ 26194 h 208"/>
                <a:gd name="T42" fmla="*/ 9525 w 190"/>
                <a:gd name="T43" fmla="*/ 28575 h 208"/>
                <a:gd name="T44" fmla="*/ 7144 w 190"/>
                <a:gd name="T45" fmla="*/ 31750 h 208"/>
                <a:gd name="T46" fmla="*/ 3969 w 190"/>
                <a:gd name="T47" fmla="*/ 35719 h 208"/>
                <a:gd name="T48" fmla="*/ 0 w 190"/>
                <a:gd name="T49" fmla="*/ 38100 h 208"/>
                <a:gd name="T50" fmla="*/ 0 w 190"/>
                <a:gd name="T51" fmla="*/ 41275 h 2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0"/>
                <a:gd name="T79" fmla="*/ 0 h 208"/>
                <a:gd name="T80" fmla="*/ 190 w 190"/>
                <a:gd name="T81" fmla="*/ 208 h 2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0" h="208">
                  <a:moveTo>
                    <a:pt x="0" y="208"/>
                  </a:moveTo>
                  <a:lnTo>
                    <a:pt x="0" y="208"/>
                  </a:lnTo>
                  <a:lnTo>
                    <a:pt x="51" y="208"/>
                  </a:lnTo>
                  <a:lnTo>
                    <a:pt x="69" y="192"/>
                  </a:lnTo>
                  <a:lnTo>
                    <a:pt x="86" y="177"/>
                  </a:lnTo>
                  <a:lnTo>
                    <a:pt x="121" y="160"/>
                  </a:lnTo>
                  <a:lnTo>
                    <a:pt x="138" y="144"/>
                  </a:lnTo>
                  <a:lnTo>
                    <a:pt x="138" y="129"/>
                  </a:lnTo>
                  <a:lnTo>
                    <a:pt x="172" y="81"/>
                  </a:lnTo>
                  <a:lnTo>
                    <a:pt x="190" y="64"/>
                  </a:lnTo>
                  <a:lnTo>
                    <a:pt x="155" y="33"/>
                  </a:lnTo>
                  <a:lnTo>
                    <a:pt x="121" y="16"/>
                  </a:lnTo>
                  <a:lnTo>
                    <a:pt x="103" y="0"/>
                  </a:lnTo>
                  <a:lnTo>
                    <a:pt x="69" y="33"/>
                  </a:lnTo>
                  <a:lnTo>
                    <a:pt x="86" y="48"/>
                  </a:lnTo>
                  <a:lnTo>
                    <a:pt x="103" y="64"/>
                  </a:lnTo>
                  <a:lnTo>
                    <a:pt x="103" y="81"/>
                  </a:lnTo>
                  <a:lnTo>
                    <a:pt x="103" y="96"/>
                  </a:lnTo>
                  <a:lnTo>
                    <a:pt x="103" y="112"/>
                  </a:lnTo>
                  <a:lnTo>
                    <a:pt x="86" y="112"/>
                  </a:lnTo>
                  <a:lnTo>
                    <a:pt x="69" y="129"/>
                  </a:lnTo>
                  <a:lnTo>
                    <a:pt x="51" y="144"/>
                  </a:lnTo>
                  <a:lnTo>
                    <a:pt x="34" y="160"/>
                  </a:lnTo>
                  <a:lnTo>
                    <a:pt x="17" y="177"/>
                  </a:lnTo>
                  <a:lnTo>
                    <a:pt x="0" y="192"/>
                  </a:lnTo>
                  <a:lnTo>
                    <a:pt x="0" y="208"/>
                  </a:lnTo>
                  <a:close/>
                </a:path>
              </a:pathLst>
            </a:custGeom>
            <a:solidFill>
              <a:srgbClr val="E71C57"/>
            </a:solidFill>
            <a:ln w="9525" cap="rnd">
              <a:solidFill>
                <a:schemeClr val="bg1"/>
              </a:solidFill>
              <a:round/>
              <a:headEnd/>
              <a:tailEnd/>
            </a:ln>
          </p:spPr>
          <p:txBody>
            <a:bodyPr/>
            <a:lstStyle/>
            <a:p>
              <a:endParaRPr lang="en-US" dirty="0"/>
            </a:p>
          </p:txBody>
        </p:sp>
        <p:sp>
          <p:nvSpPr>
            <p:cNvPr id="451" name="Freeform 201">
              <a:extLst>
                <a:ext uri="{FF2B5EF4-FFF2-40B4-BE49-F238E27FC236}">
                  <a16:creationId xmlns:a16="http://schemas.microsoft.com/office/drawing/2014/main" id="{F10B6210-4617-48A4-9F4D-7FB21572107D}"/>
                </a:ext>
              </a:extLst>
            </p:cNvPr>
            <p:cNvSpPr>
              <a:spLocks/>
            </p:cNvSpPr>
            <p:nvPr/>
          </p:nvSpPr>
          <p:spPr bwMode="auto">
            <a:xfrm>
              <a:off x="7172324" y="3805238"/>
              <a:ext cx="317500" cy="228600"/>
            </a:xfrm>
            <a:custGeom>
              <a:avLst/>
              <a:gdLst>
                <a:gd name="T0" fmla="*/ 76391 w 399"/>
                <a:gd name="T1" fmla="*/ 9525 h 288"/>
                <a:gd name="T2" fmla="*/ 76391 w 399"/>
                <a:gd name="T3" fmla="*/ 9525 h 288"/>
                <a:gd name="T4" fmla="*/ 73208 w 399"/>
                <a:gd name="T5" fmla="*/ 9525 h 288"/>
                <a:gd name="T6" fmla="*/ 66046 w 399"/>
                <a:gd name="T7" fmla="*/ 13494 h 288"/>
                <a:gd name="T8" fmla="*/ 58885 w 399"/>
                <a:gd name="T9" fmla="*/ 15875 h 288"/>
                <a:gd name="T10" fmla="*/ 58885 w 399"/>
                <a:gd name="T11" fmla="*/ 22225 h 288"/>
                <a:gd name="T12" fmla="*/ 55702 w 399"/>
                <a:gd name="T13" fmla="*/ 28575 h 288"/>
                <a:gd name="T14" fmla="*/ 52519 w 399"/>
                <a:gd name="T15" fmla="*/ 28575 h 288"/>
                <a:gd name="T16" fmla="*/ 52519 w 399"/>
                <a:gd name="T17" fmla="*/ 31750 h 288"/>
                <a:gd name="T18" fmla="*/ 48540 w 399"/>
                <a:gd name="T19" fmla="*/ 34925 h 288"/>
                <a:gd name="T20" fmla="*/ 48540 w 399"/>
                <a:gd name="T21" fmla="*/ 41275 h 288"/>
                <a:gd name="T22" fmla="*/ 35013 w 399"/>
                <a:gd name="T23" fmla="*/ 44450 h 288"/>
                <a:gd name="T24" fmla="*/ 31830 w 399"/>
                <a:gd name="T25" fmla="*/ 47625 h 288"/>
                <a:gd name="T26" fmla="*/ 31830 w 399"/>
                <a:gd name="T27" fmla="*/ 53975 h 288"/>
                <a:gd name="T28" fmla="*/ 11140 w 399"/>
                <a:gd name="T29" fmla="*/ 57150 h 288"/>
                <a:gd name="T30" fmla="*/ 3979 w 399"/>
                <a:gd name="T31" fmla="*/ 53975 h 288"/>
                <a:gd name="T32" fmla="*/ 7162 w 399"/>
                <a:gd name="T33" fmla="*/ 47625 h 288"/>
                <a:gd name="T34" fmla="*/ 7162 w 399"/>
                <a:gd name="T35" fmla="*/ 44450 h 288"/>
                <a:gd name="T36" fmla="*/ 0 w 399"/>
                <a:gd name="T37" fmla="*/ 41275 h 288"/>
                <a:gd name="T38" fmla="*/ 0 w 399"/>
                <a:gd name="T39" fmla="*/ 28575 h 288"/>
                <a:gd name="T40" fmla="*/ 3979 w 399"/>
                <a:gd name="T41" fmla="*/ 22225 h 288"/>
                <a:gd name="T42" fmla="*/ 3979 w 399"/>
                <a:gd name="T43" fmla="*/ 19050 h 288"/>
                <a:gd name="T44" fmla="*/ 14323 w 399"/>
                <a:gd name="T45" fmla="*/ 19050 h 288"/>
                <a:gd name="T46" fmla="*/ 14323 w 399"/>
                <a:gd name="T47" fmla="*/ 15875 h 288"/>
                <a:gd name="T48" fmla="*/ 21485 w 399"/>
                <a:gd name="T49" fmla="*/ 15875 h 288"/>
                <a:gd name="T50" fmla="*/ 24668 w 399"/>
                <a:gd name="T51" fmla="*/ 9525 h 288"/>
                <a:gd name="T52" fmla="*/ 27851 w 399"/>
                <a:gd name="T53" fmla="*/ 9525 h 288"/>
                <a:gd name="T54" fmla="*/ 27851 w 399"/>
                <a:gd name="T55" fmla="*/ 6350 h 288"/>
                <a:gd name="T56" fmla="*/ 42174 w 399"/>
                <a:gd name="T57" fmla="*/ 9525 h 288"/>
                <a:gd name="T58" fmla="*/ 48540 w 399"/>
                <a:gd name="T59" fmla="*/ 9525 h 288"/>
                <a:gd name="T60" fmla="*/ 48540 w 399"/>
                <a:gd name="T61" fmla="*/ 6350 h 288"/>
                <a:gd name="T62" fmla="*/ 52519 w 399"/>
                <a:gd name="T63" fmla="*/ 6350 h 288"/>
                <a:gd name="T64" fmla="*/ 55702 w 399"/>
                <a:gd name="T65" fmla="*/ 0 h 288"/>
                <a:gd name="T66" fmla="*/ 58885 w 399"/>
                <a:gd name="T67" fmla="*/ 3969 h 288"/>
                <a:gd name="T68" fmla="*/ 62863 w 399"/>
                <a:gd name="T69" fmla="*/ 13494 h 288"/>
                <a:gd name="T70" fmla="*/ 69229 w 399"/>
                <a:gd name="T71" fmla="*/ 6350 h 288"/>
                <a:gd name="T72" fmla="*/ 79574 w 399"/>
                <a:gd name="T73" fmla="*/ 9525 h 288"/>
                <a:gd name="T74" fmla="*/ 76391 w 399"/>
                <a:gd name="T75" fmla="*/ 9525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9"/>
                <a:gd name="T115" fmla="*/ 0 h 288"/>
                <a:gd name="T116" fmla="*/ 399 w 399"/>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9" h="288">
                  <a:moveTo>
                    <a:pt x="382" y="48"/>
                  </a:moveTo>
                  <a:lnTo>
                    <a:pt x="382" y="48"/>
                  </a:lnTo>
                  <a:lnTo>
                    <a:pt x="365" y="48"/>
                  </a:lnTo>
                  <a:lnTo>
                    <a:pt x="330" y="65"/>
                  </a:lnTo>
                  <a:lnTo>
                    <a:pt x="296" y="80"/>
                  </a:lnTo>
                  <a:lnTo>
                    <a:pt x="296" y="113"/>
                  </a:lnTo>
                  <a:lnTo>
                    <a:pt x="278" y="144"/>
                  </a:lnTo>
                  <a:lnTo>
                    <a:pt x="261" y="144"/>
                  </a:lnTo>
                  <a:lnTo>
                    <a:pt x="261" y="161"/>
                  </a:lnTo>
                  <a:lnTo>
                    <a:pt x="244" y="176"/>
                  </a:lnTo>
                  <a:lnTo>
                    <a:pt x="244" y="209"/>
                  </a:lnTo>
                  <a:lnTo>
                    <a:pt x="175" y="224"/>
                  </a:lnTo>
                  <a:lnTo>
                    <a:pt x="157" y="240"/>
                  </a:lnTo>
                  <a:lnTo>
                    <a:pt x="157" y="272"/>
                  </a:lnTo>
                  <a:lnTo>
                    <a:pt x="54" y="288"/>
                  </a:lnTo>
                  <a:lnTo>
                    <a:pt x="19" y="272"/>
                  </a:lnTo>
                  <a:lnTo>
                    <a:pt x="36" y="240"/>
                  </a:lnTo>
                  <a:lnTo>
                    <a:pt x="36" y="224"/>
                  </a:lnTo>
                  <a:lnTo>
                    <a:pt x="0" y="209"/>
                  </a:lnTo>
                  <a:lnTo>
                    <a:pt x="0" y="144"/>
                  </a:lnTo>
                  <a:lnTo>
                    <a:pt x="19" y="113"/>
                  </a:lnTo>
                  <a:lnTo>
                    <a:pt x="19" y="96"/>
                  </a:lnTo>
                  <a:lnTo>
                    <a:pt x="71" y="96"/>
                  </a:lnTo>
                  <a:lnTo>
                    <a:pt x="71" y="80"/>
                  </a:lnTo>
                  <a:lnTo>
                    <a:pt x="105" y="80"/>
                  </a:lnTo>
                  <a:lnTo>
                    <a:pt x="123" y="48"/>
                  </a:lnTo>
                  <a:lnTo>
                    <a:pt x="140" y="48"/>
                  </a:lnTo>
                  <a:lnTo>
                    <a:pt x="140" y="32"/>
                  </a:lnTo>
                  <a:lnTo>
                    <a:pt x="209" y="48"/>
                  </a:lnTo>
                  <a:lnTo>
                    <a:pt x="244" y="48"/>
                  </a:lnTo>
                  <a:lnTo>
                    <a:pt x="244" y="32"/>
                  </a:lnTo>
                  <a:lnTo>
                    <a:pt x="261" y="32"/>
                  </a:lnTo>
                  <a:lnTo>
                    <a:pt x="278" y="0"/>
                  </a:lnTo>
                  <a:lnTo>
                    <a:pt x="296" y="17"/>
                  </a:lnTo>
                  <a:lnTo>
                    <a:pt x="313" y="65"/>
                  </a:lnTo>
                  <a:lnTo>
                    <a:pt x="347" y="32"/>
                  </a:lnTo>
                  <a:lnTo>
                    <a:pt x="399" y="48"/>
                  </a:lnTo>
                  <a:lnTo>
                    <a:pt x="382" y="48"/>
                  </a:lnTo>
                  <a:close/>
                </a:path>
              </a:pathLst>
            </a:custGeom>
            <a:solidFill>
              <a:srgbClr val="C8C8C8"/>
            </a:solidFill>
            <a:ln w="9525" cap="rnd">
              <a:solidFill>
                <a:schemeClr val="bg1"/>
              </a:solidFill>
              <a:round/>
              <a:headEnd/>
              <a:tailEnd/>
            </a:ln>
          </p:spPr>
          <p:txBody>
            <a:bodyPr/>
            <a:lstStyle/>
            <a:p>
              <a:endParaRPr lang="en-US" dirty="0"/>
            </a:p>
          </p:txBody>
        </p:sp>
        <p:sp>
          <p:nvSpPr>
            <p:cNvPr id="452" name="Freeform 202">
              <a:extLst>
                <a:ext uri="{FF2B5EF4-FFF2-40B4-BE49-F238E27FC236}">
                  <a16:creationId xmlns:a16="http://schemas.microsoft.com/office/drawing/2014/main" id="{A245D023-DA12-475E-B2ED-A79F5001F0B3}"/>
                </a:ext>
              </a:extLst>
            </p:cNvPr>
            <p:cNvSpPr>
              <a:spLocks/>
            </p:cNvSpPr>
            <p:nvPr/>
          </p:nvSpPr>
          <p:spPr bwMode="auto">
            <a:xfrm>
              <a:off x="6718299" y="3678238"/>
              <a:ext cx="152400" cy="50800"/>
            </a:xfrm>
            <a:custGeom>
              <a:avLst/>
              <a:gdLst>
                <a:gd name="T0" fmla="*/ 10319 w 192"/>
                <a:gd name="T1" fmla="*/ 12902 h 63"/>
                <a:gd name="T2" fmla="*/ 10319 w 192"/>
                <a:gd name="T3" fmla="*/ 12902 h 63"/>
                <a:gd name="T4" fmla="*/ 10319 w 192"/>
                <a:gd name="T5" fmla="*/ 9676 h 63"/>
                <a:gd name="T6" fmla="*/ 10319 w 192"/>
                <a:gd name="T7" fmla="*/ 6451 h 63"/>
                <a:gd name="T8" fmla="*/ 0 w 192"/>
                <a:gd name="T9" fmla="*/ 0 h 63"/>
                <a:gd name="T10" fmla="*/ 17463 w 192"/>
                <a:gd name="T11" fmla="*/ 0 h 63"/>
                <a:gd name="T12" fmla="*/ 23812 w 192"/>
                <a:gd name="T13" fmla="*/ 3225 h 63"/>
                <a:gd name="T14" fmla="*/ 31750 w 192"/>
                <a:gd name="T15" fmla="*/ 3225 h 63"/>
                <a:gd name="T16" fmla="*/ 38100 w 192"/>
                <a:gd name="T17" fmla="*/ 9676 h 63"/>
                <a:gd name="T18" fmla="*/ 34925 w 192"/>
                <a:gd name="T19" fmla="*/ 9676 h 63"/>
                <a:gd name="T20" fmla="*/ 38100 w 192"/>
                <a:gd name="T21" fmla="*/ 12902 h 63"/>
                <a:gd name="T22" fmla="*/ 31750 w 192"/>
                <a:gd name="T23" fmla="*/ 12902 h 63"/>
                <a:gd name="T24" fmla="*/ 27781 w 192"/>
                <a:gd name="T25" fmla="*/ 12902 h 63"/>
                <a:gd name="T26" fmla="*/ 20637 w 192"/>
                <a:gd name="T27" fmla="*/ 12902 h 63"/>
                <a:gd name="T28" fmla="*/ 10319 w 192"/>
                <a:gd name="T29" fmla="*/ 12902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63"/>
                <a:gd name="T47" fmla="*/ 192 w 192"/>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63">
                  <a:moveTo>
                    <a:pt x="54" y="63"/>
                  </a:moveTo>
                  <a:lnTo>
                    <a:pt x="54" y="63"/>
                  </a:lnTo>
                  <a:lnTo>
                    <a:pt x="54" y="48"/>
                  </a:lnTo>
                  <a:lnTo>
                    <a:pt x="54" y="32"/>
                  </a:lnTo>
                  <a:lnTo>
                    <a:pt x="0" y="0"/>
                  </a:lnTo>
                  <a:lnTo>
                    <a:pt x="88" y="0"/>
                  </a:lnTo>
                  <a:lnTo>
                    <a:pt x="123" y="15"/>
                  </a:lnTo>
                  <a:lnTo>
                    <a:pt x="157" y="15"/>
                  </a:lnTo>
                  <a:lnTo>
                    <a:pt x="192" y="48"/>
                  </a:lnTo>
                  <a:lnTo>
                    <a:pt x="175" y="48"/>
                  </a:lnTo>
                  <a:lnTo>
                    <a:pt x="192" y="63"/>
                  </a:lnTo>
                  <a:lnTo>
                    <a:pt x="157" y="63"/>
                  </a:lnTo>
                  <a:lnTo>
                    <a:pt x="140" y="63"/>
                  </a:lnTo>
                  <a:lnTo>
                    <a:pt x="105" y="63"/>
                  </a:lnTo>
                  <a:lnTo>
                    <a:pt x="54" y="63"/>
                  </a:lnTo>
                  <a:close/>
                </a:path>
              </a:pathLst>
            </a:custGeom>
            <a:solidFill>
              <a:srgbClr val="D4DF33"/>
            </a:solidFill>
            <a:ln w="9525" cap="rnd">
              <a:solidFill>
                <a:schemeClr val="bg1"/>
              </a:solidFill>
              <a:round/>
              <a:headEnd/>
              <a:tailEnd/>
            </a:ln>
          </p:spPr>
          <p:txBody>
            <a:bodyPr/>
            <a:lstStyle/>
            <a:p>
              <a:endParaRPr lang="en-US" dirty="0"/>
            </a:p>
          </p:txBody>
        </p:sp>
        <p:sp>
          <p:nvSpPr>
            <p:cNvPr id="453" name="Freeform 203">
              <a:extLst>
                <a:ext uri="{FF2B5EF4-FFF2-40B4-BE49-F238E27FC236}">
                  <a16:creationId xmlns:a16="http://schemas.microsoft.com/office/drawing/2014/main" id="{671E91A0-451B-4D44-9FE6-1158148FED67}"/>
                </a:ext>
              </a:extLst>
            </p:cNvPr>
            <p:cNvSpPr>
              <a:spLocks/>
            </p:cNvSpPr>
            <p:nvPr/>
          </p:nvSpPr>
          <p:spPr bwMode="auto">
            <a:xfrm>
              <a:off x="6415087" y="3716338"/>
              <a:ext cx="412750" cy="152400"/>
            </a:xfrm>
            <a:custGeom>
              <a:avLst/>
              <a:gdLst>
                <a:gd name="T0" fmla="*/ 103188 w 520"/>
                <a:gd name="T1" fmla="*/ 12766 h 191"/>
                <a:gd name="T2" fmla="*/ 103188 w 520"/>
                <a:gd name="T3" fmla="*/ 12766 h 191"/>
                <a:gd name="T4" fmla="*/ 99219 w 520"/>
                <a:gd name="T5" fmla="*/ 12766 h 191"/>
                <a:gd name="T6" fmla="*/ 96044 w 520"/>
                <a:gd name="T7" fmla="*/ 3192 h 191"/>
                <a:gd name="T8" fmla="*/ 85725 w 520"/>
                <a:gd name="T9" fmla="*/ 3192 h 191"/>
                <a:gd name="T10" fmla="*/ 75406 w 520"/>
                <a:gd name="T11" fmla="*/ 6383 h 191"/>
                <a:gd name="T12" fmla="*/ 61912 w 520"/>
                <a:gd name="T13" fmla="*/ 6383 h 191"/>
                <a:gd name="T14" fmla="*/ 51594 w 520"/>
                <a:gd name="T15" fmla="*/ 0 h 191"/>
                <a:gd name="T16" fmla="*/ 41275 w 520"/>
                <a:gd name="T17" fmla="*/ 0 h 191"/>
                <a:gd name="T18" fmla="*/ 30956 w 520"/>
                <a:gd name="T19" fmla="*/ 6383 h 191"/>
                <a:gd name="T20" fmla="*/ 23812 w 520"/>
                <a:gd name="T21" fmla="*/ 6383 h 191"/>
                <a:gd name="T22" fmla="*/ 17462 w 520"/>
                <a:gd name="T23" fmla="*/ 6383 h 191"/>
                <a:gd name="T24" fmla="*/ 13494 w 520"/>
                <a:gd name="T25" fmla="*/ 0 h 191"/>
                <a:gd name="T26" fmla="*/ 7144 w 520"/>
                <a:gd name="T27" fmla="*/ 0 h 191"/>
                <a:gd name="T28" fmla="*/ 3175 w 520"/>
                <a:gd name="T29" fmla="*/ 3192 h 191"/>
                <a:gd name="T30" fmla="*/ 0 w 520"/>
                <a:gd name="T31" fmla="*/ 9575 h 191"/>
                <a:gd name="T32" fmla="*/ 3175 w 520"/>
                <a:gd name="T33" fmla="*/ 9575 h 191"/>
                <a:gd name="T34" fmla="*/ 3175 w 520"/>
                <a:gd name="T35" fmla="*/ 12766 h 191"/>
                <a:gd name="T36" fmla="*/ 10319 w 520"/>
                <a:gd name="T37" fmla="*/ 6383 h 191"/>
                <a:gd name="T38" fmla="*/ 17462 w 520"/>
                <a:gd name="T39" fmla="*/ 6383 h 191"/>
                <a:gd name="T40" fmla="*/ 20637 w 520"/>
                <a:gd name="T41" fmla="*/ 9575 h 191"/>
                <a:gd name="T42" fmla="*/ 17462 w 520"/>
                <a:gd name="T43" fmla="*/ 9575 h 191"/>
                <a:gd name="T44" fmla="*/ 17462 w 520"/>
                <a:gd name="T45" fmla="*/ 12766 h 191"/>
                <a:gd name="T46" fmla="*/ 7144 w 520"/>
                <a:gd name="T47" fmla="*/ 12766 h 191"/>
                <a:gd name="T48" fmla="*/ 3175 w 520"/>
                <a:gd name="T49" fmla="*/ 12766 h 191"/>
                <a:gd name="T50" fmla="*/ 3175 w 520"/>
                <a:gd name="T51" fmla="*/ 19150 h 191"/>
                <a:gd name="T52" fmla="*/ 7144 w 520"/>
                <a:gd name="T53" fmla="*/ 15958 h 191"/>
                <a:gd name="T54" fmla="*/ 7144 w 520"/>
                <a:gd name="T55" fmla="*/ 22341 h 191"/>
                <a:gd name="T56" fmla="*/ 3175 w 520"/>
                <a:gd name="T57" fmla="*/ 22341 h 191"/>
                <a:gd name="T58" fmla="*/ 3175 w 520"/>
                <a:gd name="T59" fmla="*/ 25533 h 191"/>
                <a:gd name="T60" fmla="*/ 7144 w 520"/>
                <a:gd name="T61" fmla="*/ 25533 h 191"/>
                <a:gd name="T62" fmla="*/ 7144 w 520"/>
                <a:gd name="T63" fmla="*/ 28725 h 191"/>
                <a:gd name="T64" fmla="*/ 10319 w 520"/>
                <a:gd name="T65" fmla="*/ 31916 h 191"/>
                <a:gd name="T66" fmla="*/ 7144 w 520"/>
                <a:gd name="T67" fmla="*/ 31916 h 191"/>
                <a:gd name="T68" fmla="*/ 13494 w 520"/>
                <a:gd name="T69" fmla="*/ 31916 h 191"/>
                <a:gd name="T70" fmla="*/ 13494 w 520"/>
                <a:gd name="T71" fmla="*/ 35108 h 191"/>
                <a:gd name="T72" fmla="*/ 20637 w 520"/>
                <a:gd name="T73" fmla="*/ 38299 h 191"/>
                <a:gd name="T74" fmla="*/ 27781 w 520"/>
                <a:gd name="T75" fmla="*/ 35108 h 191"/>
                <a:gd name="T76" fmla="*/ 30956 w 520"/>
                <a:gd name="T77" fmla="*/ 35108 h 191"/>
                <a:gd name="T78" fmla="*/ 38100 w 520"/>
                <a:gd name="T79" fmla="*/ 38299 h 191"/>
                <a:gd name="T80" fmla="*/ 41275 w 520"/>
                <a:gd name="T81" fmla="*/ 38299 h 191"/>
                <a:gd name="T82" fmla="*/ 48419 w 520"/>
                <a:gd name="T83" fmla="*/ 35108 h 191"/>
                <a:gd name="T84" fmla="*/ 54769 w 520"/>
                <a:gd name="T85" fmla="*/ 35108 h 191"/>
                <a:gd name="T86" fmla="*/ 54769 w 520"/>
                <a:gd name="T87" fmla="*/ 31916 h 191"/>
                <a:gd name="T88" fmla="*/ 54769 w 520"/>
                <a:gd name="T89" fmla="*/ 38299 h 191"/>
                <a:gd name="T90" fmla="*/ 57944 w 520"/>
                <a:gd name="T91" fmla="*/ 38299 h 191"/>
                <a:gd name="T92" fmla="*/ 57944 w 520"/>
                <a:gd name="T93" fmla="*/ 35108 h 191"/>
                <a:gd name="T94" fmla="*/ 68262 w 520"/>
                <a:gd name="T95" fmla="*/ 31916 h 191"/>
                <a:gd name="T96" fmla="*/ 72231 w 520"/>
                <a:gd name="T97" fmla="*/ 35108 h 191"/>
                <a:gd name="T98" fmla="*/ 82550 w 520"/>
                <a:gd name="T99" fmla="*/ 31916 h 191"/>
                <a:gd name="T100" fmla="*/ 92869 w 520"/>
                <a:gd name="T101" fmla="*/ 31916 h 191"/>
                <a:gd name="T102" fmla="*/ 92869 w 520"/>
                <a:gd name="T103" fmla="*/ 28725 h 191"/>
                <a:gd name="T104" fmla="*/ 103188 w 520"/>
                <a:gd name="T105" fmla="*/ 31916 h 191"/>
                <a:gd name="T106" fmla="*/ 99219 w 520"/>
                <a:gd name="T107" fmla="*/ 15958 h 191"/>
                <a:gd name="T108" fmla="*/ 103188 w 520"/>
                <a:gd name="T109" fmla="*/ 12766 h 1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20"/>
                <a:gd name="T166" fmla="*/ 0 h 191"/>
                <a:gd name="T167" fmla="*/ 520 w 520"/>
                <a:gd name="T168" fmla="*/ 191 h 19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20" h="191">
                  <a:moveTo>
                    <a:pt x="520" y="63"/>
                  </a:moveTo>
                  <a:lnTo>
                    <a:pt x="520" y="63"/>
                  </a:lnTo>
                  <a:lnTo>
                    <a:pt x="503" y="63"/>
                  </a:lnTo>
                  <a:lnTo>
                    <a:pt x="485" y="15"/>
                  </a:lnTo>
                  <a:lnTo>
                    <a:pt x="434" y="15"/>
                  </a:lnTo>
                  <a:lnTo>
                    <a:pt x="382" y="32"/>
                  </a:lnTo>
                  <a:lnTo>
                    <a:pt x="313" y="32"/>
                  </a:lnTo>
                  <a:lnTo>
                    <a:pt x="261" y="0"/>
                  </a:lnTo>
                  <a:lnTo>
                    <a:pt x="209" y="0"/>
                  </a:lnTo>
                  <a:lnTo>
                    <a:pt x="157" y="32"/>
                  </a:lnTo>
                  <a:lnTo>
                    <a:pt x="123" y="32"/>
                  </a:lnTo>
                  <a:lnTo>
                    <a:pt x="88" y="32"/>
                  </a:lnTo>
                  <a:lnTo>
                    <a:pt x="71" y="0"/>
                  </a:lnTo>
                  <a:lnTo>
                    <a:pt x="36" y="0"/>
                  </a:lnTo>
                  <a:lnTo>
                    <a:pt x="19" y="15"/>
                  </a:lnTo>
                  <a:lnTo>
                    <a:pt x="0" y="48"/>
                  </a:lnTo>
                  <a:lnTo>
                    <a:pt x="19" y="48"/>
                  </a:lnTo>
                  <a:lnTo>
                    <a:pt x="19" y="63"/>
                  </a:lnTo>
                  <a:lnTo>
                    <a:pt x="54" y="32"/>
                  </a:lnTo>
                  <a:lnTo>
                    <a:pt x="88" y="32"/>
                  </a:lnTo>
                  <a:lnTo>
                    <a:pt x="105" y="48"/>
                  </a:lnTo>
                  <a:lnTo>
                    <a:pt x="88" y="48"/>
                  </a:lnTo>
                  <a:lnTo>
                    <a:pt x="88" y="63"/>
                  </a:lnTo>
                  <a:lnTo>
                    <a:pt x="36" y="63"/>
                  </a:lnTo>
                  <a:lnTo>
                    <a:pt x="19" y="63"/>
                  </a:lnTo>
                  <a:lnTo>
                    <a:pt x="19" y="96"/>
                  </a:lnTo>
                  <a:lnTo>
                    <a:pt x="36" y="80"/>
                  </a:lnTo>
                  <a:lnTo>
                    <a:pt x="36" y="111"/>
                  </a:lnTo>
                  <a:lnTo>
                    <a:pt x="19" y="111"/>
                  </a:lnTo>
                  <a:lnTo>
                    <a:pt x="19" y="128"/>
                  </a:lnTo>
                  <a:lnTo>
                    <a:pt x="36" y="128"/>
                  </a:lnTo>
                  <a:lnTo>
                    <a:pt x="36" y="143"/>
                  </a:lnTo>
                  <a:lnTo>
                    <a:pt x="54" y="159"/>
                  </a:lnTo>
                  <a:lnTo>
                    <a:pt x="36" y="159"/>
                  </a:lnTo>
                  <a:lnTo>
                    <a:pt x="71" y="159"/>
                  </a:lnTo>
                  <a:lnTo>
                    <a:pt x="71" y="176"/>
                  </a:lnTo>
                  <a:lnTo>
                    <a:pt x="105" y="191"/>
                  </a:lnTo>
                  <a:lnTo>
                    <a:pt x="140" y="176"/>
                  </a:lnTo>
                  <a:lnTo>
                    <a:pt x="157" y="176"/>
                  </a:lnTo>
                  <a:lnTo>
                    <a:pt x="192" y="191"/>
                  </a:lnTo>
                  <a:lnTo>
                    <a:pt x="209" y="191"/>
                  </a:lnTo>
                  <a:lnTo>
                    <a:pt x="244" y="176"/>
                  </a:lnTo>
                  <a:lnTo>
                    <a:pt x="278" y="176"/>
                  </a:lnTo>
                  <a:lnTo>
                    <a:pt x="278" y="159"/>
                  </a:lnTo>
                  <a:lnTo>
                    <a:pt x="278" y="191"/>
                  </a:lnTo>
                  <a:lnTo>
                    <a:pt x="295" y="191"/>
                  </a:lnTo>
                  <a:lnTo>
                    <a:pt x="295" y="176"/>
                  </a:lnTo>
                  <a:lnTo>
                    <a:pt x="347" y="159"/>
                  </a:lnTo>
                  <a:lnTo>
                    <a:pt x="365" y="176"/>
                  </a:lnTo>
                  <a:lnTo>
                    <a:pt x="416" y="159"/>
                  </a:lnTo>
                  <a:lnTo>
                    <a:pt x="468" y="159"/>
                  </a:lnTo>
                  <a:lnTo>
                    <a:pt x="468" y="143"/>
                  </a:lnTo>
                  <a:lnTo>
                    <a:pt x="520" y="159"/>
                  </a:lnTo>
                  <a:lnTo>
                    <a:pt x="503" y="80"/>
                  </a:lnTo>
                  <a:lnTo>
                    <a:pt x="520" y="63"/>
                  </a:lnTo>
                </a:path>
              </a:pathLst>
            </a:custGeom>
            <a:solidFill>
              <a:srgbClr val="E71C57"/>
            </a:solidFill>
            <a:ln w="9525" cap="rnd">
              <a:solidFill>
                <a:schemeClr val="bg1"/>
              </a:solidFill>
              <a:round/>
              <a:headEnd/>
              <a:tailEnd/>
            </a:ln>
          </p:spPr>
          <p:txBody>
            <a:bodyPr/>
            <a:lstStyle/>
            <a:p>
              <a:endParaRPr lang="en-US" dirty="0"/>
            </a:p>
          </p:txBody>
        </p:sp>
        <p:sp>
          <p:nvSpPr>
            <p:cNvPr id="454" name="Freeform 204">
              <a:extLst>
                <a:ext uri="{FF2B5EF4-FFF2-40B4-BE49-F238E27FC236}">
                  <a16:creationId xmlns:a16="http://schemas.microsoft.com/office/drawing/2014/main" id="{4029CB7B-CF46-40E0-A65B-A5641F8032DC}"/>
                </a:ext>
              </a:extLst>
            </p:cNvPr>
            <p:cNvSpPr>
              <a:spLocks/>
            </p:cNvSpPr>
            <p:nvPr/>
          </p:nvSpPr>
          <p:spPr bwMode="auto">
            <a:xfrm>
              <a:off x="6610349" y="3933826"/>
              <a:ext cx="93663" cy="100013"/>
            </a:xfrm>
            <a:custGeom>
              <a:avLst/>
              <a:gdLst>
                <a:gd name="T0" fmla="*/ 22825 w 119"/>
                <a:gd name="T1" fmla="*/ 5513 h 127"/>
                <a:gd name="T2" fmla="*/ 22825 w 119"/>
                <a:gd name="T3" fmla="*/ 5513 h 127"/>
                <a:gd name="T4" fmla="*/ 22825 w 119"/>
                <a:gd name="T5" fmla="*/ 0 h 127"/>
                <a:gd name="T6" fmla="*/ 19677 w 119"/>
                <a:gd name="T7" fmla="*/ 0 h 127"/>
                <a:gd name="T8" fmla="*/ 9445 w 119"/>
                <a:gd name="T9" fmla="*/ 5513 h 127"/>
                <a:gd name="T10" fmla="*/ 2361 w 119"/>
                <a:gd name="T11" fmla="*/ 5513 h 127"/>
                <a:gd name="T12" fmla="*/ 2361 w 119"/>
                <a:gd name="T13" fmla="*/ 9450 h 127"/>
                <a:gd name="T14" fmla="*/ 2361 w 119"/>
                <a:gd name="T15" fmla="*/ 14963 h 127"/>
                <a:gd name="T16" fmla="*/ 0 w 119"/>
                <a:gd name="T17" fmla="*/ 24413 h 127"/>
                <a:gd name="T18" fmla="*/ 6297 w 119"/>
                <a:gd name="T19" fmla="*/ 24413 h 127"/>
                <a:gd name="T20" fmla="*/ 9445 w 119"/>
                <a:gd name="T21" fmla="*/ 21263 h 127"/>
                <a:gd name="T22" fmla="*/ 12593 w 119"/>
                <a:gd name="T23" fmla="*/ 21263 h 127"/>
                <a:gd name="T24" fmla="*/ 16529 w 119"/>
                <a:gd name="T25" fmla="*/ 14963 h 127"/>
                <a:gd name="T26" fmla="*/ 12593 w 119"/>
                <a:gd name="T27" fmla="*/ 11813 h 127"/>
                <a:gd name="T28" fmla="*/ 22825 w 119"/>
                <a:gd name="T29" fmla="*/ 5513 h 1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9"/>
                <a:gd name="T46" fmla="*/ 0 h 127"/>
                <a:gd name="T47" fmla="*/ 119 w 119"/>
                <a:gd name="T48" fmla="*/ 127 h 1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9" h="127">
                  <a:moveTo>
                    <a:pt x="119" y="31"/>
                  </a:moveTo>
                  <a:lnTo>
                    <a:pt x="119" y="31"/>
                  </a:lnTo>
                  <a:lnTo>
                    <a:pt x="119" y="0"/>
                  </a:lnTo>
                  <a:lnTo>
                    <a:pt x="101" y="0"/>
                  </a:lnTo>
                  <a:lnTo>
                    <a:pt x="49" y="31"/>
                  </a:lnTo>
                  <a:lnTo>
                    <a:pt x="15" y="31"/>
                  </a:lnTo>
                  <a:lnTo>
                    <a:pt x="15" y="48"/>
                  </a:lnTo>
                  <a:lnTo>
                    <a:pt x="15" y="79"/>
                  </a:lnTo>
                  <a:lnTo>
                    <a:pt x="0" y="127"/>
                  </a:lnTo>
                  <a:lnTo>
                    <a:pt x="32" y="127"/>
                  </a:lnTo>
                  <a:lnTo>
                    <a:pt x="49" y="111"/>
                  </a:lnTo>
                  <a:lnTo>
                    <a:pt x="67" y="111"/>
                  </a:lnTo>
                  <a:lnTo>
                    <a:pt x="84" y="79"/>
                  </a:lnTo>
                  <a:lnTo>
                    <a:pt x="67" y="63"/>
                  </a:lnTo>
                  <a:lnTo>
                    <a:pt x="119" y="31"/>
                  </a:lnTo>
                  <a:close/>
                </a:path>
              </a:pathLst>
            </a:custGeom>
            <a:solidFill>
              <a:srgbClr val="E71C57"/>
            </a:solidFill>
            <a:ln w="9525" cap="rnd">
              <a:solidFill>
                <a:schemeClr val="bg1"/>
              </a:solidFill>
              <a:round/>
              <a:headEnd/>
              <a:tailEnd/>
            </a:ln>
          </p:spPr>
          <p:txBody>
            <a:bodyPr/>
            <a:lstStyle/>
            <a:p>
              <a:endParaRPr lang="en-US" dirty="0"/>
            </a:p>
          </p:txBody>
        </p:sp>
        <p:sp>
          <p:nvSpPr>
            <p:cNvPr id="455" name="Freeform 205">
              <a:extLst>
                <a:ext uri="{FF2B5EF4-FFF2-40B4-BE49-F238E27FC236}">
                  <a16:creationId xmlns:a16="http://schemas.microsoft.com/office/drawing/2014/main" id="{6C708FFB-F7C9-4BE6-B249-40A81CD15417}"/>
                </a:ext>
              </a:extLst>
            </p:cNvPr>
            <p:cNvSpPr>
              <a:spLocks/>
            </p:cNvSpPr>
            <p:nvPr/>
          </p:nvSpPr>
          <p:spPr bwMode="auto">
            <a:xfrm>
              <a:off x="6953249" y="4110038"/>
              <a:ext cx="136525" cy="63500"/>
            </a:xfrm>
            <a:custGeom>
              <a:avLst/>
              <a:gdLst>
                <a:gd name="T0" fmla="*/ 26832 w 173"/>
                <a:gd name="T1" fmla="*/ 13494 h 80"/>
                <a:gd name="T2" fmla="*/ 26832 w 173"/>
                <a:gd name="T3" fmla="*/ 13494 h 80"/>
                <a:gd name="T4" fmla="*/ 33934 w 173"/>
                <a:gd name="T5" fmla="*/ 6350 h 80"/>
                <a:gd name="T6" fmla="*/ 33934 w 173"/>
                <a:gd name="T7" fmla="*/ 3969 h 80"/>
                <a:gd name="T8" fmla="*/ 30777 w 173"/>
                <a:gd name="T9" fmla="*/ 0 h 80"/>
                <a:gd name="T10" fmla="*/ 20518 w 173"/>
                <a:gd name="T11" fmla="*/ 9525 h 80"/>
                <a:gd name="T12" fmla="*/ 10259 w 173"/>
                <a:gd name="T13" fmla="*/ 9525 h 80"/>
                <a:gd name="T14" fmla="*/ 3157 w 173"/>
                <a:gd name="T15" fmla="*/ 9525 h 80"/>
                <a:gd name="T16" fmla="*/ 0 w 173"/>
                <a:gd name="T17" fmla="*/ 13494 h 80"/>
                <a:gd name="T18" fmla="*/ 3157 w 173"/>
                <a:gd name="T19" fmla="*/ 15875 h 80"/>
                <a:gd name="T20" fmla="*/ 6313 w 173"/>
                <a:gd name="T21" fmla="*/ 15875 h 80"/>
                <a:gd name="T22" fmla="*/ 10259 w 173"/>
                <a:gd name="T23" fmla="*/ 15875 h 80"/>
                <a:gd name="T24" fmla="*/ 13416 w 173"/>
                <a:gd name="T25" fmla="*/ 15875 h 80"/>
                <a:gd name="T26" fmla="*/ 16572 w 173"/>
                <a:gd name="T27" fmla="*/ 15875 h 80"/>
                <a:gd name="T28" fmla="*/ 20518 w 173"/>
                <a:gd name="T29" fmla="*/ 15875 h 80"/>
                <a:gd name="T30" fmla="*/ 20518 w 173"/>
                <a:gd name="T31" fmla="*/ 13494 h 80"/>
                <a:gd name="T32" fmla="*/ 23675 w 173"/>
                <a:gd name="T33" fmla="*/ 13494 h 80"/>
                <a:gd name="T34" fmla="*/ 26832 w 173"/>
                <a:gd name="T35" fmla="*/ 13494 h 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80"/>
                <a:gd name="T56" fmla="*/ 173 w 173"/>
                <a:gd name="T57" fmla="*/ 80 h 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80">
                  <a:moveTo>
                    <a:pt x="139" y="65"/>
                  </a:moveTo>
                  <a:lnTo>
                    <a:pt x="139" y="65"/>
                  </a:lnTo>
                  <a:lnTo>
                    <a:pt x="173" y="32"/>
                  </a:lnTo>
                  <a:lnTo>
                    <a:pt x="173" y="17"/>
                  </a:lnTo>
                  <a:lnTo>
                    <a:pt x="156" y="0"/>
                  </a:lnTo>
                  <a:lnTo>
                    <a:pt x="104" y="48"/>
                  </a:lnTo>
                  <a:lnTo>
                    <a:pt x="52" y="48"/>
                  </a:lnTo>
                  <a:lnTo>
                    <a:pt x="18" y="48"/>
                  </a:lnTo>
                  <a:lnTo>
                    <a:pt x="0" y="65"/>
                  </a:lnTo>
                  <a:lnTo>
                    <a:pt x="18" y="80"/>
                  </a:lnTo>
                  <a:lnTo>
                    <a:pt x="35" y="80"/>
                  </a:lnTo>
                  <a:lnTo>
                    <a:pt x="52" y="80"/>
                  </a:lnTo>
                  <a:lnTo>
                    <a:pt x="70" y="80"/>
                  </a:lnTo>
                  <a:lnTo>
                    <a:pt x="87" y="80"/>
                  </a:lnTo>
                  <a:lnTo>
                    <a:pt x="104" y="80"/>
                  </a:lnTo>
                  <a:lnTo>
                    <a:pt x="104" y="65"/>
                  </a:lnTo>
                  <a:lnTo>
                    <a:pt x="121" y="65"/>
                  </a:lnTo>
                  <a:lnTo>
                    <a:pt x="139" y="65"/>
                  </a:lnTo>
                  <a:close/>
                </a:path>
              </a:pathLst>
            </a:custGeom>
            <a:solidFill>
              <a:srgbClr val="E71C57"/>
            </a:solidFill>
            <a:ln w="9525" cap="rnd">
              <a:solidFill>
                <a:schemeClr val="bg1"/>
              </a:solidFill>
              <a:round/>
              <a:headEnd/>
              <a:tailEnd/>
            </a:ln>
          </p:spPr>
          <p:txBody>
            <a:bodyPr/>
            <a:lstStyle/>
            <a:p>
              <a:endParaRPr lang="en-US" dirty="0"/>
            </a:p>
          </p:txBody>
        </p:sp>
        <p:sp>
          <p:nvSpPr>
            <p:cNvPr id="456" name="Freeform 206">
              <a:extLst>
                <a:ext uri="{FF2B5EF4-FFF2-40B4-BE49-F238E27FC236}">
                  <a16:creationId xmlns:a16="http://schemas.microsoft.com/office/drawing/2014/main" id="{B3E1E453-70BA-4B7A-BFC8-3DB193BC4CE4}"/>
                </a:ext>
              </a:extLst>
            </p:cNvPr>
            <p:cNvSpPr>
              <a:spLocks/>
            </p:cNvSpPr>
            <p:nvPr/>
          </p:nvSpPr>
          <p:spPr bwMode="auto">
            <a:xfrm>
              <a:off x="7075487" y="4097338"/>
              <a:ext cx="14288" cy="25400"/>
            </a:xfrm>
            <a:custGeom>
              <a:avLst/>
              <a:gdLst>
                <a:gd name="T0" fmla="*/ 4202 w 17"/>
                <a:gd name="T1" fmla="*/ 6158 h 33"/>
                <a:gd name="T2" fmla="*/ 4202 w 17"/>
                <a:gd name="T3" fmla="*/ 6158 h 33"/>
                <a:gd name="T4" fmla="*/ 0 w 17"/>
                <a:gd name="T5" fmla="*/ 3079 h 33"/>
                <a:gd name="T6" fmla="*/ 0 w 17"/>
                <a:gd name="T7" fmla="*/ 0 h 33"/>
                <a:gd name="T8" fmla="*/ 4202 w 17"/>
                <a:gd name="T9" fmla="*/ 0 h 33"/>
                <a:gd name="T10" fmla="*/ 4202 w 17"/>
                <a:gd name="T11" fmla="*/ 6158 h 33"/>
                <a:gd name="T12" fmla="*/ 0 60000 65536"/>
                <a:gd name="T13" fmla="*/ 0 60000 65536"/>
                <a:gd name="T14" fmla="*/ 0 60000 65536"/>
                <a:gd name="T15" fmla="*/ 0 60000 65536"/>
                <a:gd name="T16" fmla="*/ 0 60000 65536"/>
                <a:gd name="T17" fmla="*/ 0 60000 65536"/>
                <a:gd name="T18" fmla="*/ 0 w 17"/>
                <a:gd name="T19" fmla="*/ 0 h 33"/>
                <a:gd name="T20" fmla="*/ 17 w 17"/>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17" h="33">
                  <a:moveTo>
                    <a:pt x="17" y="33"/>
                  </a:moveTo>
                  <a:lnTo>
                    <a:pt x="17" y="33"/>
                  </a:lnTo>
                  <a:lnTo>
                    <a:pt x="0" y="16"/>
                  </a:lnTo>
                  <a:lnTo>
                    <a:pt x="0" y="0"/>
                  </a:lnTo>
                  <a:lnTo>
                    <a:pt x="17" y="0"/>
                  </a:lnTo>
                  <a:lnTo>
                    <a:pt x="17" y="33"/>
                  </a:lnTo>
                </a:path>
              </a:pathLst>
            </a:custGeom>
            <a:solidFill>
              <a:srgbClr val="C8C8C8"/>
            </a:solidFill>
            <a:ln w="9525" cap="rnd">
              <a:solidFill>
                <a:schemeClr val="bg1"/>
              </a:solidFill>
              <a:round/>
              <a:headEnd/>
              <a:tailEnd/>
            </a:ln>
          </p:spPr>
          <p:txBody>
            <a:bodyPr/>
            <a:lstStyle/>
            <a:p>
              <a:endParaRPr lang="en-US" dirty="0"/>
            </a:p>
          </p:txBody>
        </p:sp>
        <p:sp>
          <p:nvSpPr>
            <p:cNvPr id="457" name="Freeform 207">
              <a:extLst>
                <a:ext uri="{FF2B5EF4-FFF2-40B4-BE49-F238E27FC236}">
                  <a16:creationId xmlns:a16="http://schemas.microsoft.com/office/drawing/2014/main" id="{B114D969-42CE-4F1A-A4F7-C43290604D2A}"/>
                </a:ext>
              </a:extLst>
            </p:cNvPr>
            <p:cNvSpPr>
              <a:spLocks/>
            </p:cNvSpPr>
            <p:nvPr/>
          </p:nvSpPr>
          <p:spPr bwMode="auto">
            <a:xfrm>
              <a:off x="6786562" y="4287838"/>
              <a:ext cx="220663" cy="101600"/>
            </a:xfrm>
            <a:custGeom>
              <a:avLst/>
              <a:gdLst>
                <a:gd name="T0" fmla="*/ 0 w 279"/>
                <a:gd name="T1" fmla="*/ 6301 h 129"/>
                <a:gd name="T2" fmla="*/ 0 w 279"/>
                <a:gd name="T3" fmla="*/ 6301 h 129"/>
                <a:gd name="T4" fmla="*/ 3164 w 279"/>
                <a:gd name="T5" fmla="*/ 3150 h 129"/>
                <a:gd name="T6" fmla="*/ 13445 w 279"/>
                <a:gd name="T7" fmla="*/ 11814 h 129"/>
                <a:gd name="T8" fmla="*/ 16609 w 279"/>
                <a:gd name="T9" fmla="*/ 18902 h 129"/>
                <a:gd name="T10" fmla="*/ 41127 w 279"/>
                <a:gd name="T11" fmla="*/ 3150 h 129"/>
                <a:gd name="T12" fmla="*/ 54573 w 279"/>
                <a:gd name="T13" fmla="*/ 0 h 129"/>
                <a:gd name="T14" fmla="*/ 54573 w 279"/>
                <a:gd name="T15" fmla="*/ 3150 h 129"/>
                <a:gd name="T16" fmla="*/ 51409 w 279"/>
                <a:gd name="T17" fmla="*/ 6301 h 129"/>
                <a:gd name="T18" fmla="*/ 51409 w 279"/>
                <a:gd name="T19" fmla="*/ 9451 h 129"/>
                <a:gd name="T20" fmla="*/ 37964 w 279"/>
                <a:gd name="T21" fmla="*/ 11814 h 129"/>
                <a:gd name="T22" fmla="*/ 23727 w 279"/>
                <a:gd name="T23" fmla="*/ 21265 h 129"/>
                <a:gd name="T24" fmla="*/ 16609 w 279"/>
                <a:gd name="T25" fmla="*/ 21265 h 129"/>
                <a:gd name="T26" fmla="*/ 10282 w 279"/>
                <a:gd name="T27" fmla="*/ 25203 h 129"/>
                <a:gd name="T28" fmla="*/ 3164 w 279"/>
                <a:gd name="T29" fmla="*/ 25203 h 129"/>
                <a:gd name="T30" fmla="*/ 0 w 279"/>
                <a:gd name="T31" fmla="*/ 6301 h 1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9"/>
                <a:gd name="T49" fmla="*/ 0 h 129"/>
                <a:gd name="T50" fmla="*/ 279 w 279"/>
                <a:gd name="T51" fmla="*/ 129 h 1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9" h="129">
                  <a:moveTo>
                    <a:pt x="0" y="33"/>
                  </a:moveTo>
                  <a:lnTo>
                    <a:pt x="0" y="33"/>
                  </a:lnTo>
                  <a:lnTo>
                    <a:pt x="17" y="16"/>
                  </a:lnTo>
                  <a:lnTo>
                    <a:pt x="69" y="63"/>
                  </a:lnTo>
                  <a:lnTo>
                    <a:pt x="87" y="96"/>
                  </a:lnTo>
                  <a:lnTo>
                    <a:pt x="209" y="16"/>
                  </a:lnTo>
                  <a:lnTo>
                    <a:pt x="279" y="0"/>
                  </a:lnTo>
                  <a:lnTo>
                    <a:pt x="279" y="16"/>
                  </a:lnTo>
                  <a:lnTo>
                    <a:pt x="261" y="33"/>
                  </a:lnTo>
                  <a:lnTo>
                    <a:pt x="261" y="48"/>
                  </a:lnTo>
                  <a:lnTo>
                    <a:pt x="192" y="63"/>
                  </a:lnTo>
                  <a:lnTo>
                    <a:pt x="123" y="111"/>
                  </a:lnTo>
                  <a:lnTo>
                    <a:pt x="87" y="111"/>
                  </a:lnTo>
                  <a:lnTo>
                    <a:pt x="52" y="129"/>
                  </a:lnTo>
                  <a:lnTo>
                    <a:pt x="17" y="129"/>
                  </a:lnTo>
                  <a:lnTo>
                    <a:pt x="0" y="33"/>
                  </a:lnTo>
                  <a:close/>
                </a:path>
              </a:pathLst>
            </a:custGeom>
            <a:solidFill>
              <a:srgbClr val="C8C8C8"/>
            </a:solidFill>
            <a:ln w="9525" cap="rnd">
              <a:solidFill>
                <a:schemeClr val="bg1"/>
              </a:solidFill>
              <a:round/>
              <a:headEnd/>
              <a:tailEnd/>
            </a:ln>
          </p:spPr>
          <p:txBody>
            <a:bodyPr/>
            <a:lstStyle/>
            <a:p>
              <a:endParaRPr lang="en-US" dirty="0"/>
            </a:p>
          </p:txBody>
        </p:sp>
        <p:sp>
          <p:nvSpPr>
            <p:cNvPr id="458" name="Freeform 208">
              <a:extLst>
                <a:ext uri="{FF2B5EF4-FFF2-40B4-BE49-F238E27FC236}">
                  <a16:creationId xmlns:a16="http://schemas.microsoft.com/office/drawing/2014/main" id="{A963FA49-2351-43BF-9127-71DB5D57E596}"/>
                </a:ext>
              </a:extLst>
            </p:cNvPr>
            <p:cNvSpPr>
              <a:spLocks/>
            </p:cNvSpPr>
            <p:nvPr/>
          </p:nvSpPr>
          <p:spPr bwMode="auto">
            <a:xfrm>
              <a:off x="6043613" y="3690938"/>
              <a:ext cx="12700" cy="52388"/>
            </a:xfrm>
            <a:custGeom>
              <a:avLst/>
              <a:gdLst>
                <a:gd name="T0" fmla="*/ 0 w 18"/>
                <a:gd name="T1" fmla="*/ 4030 h 65"/>
                <a:gd name="T2" fmla="*/ 0 w 18"/>
                <a:gd name="T3" fmla="*/ 4030 h 65"/>
                <a:gd name="T4" fmla="*/ 0 w 18"/>
                <a:gd name="T5" fmla="*/ 9672 h 65"/>
                <a:gd name="T6" fmla="*/ 2822 w 18"/>
                <a:gd name="T7" fmla="*/ 13701 h 65"/>
                <a:gd name="T8" fmla="*/ 2822 w 18"/>
                <a:gd name="T9" fmla="*/ 0 h 65"/>
                <a:gd name="T10" fmla="*/ 0 w 18"/>
                <a:gd name="T11" fmla="*/ 4030 h 65"/>
                <a:gd name="T12" fmla="*/ 0 60000 65536"/>
                <a:gd name="T13" fmla="*/ 0 60000 65536"/>
                <a:gd name="T14" fmla="*/ 0 60000 65536"/>
                <a:gd name="T15" fmla="*/ 0 60000 65536"/>
                <a:gd name="T16" fmla="*/ 0 60000 65536"/>
                <a:gd name="T17" fmla="*/ 0 60000 65536"/>
                <a:gd name="T18" fmla="*/ 0 w 18"/>
                <a:gd name="T19" fmla="*/ 0 h 65"/>
                <a:gd name="T20" fmla="*/ 18 w 18"/>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18" h="65">
                  <a:moveTo>
                    <a:pt x="0" y="17"/>
                  </a:moveTo>
                  <a:lnTo>
                    <a:pt x="0" y="17"/>
                  </a:lnTo>
                  <a:lnTo>
                    <a:pt x="0" y="48"/>
                  </a:lnTo>
                  <a:lnTo>
                    <a:pt x="18" y="65"/>
                  </a:lnTo>
                  <a:lnTo>
                    <a:pt x="18" y="0"/>
                  </a:lnTo>
                  <a:lnTo>
                    <a:pt x="0" y="17"/>
                  </a:lnTo>
                </a:path>
              </a:pathLst>
            </a:custGeom>
            <a:solidFill>
              <a:srgbClr val="145D3A"/>
            </a:solidFill>
            <a:ln w="9525" cap="rnd">
              <a:solidFill>
                <a:schemeClr val="bg1"/>
              </a:solidFill>
              <a:round/>
              <a:headEnd/>
              <a:tailEnd/>
            </a:ln>
          </p:spPr>
          <p:txBody>
            <a:bodyPr/>
            <a:lstStyle/>
            <a:p>
              <a:endParaRPr lang="en-US" dirty="0"/>
            </a:p>
          </p:txBody>
        </p:sp>
        <p:sp>
          <p:nvSpPr>
            <p:cNvPr id="459" name="Freeform 209">
              <a:extLst>
                <a:ext uri="{FF2B5EF4-FFF2-40B4-BE49-F238E27FC236}">
                  <a16:creationId xmlns:a16="http://schemas.microsoft.com/office/drawing/2014/main" id="{A97AD9ED-5525-4083-A9A4-D031E767A76A}"/>
                </a:ext>
              </a:extLst>
            </p:cNvPr>
            <p:cNvSpPr>
              <a:spLocks/>
            </p:cNvSpPr>
            <p:nvPr/>
          </p:nvSpPr>
          <p:spPr bwMode="auto">
            <a:xfrm>
              <a:off x="6029325" y="3743326"/>
              <a:ext cx="41275" cy="61913"/>
            </a:xfrm>
            <a:custGeom>
              <a:avLst/>
              <a:gdLst>
                <a:gd name="T0" fmla="*/ 0 w 52"/>
                <a:gd name="T1" fmla="*/ 0 h 79"/>
                <a:gd name="T2" fmla="*/ 0 w 52"/>
                <a:gd name="T3" fmla="*/ 0 h 79"/>
                <a:gd name="T4" fmla="*/ 3969 w 52"/>
                <a:gd name="T5" fmla="*/ 12539 h 79"/>
                <a:gd name="T6" fmla="*/ 3969 w 52"/>
                <a:gd name="T7" fmla="*/ 14890 h 79"/>
                <a:gd name="T8" fmla="*/ 7144 w 52"/>
                <a:gd name="T9" fmla="*/ 12539 h 79"/>
                <a:gd name="T10" fmla="*/ 10319 w 52"/>
                <a:gd name="T11" fmla="*/ 3135 h 79"/>
                <a:gd name="T12" fmla="*/ 7144 w 52"/>
                <a:gd name="T13" fmla="*/ 0 h 79"/>
                <a:gd name="T14" fmla="*/ 0 w 52"/>
                <a:gd name="T15" fmla="*/ 0 h 79"/>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79"/>
                <a:gd name="T26" fmla="*/ 52 w 52"/>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79">
                  <a:moveTo>
                    <a:pt x="0" y="0"/>
                  </a:moveTo>
                  <a:lnTo>
                    <a:pt x="0" y="0"/>
                  </a:lnTo>
                  <a:lnTo>
                    <a:pt x="17" y="64"/>
                  </a:lnTo>
                  <a:lnTo>
                    <a:pt x="17" y="79"/>
                  </a:lnTo>
                  <a:lnTo>
                    <a:pt x="35" y="64"/>
                  </a:lnTo>
                  <a:lnTo>
                    <a:pt x="52" y="16"/>
                  </a:lnTo>
                  <a:lnTo>
                    <a:pt x="35" y="0"/>
                  </a:lnTo>
                  <a:lnTo>
                    <a:pt x="0" y="0"/>
                  </a:lnTo>
                </a:path>
              </a:pathLst>
            </a:custGeom>
            <a:solidFill>
              <a:srgbClr val="145D3A"/>
            </a:solidFill>
            <a:ln w="9525" cap="rnd">
              <a:solidFill>
                <a:schemeClr val="bg1"/>
              </a:solidFill>
              <a:round/>
              <a:headEnd/>
              <a:tailEnd/>
            </a:ln>
          </p:spPr>
          <p:txBody>
            <a:bodyPr/>
            <a:lstStyle/>
            <a:p>
              <a:endParaRPr lang="en-US" dirty="0"/>
            </a:p>
          </p:txBody>
        </p:sp>
        <p:sp>
          <p:nvSpPr>
            <p:cNvPr id="460" name="Freeform 210">
              <a:extLst>
                <a:ext uri="{FF2B5EF4-FFF2-40B4-BE49-F238E27FC236}">
                  <a16:creationId xmlns:a16="http://schemas.microsoft.com/office/drawing/2014/main" id="{8F8D06A2-5C85-485F-9EA9-4018242055A7}"/>
                </a:ext>
              </a:extLst>
            </p:cNvPr>
            <p:cNvSpPr>
              <a:spLocks/>
            </p:cNvSpPr>
            <p:nvPr/>
          </p:nvSpPr>
          <p:spPr bwMode="auto">
            <a:xfrm>
              <a:off x="6126162" y="3819526"/>
              <a:ext cx="71438" cy="38100"/>
            </a:xfrm>
            <a:custGeom>
              <a:avLst/>
              <a:gdLst>
                <a:gd name="T0" fmla="*/ 0 w 88"/>
                <a:gd name="T1" fmla="*/ 0 h 48"/>
                <a:gd name="T2" fmla="*/ 0 w 88"/>
                <a:gd name="T3" fmla="*/ 0 h 48"/>
                <a:gd name="T4" fmla="*/ 0 w 88"/>
                <a:gd name="T5" fmla="*/ 2381 h 48"/>
                <a:gd name="T6" fmla="*/ 14612 w 88"/>
                <a:gd name="T7" fmla="*/ 9525 h 48"/>
                <a:gd name="T8" fmla="*/ 18671 w 88"/>
                <a:gd name="T9" fmla="*/ 0 h 48"/>
                <a:gd name="T10" fmla="*/ 11365 w 88"/>
                <a:gd name="T11" fmla="*/ 0 h 48"/>
                <a:gd name="T12" fmla="*/ 4059 w 88"/>
                <a:gd name="T13" fmla="*/ 0 h 48"/>
                <a:gd name="T14" fmla="*/ 0 w 88"/>
                <a:gd name="T15" fmla="*/ 0 h 48"/>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48"/>
                <a:gd name="T26" fmla="*/ 88 w 88"/>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48">
                  <a:moveTo>
                    <a:pt x="0" y="0"/>
                  </a:moveTo>
                  <a:lnTo>
                    <a:pt x="0" y="0"/>
                  </a:lnTo>
                  <a:lnTo>
                    <a:pt x="0" y="15"/>
                  </a:lnTo>
                  <a:lnTo>
                    <a:pt x="69" y="48"/>
                  </a:lnTo>
                  <a:lnTo>
                    <a:pt x="88" y="0"/>
                  </a:lnTo>
                  <a:lnTo>
                    <a:pt x="52" y="0"/>
                  </a:lnTo>
                  <a:lnTo>
                    <a:pt x="17" y="0"/>
                  </a:lnTo>
                  <a:lnTo>
                    <a:pt x="0" y="0"/>
                  </a:lnTo>
                </a:path>
              </a:pathLst>
            </a:custGeom>
            <a:solidFill>
              <a:srgbClr val="145D3A"/>
            </a:solidFill>
            <a:ln w="9525" cap="rnd">
              <a:solidFill>
                <a:schemeClr val="bg1"/>
              </a:solidFill>
              <a:round/>
              <a:headEnd/>
              <a:tailEnd/>
            </a:ln>
          </p:spPr>
          <p:txBody>
            <a:bodyPr/>
            <a:lstStyle/>
            <a:p>
              <a:endParaRPr lang="en-US" dirty="0"/>
            </a:p>
          </p:txBody>
        </p:sp>
        <p:sp>
          <p:nvSpPr>
            <p:cNvPr id="461" name="Freeform 211">
              <a:extLst>
                <a:ext uri="{FF2B5EF4-FFF2-40B4-BE49-F238E27FC236}">
                  <a16:creationId xmlns:a16="http://schemas.microsoft.com/office/drawing/2014/main" id="{4091F650-2212-4008-8A59-A2C47606CD6F}"/>
                </a:ext>
              </a:extLst>
            </p:cNvPr>
            <p:cNvSpPr>
              <a:spLocks/>
            </p:cNvSpPr>
            <p:nvPr/>
          </p:nvSpPr>
          <p:spPr bwMode="auto">
            <a:xfrm>
              <a:off x="6319837" y="3819526"/>
              <a:ext cx="41275" cy="38100"/>
            </a:xfrm>
            <a:custGeom>
              <a:avLst/>
              <a:gdLst>
                <a:gd name="T0" fmla="*/ 0 w 52"/>
                <a:gd name="T1" fmla="*/ 2381 h 48"/>
                <a:gd name="T2" fmla="*/ 0 w 52"/>
                <a:gd name="T3" fmla="*/ 2381 h 48"/>
                <a:gd name="T4" fmla="*/ 3969 w 52"/>
                <a:gd name="T5" fmla="*/ 2381 h 48"/>
                <a:gd name="T6" fmla="*/ 3969 w 52"/>
                <a:gd name="T7" fmla="*/ 9525 h 48"/>
                <a:gd name="T8" fmla="*/ 7144 w 52"/>
                <a:gd name="T9" fmla="*/ 9525 h 48"/>
                <a:gd name="T10" fmla="*/ 10319 w 52"/>
                <a:gd name="T11" fmla="*/ 9525 h 48"/>
                <a:gd name="T12" fmla="*/ 7144 w 52"/>
                <a:gd name="T13" fmla="*/ 2381 h 48"/>
                <a:gd name="T14" fmla="*/ 10319 w 52"/>
                <a:gd name="T15" fmla="*/ 5556 h 48"/>
                <a:gd name="T16" fmla="*/ 10319 w 52"/>
                <a:gd name="T17" fmla="*/ 2381 h 48"/>
                <a:gd name="T18" fmla="*/ 3969 w 52"/>
                <a:gd name="T19" fmla="*/ 0 h 48"/>
                <a:gd name="T20" fmla="*/ 0 w 52"/>
                <a:gd name="T21" fmla="*/ 2381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48"/>
                <a:gd name="T35" fmla="*/ 52 w 52"/>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48">
                  <a:moveTo>
                    <a:pt x="0" y="15"/>
                  </a:moveTo>
                  <a:lnTo>
                    <a:pt x="0" y="15"/>
                  </a:lnTo>
                  <a:lnTo>
                    <a:pt x="17" y="15"/>
                  </a:lnTo>
                  <a:lnTo>
                    <a:pt x="17" y="48"/>
                  </a:lnTo>
                  <a:lnTo>
                    <a:pt x="34" y="48"/>
                  </a:lnTo>
                  <a:lnTo>
                    <a:pt x="52" y="48"/>
                  </a:lnTo>
                  <a:lnTo>
                    <a:pt x="34" y="15"/>
                  </a:lnTo>
                  <a:lnTo>
                    <a:pt x="52" y="31"/>
                  </a:lnTo>
                  <a:lnTo>
                    <a:pt x="52" y="15"/>
                  </a:lnTo>
                  <a:lnTo>
                    <a:pt x="17" y="0"/>
                  </a:lnTo>
                  <a:lnTo>
                    <a:pt x="0" y="15"/>
                  </a:lnTo>
                </a:path>
              </a:pathLst>
            </a:custGeom>
            <a:solidFill>
              <a:srgbClr val="145D3A"/>
            </a:solidFill>
            <a:ln w="9525" cap="rnd">
              <a:solidFill>
                <a:schemeClr val="bg1"/>
              </a:solidFill>
              <a:round/>
              <a:headEnd/>
              <a:tailEnd/>
            </a:ln>
          </p:spPr>
          <p:txBody>
            <a:bodyPr/>
            <a:lstStyle/>
            <a:p>
              <a:endParaRPr lang="en-US" dirty="0"/>
            </a:p>
          </p:txBody>
        </p:sp>
        <p:sp>
          <p:nvSpPr>
            <p:cNvPr id="462" name="Freeform 212">
              <a:extLst>
                <a:ext uri="{FF2B5EF4-FFF2-40B4-BE49-F238E27FC236}">
                  <a16:creationId xmlns:a16="http://schemas.microsoft.com/office/drawing/2014/main" id="{F9925B0B-40DC-4B7D-BE4A-0D85416A4321}"/>
                </a:ext>
              </a:extLst>
            </p:cNvPr>
            <p:cNvSpPr>
              <a:spLocks/>
            </p:cNvSpPr>
            <p:nvPr/>
          </p:nvSpPr>
          <p:spPr bwMode="auto">
            <a:xfrm>
              <a:off x="6373812" y="3881438"/>
              <a:ext cx="55563" cy="14288"/>
            </a:xfrm>
            <a:custGeom>
              <a:avLst/>
              <a:gdLst>
                <a:gd name="T0" fmla="*/ 0 w 71"/>
                <a:gd name="T1" fmla="*/ 4202 h 17"/>
                <a:gd name="T2" fmla="*/ 0 w 71"/>
                <a:gd name="T3" fmla="*/ 4202 h 17"/>
                <a:gd name="T4" fmla="*/ 7043 w 71"/>
                <a:gd name="T5" fmla="*/ 4202 h 17"/>
                <a:gd name="T6" fmla="*/ 13304 w 71"/>
                <a:gd name="T7" fmla="*/ 4202 h 17"/>
                <a:gd name="T8" fmla="*/ 10174 w 71"/>
                <a:gd name="T9" fmla="*/ 4202 h 17"/>
                <a:gd name="T10" fmla="*/ 0 w 71"/>
                <a:gd name="T11" fmla="*/ 0 h 17"/>
                <a:gd name="T12" fmla="*/ 0 w 71"/>
                <a:gd name="T13" fmla="*/ 4202 h 17"/>
                <a:gd name="T14" fmla="*/ 0 60000 65536"/>
                <a:gd name="T15" fmla="*/ 0 60000 65536"/>
                <a:gd name="T16" fmla="*/ 0 60000 65536"/>
                <a:gd name="T17" fmla="*/ 0 60000 65536"/>
                <a:gd name="T18" fmla="*/ 0 60000 65536"/>
                <a:gd name="T19" fmla="*/ 0 60000 65536"/>
                <a:gd name="T20" fmla="*/ 0 60000 65536"/>
                <a:gd name="T21" fmla="*/ 0 w 71"/>
                <a:gd name="T22" fmla="*/ 0 h 17"/>
                <a:gd name="T23" fmla="*/ 71 w 7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17">
                  <a:moveTo>
                    <a:pt x="0" y="17"/>
                  </a:moveTo>
                  <a:lnTo>
                    <a:pt x="0" y="17"/>
                  </a:lnTo>
                  <a:lnTo>
                    <a:pt x="36" y="17"/>
                  </a:lnTo>
                  <a:lnTo>
                    <a:pt x="71" y="17"/>
                  </a:lnTo>
                  <a:lnTo>
                    <a:pt x="54" y="17"/>
                  </a:lnTo>
                  <a:lnTo>
                    <a:pt x="0" y="0"/>
                  </a:lnTo>
                  <a:lnTo>
                    <a:pt x="0" y="17"/>
                  </a:lnTo>
                </a:path>
              </a:pathLst>
            </a:custGeom>
            <a:solidFill>
              <a:srgbClr val="145D3A"/>
            </a:solidFill>
            <a:ln w="9525" cap="rnd">
              <a:solidFill>
                <a:schemeClr val="bg1"/>
              </a:solidFill>
              <a:round/>
              <a:headEnd/>
              <a:tailEnd/>
            </a:ln>
          </p:spPr>
          <p:txBody>
            <a:bodyPr/>
            <a:lstStyle/>
            <a:p>
              <a:endParaRPr lang="en-US" dirty="0"/>
            </a:p>
          </p:txBody>
        </p:sp>
        <p:sp>
          <p:nvSpPr>
            <p:cNvPr id="463" name="Freeform 213">
              <a:extLst>
                <a:ext uri="{FF2B5EF4-FFF2-40B4-BE49-F238E27FC236}">
                  <a16:creationId xmlns:a16="http://schemas.microsoft.com/office/drawing/2014/main" id="{0DA711EC-8E1A-46BE-9AE4-51680D62FBD0}"/>
                </a:ext>
              </a:extLst>
            </p:cNvPr>
            <p:cNvSpPr>
              <a:spLocks/>
            </p:cNvSpPr>
            <p:nvPr/>
          </p:nvSpPr>
          <p:spPr bwMode="auto">
            <a:xfrm>
              <a:off x="6553199" y="3881438"/>
              <a:ext cx="55563" cy="25400"/>
            </a:xfrm>
            <a:custGeom>
              <a:avLst/>
              <a:gdLst>
                <a:gd name="T0" fmla="*/ 0 w 70"/>
                <a:gd name="T1" fmla="*/ 3175 h 32"/>
                <a:gd name="T2" fmla="*/ 0 w 70"/>
                <a:gd name="T3" fmla="*/ 3175 h 32"/>
                <a:gd name="T4" fmla="*/ 3175 w 70"/>
                <a:gd name="T5" fmla="*/ 6350 h 32"/>
                <a:gd name="T6" fmla="*/ 7144 w 70"/>
                <a:gd name="T7" fmla="*/ 6350 h 32"/>
                <a:gd name="T8" fmla="*/ 10319 w 70"/>
                <a:gd name="T9" fmla="*/ 3175 h 32"/>
                <a:gd name="T10" fmla="*/ 14288 w 70"/>
                <a:gd name="T11" fmla="*/ 0 h 32"/>
                <a:gd name="T12" fmla="*/ 0 w 70"/>
                <a:gd name="T13" fmla="*/ 3175 h 32"/>
                <a:gd name="T14" fmla="*/ 0 60000 65536"/>
                <a:gd name="T15" fmla="*/ 0 60000 65536"/>
                <a:gd name="T16" fmla="*/ 0 60000 65536"/>
                <a:gd name="T17" fmla="*/ 0 60000 65536"/>
                <a:gd name="T18" fmla="*/ 0 60000 65536"/>
                <a:gd name="T19" fmla="*/ 0 60000 65536"/>
                <a:gd name="T20" fmla="*/ 0 60000 65536"/>
                <a:gd name="T21" fmla="*/ 0 w 70"/>
                <a:gd name="T22" fmla="*/ 0 h 32"/>
                <a:gd name="T23" fmla="*/ 70 w 70"/>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32">
                  <a:moveTo>
                    <a:pt x="0" y="17"/>
                  </a:moveTo>
                  <a:lnTo>
                    <a:pt x="0" y="17"/>
                  </a:lnTo>
                  <a:lnTo>
                    <a:pt x="18" y="32"/>
                  </a:lnTo>
                  <a:lnTo>
                    <a:pt x="35" y="32"/>
                  </a:lnTo>
                  <a:lnTo>
                    <a:pt x="52" y="17"/>
                  </a:lnTo>
                  <a:lnTo>
                    <a:pt x="70" y="0"/>
                  </a:lnTo>
                  <a:lnTo>
                    <a:pt x="0" y="17"/>
                  </a:lnTo>
                </a:path>
              </a:pathLst>
            </a:custGeom>
            <a:solidFill>
              <a:srgbClr val="145D3A"/>
            </a:solidFill>
            <a:ln w="9525" cap="rnd">
              <a:solidFill>
                <a:schemeClr val="bg1"/>
              </a:solidFill>
              <a:round/>
              <a:headEnd/>
              <a:tailEnd/>
            </a:ln>
          </p:spPr>
          <p:txBody>
            <a:bodyPr/>
            <a:lstStyle/>
            <a:p>
              <a:endParaRPr lang="en-US" dirty="0"/>
            </a:p>
          </p:txBody>
        </p:sp>
        <p:sp>
          <p:nvSpPr>
            <p:cNvPr id="464" name="Line 214">
              <a:extLst>
                <a:ext uri="{FF2B5EF4-FFF2-40B4-BE49-F238E27FC236}">
                  <a16:creationId xmlns:a16="http://schemas.microsoft.com/office/drawing/2014/main" id="{7F1C29E3-5E9C-4DB0-A260-435B073FA5A5}"/>
                </a:ext>
              </a:extLst>
            </p:cNvPr>
            <p:cNvSpPr>
              <a:spLocks noChangeShapeType="1"/>
            </p:cNvSpPr>
            <p:nvPr/>
          </p:nvSpPr>
          <p:spPr bwMode="auto">
            <a:xfrm flipV="1">
              <a:off x="6465887" y="3862388"/>
              <a:ext cx="11113" cy="38100"/>
            </a:xfrm>
            <a:prstGeom prst="line">
              <a:avLst/>
            </a:prstGeom>
            <a:solidFill>
              <a:schemeClr val="bg1">
                <a:lumMod val="65000"/>
              </a:schemeClr>
            </a:solidFill>
            <a:ln w="9525" cap="rnd">
              <a:solidFill>
                <a:schemeClr val="bg1"/>
              </a:solidFill>
              <a:round/>
              <a:headEnd/>
              <a:tailEnd/>
            </a:ln>
          </p:spPr>
          <p:txBody>
            <a:bodyPr/>
            <a:lstStyle/>
            <a:p>
              <a:endParaRPr lang="en-US" dirty="0"/>
            </a:p>
          </p:txBody>
        </p:sp>
        <p:sp>
          <p:nvSpPr>
            <p:cNvPr id="465" name="Freeform 215">
              <a:extLst>
                <a:ext uri="{FF2B5EF4-FFF2-40B4-BE49-F238E27FC236}">
                  <a16:creationId xmlns:a16="http://schemas.microsoft.com/office/drawing/2014/main" id="{3C97D4EF-C1D5-44EC-9E2E-76281404F830}"/>
                </a:ext>
              </a:extLst>
            </p:cNvPr>
            <p:cNvSpPr>
              <a:spLocks/>
            </p:cNvSpPr>
            <p:nvPr/>
          </p:nvSpPr>
          <p:spPr bwMode="auto">
            <a:xfrm>
              <a:off x="6829424" y="3767138"/>
              <a:ext cx="26988" cy="25400"/>
            </a:xfrm>
            <a:custGeom>
              <a:avLst/>
              <a:gdLst>
                <a:gd name="T0" fmla="*/ 6169 w 35"/>
                <a:gd name="T1" fmla="*/ 6158 h 33"/>
                <a:gd name="T2" fmla="*/ 6169 w 35"/>
                <a:gd name="T3" fmla="*/ 6158 h 33"/>
                <a:gd name="T4" fmla="*/ 3084 w 35"/>
                <a:gd name="T5" fmla="*/ 6158 h 33"/>
                <a:gd name="T6" fmla="*/ 0 w 35"/>
                <a:gd name="T7" fmla="*/ 0 h 33"/>
                <a:gd name="T8" fmla="*/ 6169 w 35"/>
                <a:gd name="T9" fmla="*/ 3079 h 33"/>
                <a:gd name="T10" fmla="*/ 6169 w 35"/>
                <a:gd name="T11" fmla="*/ 6158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a:moveTo>
                    <a:pt x="35" y="33"/>
                  </a:moveTo>
                  <a:lnTo>
                    <a:pt x="35" y="33"/>
                  </a:lnTo>
                  <a:lnTo>
                    <a:pt x="17" y="33"/>
                  </a:lnTo>
                  <a:lnTo>
                    <a:pt x="0" y="0"/>
                  </a:lnTo>
                  <a:lnTo>
                    <a:pt x="35" y="17"/>
                  </a:lnTo>
                  <a:lnTo>
                    <a:pt x="35" y="33"/>
                  </a:lnTo>
                </a:path>
              </a:pathLst>
            </a:custGeom>
            <a:solidFill>
              <a:srgbClr val="C8C8C8"/>
            </a:solidFill>
            <a:ln w="9525" cap="rnd">
              <a:solidFill>
                <a:schemeClr val="bg1"/>
              </a:solidFill>
              <a:round/>
              <a:headEnd/>
              <a:tailEnd/>
            </a:ln>
          </p:spPr>
          <p:txBody>
            <a:bodyPr/>
            <a:lstStyle/>
            <a:p>
              <a:endParaRPr lang="en-US" dirty="0"/>
            </a:p>
          </p:txBody>
        </p:sp>
        <p:sp>
          <p:nvSpPr>
            <p:cNvPr id="466" name="Freeform 216">
              <a:extLst>
                <a:ext uri="{FF2B5EF4-FFF2-40B4-BE49-F238E27FC236}">
                  <a16:creationId xmlns:a16="http://schemas.microsoft.com/office/drawing/2014/main" id="{9E4A49E2-E435-4F10-AE44-46446E760316}"/>
                </a:ext>
              </a:extLst>
            </p:cNvPr>
            <p:cNvSpPr>
              <a:spLocks/>
            </p:cNvSpPr>
            <p:nvPr/>
          </p:nvSpPr>
          <p:spPr bwMode="auto">
            <a:xfrm>
              <a:off x="6621462" y="3843338"/>
              <a:ext cx="165100" cy="114300"/>
            </a:xfrm>
            <a:custGeom>
              <a:avLst/>
              <a:gdLst>
                <a:gd name="T0" fmla="*/ 0 w 207"/>
                <a:gd name="T1" fmla="*/ 28575 h 144"/>
                <a:gd name="T2" fmla="*/ 0 w 207"/>
                <a:gd name="T3" fmla="*/ 28575 h 144"/>
                <a:gd name="T4" fmla="*/ 3988 w 207"/>
                <a:gd name="T5" fmla="*/ 25400 h 144"/>
                <a:gd name="T6" fmla="*/ 7178 w 207"/>
                <a:gd name="T7" fmla="*/ 19050 h 144"/>
                <a:gd name="T8" fmla="*/ 3988 w 207"/>
                <a:gd name="T9" fmla="*/ 15875 h 144"/>
                <a:gd name="T10" fmla="*/ 3988 w 207"/>
                <a:gd name="T11" fmla="*/ 6350 h 144"/>
                <a:gd name="T12" fmla="*/ 7178 w 207"/>
                <a:gd name="T13" fmla="*/ 6350 h 144"/>
                <a:gd name="T14" fmla="*/ 7178 w 207"/>
                <a:gd name="T15" fmla="*/ 3969 h 144"/>
                <a:gd name="T16" fmla="*/ 17547 w 207"/>
                <a:gd name="T17" fmla="*/ 0 h 144"/>
                <a:gd name="T18" fmla="*/ 20737 w 207"/>
                <a:gd name="T19" fmla="*/ 3969 h 144"/>
                <a:gd name="T20" fmla="*/ 31106 w 207"/>
                <a:gd name="T21" fmla="*/ 0 h 144"/>
                <a:gd name="T22" fmla="*/ 41474 w 207"/>
                <a:gd name="T23" fmla="*/ 0 h 144"/>
                <a:gd name="T24" fmla="*/ 35094 w 207"/>
                <a:gd name="T25" fmla="*/ 3969 h 144"/>
                <a:gd name="T26" fmla="*/ 31106 w 207"/>
                <a:gd name="T27" fmla="*/ 15875 h 144"/>
                <a:gd name="T28" fmla="*/ 20737 w 207"/>
                <a:gd name="T29" fmla="*/ 22225 h 144"/>
                <a:gd name="T30" fmla="*/ 17547 w 207"/>
                <a:gd name="T31" fmla="*/ 22225 h 144"/>
                <a:gd name="T32" fmla="*/ 7178 w 207"/>
                <a:gd name="T33" fmla="*/ 28575 h 144"/>
                <a:gd name="T34" fmla="*/ 0 w 207"/>
                <a:gd name="T35" fmla="*/ 28575 h 1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7"/>
                <a:gd name="T55" fmla="*/ 0 h 144"/>
                <a:gd name="T56" fmla="*/ 207 w 207"/>
                <a:gd name="T57" fmla="*/ 144 h 1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7" h="144">
                  <a:moveTo>
                    <a:pt x="0" y="144"/>
                  </a:moveTo>
                  <a:lnTo>
                    <a:pt x="0" y="144"/>
                  </a:lnTo>
                  <a:lnTo>
                    <a:pt x="17" y="128"/>
                  </a:lnTo>
                  <a:lnTo>
                    <a:pt x="34" y="96"/>
                  </a:lnTo>
                  <a:lnTo>
                    <a:pt x="17" y="80"/>
                  </a:lnTo>
                  <a:lnTo>
                    <a:pt x="17" y="32"/>
                  </a:lnTo>
                  <a:lnTo>
                    <a:pt x="34" y="32"/>
                  </a:lnTo>
                  <a:lnTo>
                    <a:pt x="34" y="17"/>
                  </a:lnTo>
                  <a:lnTo>
                    <a:pt x="86" y="0"/>
                  </a:lnTo>
                  <a:lnTo>
                    <a:pt x="104" y="17"/>
                  </a:lnTo>
                  <a:lnTo>
                    <a:pt x="155" y="0"/>
                  </a:lnTo>
                  <a:lnTo>
                    <a:pt x="207" y="0"/>
                  </a:lnTo>
                  <a:lnTo>
                    <a:pt x="173" y="17"/>
                  </a:lnTo>
                  <a:lnTo>
                    <a:pt x="155" y="80"/>
                  </a:lnTo>
                  <a:lnTo>
                    <a:pt x="104" y="113"/>
                  </a:lnTo>
                  <a:lnTo>
                    <a:pt x="86" y="113"/>
                  </a:lnTo>
                  <a:lnTo>
                    <a:pt x="34" y="144"/>
                  </a:lnTo>
                  <a:lnTo>
                    <a:pt x="0" y="144"/>
                  </a:lnTo>
                  <a:close/>
                </a:path>
              </a:pathLst>
            </a:custGeom>
            <a:solidFill>
              <a:srgbClr val="C8C8C8"/>
            </a:solidFill>
            <a:ln w="9525" cap="rnd">
              <a:solidFill>
                <a:schemeClr val="bg1"/>
              </a:solidFill>
              <a:round/>
              <a:headEnd/>
              <a:tailEnd/>
            </a:ln>
          </p:spPr>
          <p:txBody>
            <a:bodyPr/>
            <a:lstStyle/>
            <a:p>
              <a:endParaRPr lang="en-US" dirty="0"/>
            </a:p>
          </p:txBody>
        </p:sp>
        <p:sp>
          <p:nvSpPr>
            <p:cNvPr id="467" name="Freeform 217">
              <a:extLst>
                <a:ext uri="{FF2B5EF4-FFF2-40B4-BE49-F238E27FC236}">
                  <a16:creationId xmlns:a16="http://schemas.microsoft.com/office/drawing/2014/main" id="{DDE2FC5F-1A84-4BC3-A5DE-2D0E9C331F5B}"/>
                </a:ext>
              </a:extLst>
            </p:cNvPr>
            <p:cNvSpPr>
              <a:spLocks/>
            </p:cNvSpPr>
            <p:nvPr/>
          </p:nvSpPr>
          <p:spPr bwMode="auto">
            <a:xfrm>
              <a:off x="6594474" y="3944938"/>
              <a:ext cx="41275" cy="88900"/>
            </a:xfrm>
            <a:custGeom>
              <a:avLst/>
              <a:gdLst>
                <a:gd name="T0" fmla="*/ 7144 w 52"/>
                <a:gd name="T1" fmla="*/ 3175 h 112"/>
                <a:gd name="T2" fmla="*/ 7144 w 52"/>
                <a:gd name="T3" fmla="*/ 3175 h 112"/>
                <a:gd name="T4" fmla="*/ 7144 w 52"/>
                <a:gd name="T5" fmla="*/ 7144 h 112"/>
                <a:gd name="T6" fmla="*/ 7144 w 52"/>
                <a:gd name="T7" fmla="*/ 12700 h 112"/>
                <a:gd name="T8" fmla="*/ 3969 w 52"/>
                <a:gd name="T9" fmla="*/ 22225 h 112"/>
                <a:gd name="T10" fmla="*/ 0 w 52"/>
                <a:gd name="T11" fmla="*/ 9525 h 112"/>
                <a:gd name="T12" fmla="*/ 3969 w 52"/>
                <a:gd name="T13" fmla="*/ 7144 h 112"/>
                <a:gd name="T14" fmla="*/ 7144 w 52"/>
                <a:gd name="T15" fmla="*/ 0 h 112"/>
                <a:gd name="T16" fmla="*/ 10319 w 52"/>
                <a:gd name="T17" fmla="*/ 0 h 112"/>
                <a:gd name="T18" fmla="*/ 7144 w 52"/>
                <a:gd name="T19" fmla="*/ 3175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112"/>
                <a:gd name="T32" fmla="*/ 52 w 52"/>
                <a:gd name="T33" fmla="*/ 112 h 1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112">
                  <a:moveTo>
                    <a:pt x="35" y="16"/>
                  </a:moveTo>
                  <a:lnTo>
                    <a:pt x="35" y="16"/>
                  </a:lnTo>
                  <a:lnTo>
                    <a:pt x="35" y="33"/>
                  </a:lnTo>
                  <a:lnTo>
                    <a:pt x="35" y="64"/>
                  </a:lnTo>
                  <a:lnTo>
                    <a:pt x="18" y="112"/>
                  </a:lnTo>
                  <a:lnTo>
                    <a:pt x="0" y="48"/>
                  </a:lnTo>
                  <a:lnTo>
                    <a:pt x="18" y="33"/>
                  </a:lnTo>
                  <a:lnTo>
                    <a:pt x="35" y="0"/>
                  </a:lnTo>
                  <a:lnTo>
                    <a:pt x="52" y="0"/>
                  </a:lnTo>
                  <a:lnTo>
                    <a:pt x="35" y="16"/>
                  </a:lnTo>
                </a:path>
              </a:pathLst>
            </a:custGeom>
            <a:solidFill>
              <a:srgbClr val="E71C57"/>
            </a:solidFill>
            <a:ln w="9525" cap="rnd">
              <a:solidFill>
                <a:schemeClr val="bg1"/>
              </a:solidFill>
              <a:round/>
              <a:headEnd/>
              <a:tailEnd/>
            </a:ln>
          </p:spPr>
          <p:txBody>
            <a:bodyPr/>
            <a:lstStyle/>
            <a:p>
              <a:endParaRPr lang="en-US" dirty="0"/>
            </a:p>
          </p:txBody>
        </p:sp>
        <p:sp>
          <p:nvSpPr>
            <p:cNvPr id="468" name="Freeform 218">
              <a:extLst>
                <a:ext uri="{FF2B5EF4-FFF2-40B4-BE49-F238E27FC236}">
                  <a16:creationId xmlns:a16="http://schemas.microsoft.com/office/drawing/2014/main" id="{7127CCD8-FC0F-49C2-B751-57A0E2704A08}"/>
                </a:ext>
              </a:extLst>
            </p:cNvPr>
            <p:cNvSpPr>
              <a:spLocks/>
            </p:cNvSpPr>
            <p:nvPr/>
          </p:nvSpPr>
          <p:spPr bwMode="auto">
            <a:xfrm>
              <a:off x="6704012" y="3830638"/>
              <a:ext cx="206375" cy="203200"/>
            </a:xfrm>
            <a:custGeom>
              <a:avLst/>
              <a:gdLst>
                <a:gd name="T0" fmla="*/ 31076 w 259"/>
                <a:gd name="T1" fmla="*/ 3175 h 256"/>
                <a:gd name="T2" fmla="*/ 31076 w 259"/>
                <a:gd name="T3" fmla="*/ 3175 h 256"/>
                <a:gd name="T4" fmla="*/ 34263 w 259"/>
                <a:gd name="T5" fmla="*/ 9525 h 256"/>
                <a:gd name="T6" fmla="*/ 38247 w 259"/>
                <a:gd name="T7" fmla="*/ 9525 h 256"/>
                <a:gd name="T8" fmla="*/ 38247 w 259"/>
                <a:gd name="T9" fmla="*/ 15875 h 256"/>
                <a:gd name="T10" fmla="*/ 34263 w 259"/>
                <a:gd name="T11" fmla="*/ 22225 h 256"/>
                <a:gd name="T12" fmla="*/ 38247 w 259"/>
                <a:gd name="T13" fmla="*/ 28575 h 256"/>
                <a:gd name="T14" fmla="*/ 44622 w 259"/>
                <a:gd name="T15" fmla="*/ 31750 h 256"/>
                <a:gd name="T16" fmla="*/ 48606 w 259"/>
                <a:gd name="T17" fmla="*/ 41275 h 256"/>
                <a:gd name="T18" fmla="*/ 51793 w 259"/>
                <a:gd name="T19" fmla="*/ 44450 h 256"/>
                <a:gd name="T20" fmla="*/ 51793 w 259"/>
                <a:gd name="T21" fmla="*/ 47625 h 256"/>
                <a:gd name="T22" fmla="*/ 44622 w 259"/>
                <a:gd name="T23" fmla="*/ 47625 h 256"/>
                <a:gd name="T24" fmla="*/ 41434 w 259"/>
                <a:gd name="T25" fmla="*/ 50800 h 256"/>
                <a:gd name="T26" fmla="*/ 34263 w 259"/>
                <a:gd name="T27" fmla="*/ 47625 h 256"/>
                <a:gd name="T28" fmla="*/ 31076 w 259"/>
                <a:gd name="T29" fmla="*/ 50800 h 256"/>
                <a:gd name="T30" fmla="*/ 23904 w 259"/>
                <a:gd name="T31" fmla="*/ 47625 h 256"/>
                <a:gd name="T32" fmla="*/ 23904 w 259"/>
                <a:gd name="T33" fmla="*/ 44450 h 256"/>
                <a:gd name="T34" fmla="*/ 20717 w 259"/>
                <a:gd name="T35" fmla="*/ 41275 h 256"/>
                <a:gd name="T36" fmla="*/ 10359 w 259"/>
                <a:gd name="T37" fmla="*/ 34925 h 256"/>
                <a:gd name="T38" fmla="*/ 0 w 259"/>
                <a:gd name="T39" fmla="*/ 31750 h 256"/>
                <a:gd name="T40" fmla="*/ 0 w 259"/>
                <a:gd name="T41" fmla="*/ 25400 h 256"/>
                <a:gd name="T42" fmla="*/ 10359 w 259"/>
                <a:gd name="T43" fmla="*/ 19050 h 256"/>
                <a:gd name="T44" fmla="*/ 14343 w 259"/>
                <a:gd name="T45" fmla="*/ 6350 h 256"/>
                <a:gd name="T46" fmla="*/ 20717 w 259"/>
                <a:gd name="T47" fmla="*/ 3175 h 256"/>
                <a:gd name="T48" fmla="*/ 20717 w 259"/>
                <a:gd name="T49" fmla="*/ 0 h 256"/>
                <a:gd name="T50" fmla="*/ 31076 w 259"/>
                <a:gd name="T51" fmla="*/ 3175 h 2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9"/>
                <a:gd name="T79" fmla="*/ 0 h 256"/>
                <a:gd name="T80" fmla="*/ 259 w 259"/>
                <a:gd name="T81" fmla="*/ 256 h 2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9" h="256">
                  <a:moveTo>
                    <a:pt x="155" y="16"/>
                  </a:moveTo>
                  <a:lnTo>
                    <a:pt x="155" y="16"/>
                  </a:lnTo>
                  <a:lnTo>
                    <a:pt x="172" y="48"/>
                  </a:lnTo>
                  <a:lnTo>
                    <a:pt x="190" y="48"/>
                  </a:lnTo>
                  <a:lnTo>
                    <a:pt x="190" y="81"/>
                  </a:lnTo>
                  <a:lnTo>
                    <a:pt x="172" y="112"/>
                  </a:lnTo>
                  <a:lnTo>
                    <a:pt x="190" y="144"/>
                  </a:lnTo>
                  <a:lnTo>
                    <a:pt x="224" y="160"/>
                  </a:lnTo>
                  <a:lnTo>
                    <a:pt x="241" y="208"/>
                  </a:lnTo>
                  <a:lnTo>
                    <a:pt x="259" y="225"/>
                  </a:lnTo>
                  <a:lnTo>
                    <a:pt x="259" y="240"/>
                  </a:lnTo>
                  <a:lnTo>
                    <a:pt x="224" y="240"/>
                  </a:lnTo>
                  <a:lnTo>
                    <a:pt x="207" y="256"/>
                  </a:lnTo>
                  <a:lnTo>
                    <a:pt x="172" y="240"/>
                  </a:lnTo>
                  <a:lnTo>
                    <a:pt x="155" y="256"/>
                  </a:lnTo>
                  <a:lnTo>
                    <a:pt x="120" y="240"/>
                  </a:lnTo>
                  <a:lnTo>
                    <a:pt x="120" y="225"/>
                  </a:lnTo>
                  <a:lnTo>
                    <a:pt x="103" y="208"/>
                  </a:lnTo>
                  <a:lnTo>
                    <a:pt x="51" y="177"/>
                  </a:lnTo>
                  <a:lnTo>
                    <a:pt x="0" y="160"/>
                  </a:lnTo>
                  <a:lnTo>
                    <a:pt x="0" y="129"/>
                  </a:lnTo>
                  <a:lnTo>
                    <a:pt x="51" y="96"/>
                  </a:lnTo>
                  <a:lnTo>
                    <a:pt x="69" y="33"/>
                  </a:lnTo>
                  <a:lnTo>
                    <a:pt x="103" y="16"/>
                  </a:lnTo>
                  <a:lnTo>
                    <a:pt x="103" y="0"/>
                  </a:lnTo>
                  <a:lnTo>
                    <a:pt x="155" y="16"/>
                  </a:lnTo>
                </a:path>
              </a:pathLst>
            </a:custGeom>
            <a:solidFill>
              <a:srgbClr val="E71C57"/>
            </a:solidFill>
            <a:ln w="9525" cap="rnd">
              <a:solidFill>
                <a:schemeClr val="bg1"/>
              </a:solidFill>
              <a:round/>
              <a:headEnd/>
              <a:tailEnd/>
            </a:ln>
          </p:spPr>
          <p:txBody>
            <a:bodyPr/>
            <a:lstStyle/>
            <a:p>
              <a:endParaRPr lang="en-US" dirty="0"/>
            </a:p>
          </p:txBody>
        </p:sp>
        <p:sp>
          <p:nvSpPr>
            <p:cNvPr id="469" name="Freeform 219">
              <a:extLst>
                <a:ext uri="{FF2B5EF4-FFF2-40B4-BE49-F238E27FC236}">
                  <a16:creationId xmlns:a16="http://schemas.microsoft.com/office/drawing/2014/main" id="{1D0DB682-FEBB-4FB7-9652-06E361D8FEAF}"/>
                </a:ext>
              </a:extLst>
            </p:cNvPr>
            <p:cNvSpPr>
              <a:spLocks/>
            </p:cNvSpPr>
            <p:nvPr/>
          </p:nvSpPr>
          <p:spPr bwMode="auto">
            <a:xfrm>
              <a:off x="6621462" y="3906838"/>
              <a:ext cx="30163" cy="38100"/>
            </a:xfrm>
            <a:custGeom>
              <a:avLst/>
              <a:gdLst>
                <a:gd name="T0" fmla="*/ 4189 w 36"/>
                <a:gd name="T1" fmla="*/ 9525 h 48"/>
                <a:gd name="T2" fmla="*/ 4189 w 36"/>
                <a:gd name="T3" fmla="*/ 9525 h 48"/>
                <a:gd name="T4" fmla="*/ 0 w 36"/>
                <a:gd name="T5" fmla="*/ 9525 h 48"/>
                <a:gd name="T6" fmla="*/ 4189 w 36"/>
                <a:gd name="T7" fmla="*/ 0 h 48"/>
                <a:gd name="T8" fmla="*/ 8379 w 36"/>
                <a:gd name="T9" fmla="*/ 3175 h 48"/>
                <a:gd name="T10" fmla="*/ 4189 w 36"/>
                <a:gd name="T11" fmla="*/ 9525 h 48"/>
                <a:gd name="T12" fmla="*/ 0 60000 65536"/>
                <a:gd name="T13" fmla="*/ 0 60000 65536"/>
                <a:gd name="T14" fmla="*/ 0 60000 65536"/>
                <a:gd name="T15" fmla="*/ 0 60000 65536"/>
                <a:gd name="T16" fmla="*/ 0 60000 65536"/>
                <a:gd name="T17" fmla="*/ 0 60000 65536"/>
                <a:gd name="T18" fmla="*/ 0 w 36"/>
                <a:gd name="T19" fmla="*/ 0 h 48"/>
                <a:gd name="T20" fmla="*/ 36 w 36"/>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36" h="48">
                  <a:moveTo>
                    <a:pt x="17" y="48"/>
                  </a:moveTo>
                  <a:lnTo>
                    <a:pt x="17" y="48"/>
                  </a:lnTo>
                  <a:lnTo>
                    <a:pt x="0" y="48"/>
                  </a:lnTo>
                  <a:lnTo>
                    <a:pt x="17" y="0"/>
                  </a:lnTo>
                  <a:lnTo>
                    <a:pt x="36" y="16"/>
                  </a:lnTo>
                  <a:lnTo>
                    <a:pt x="17" y="48"/>
                  </a:lnTo>
                </a:path>
              </a:pathLst>
            </a:custGeom>
            <a:solidFill>
              <a:srgbClr val="E71C57"/>
            </a:solidFill>
            <a:ln w="9525" cap="rnd">
              <a:solidFill>
                <a:schemeClr val="bg1"/>
              </a:solidFill>
              <a:round/>
              <a:headEnd/>
              <a:tailEnd/>
            </a:ln>
          </p:spPr>
          <p:txBody>
            <a:bodyPr/>
            <a:lstStyle/>
            <a:p>
              <a:endParaRPr lang="en-US" dirty="0"/>
            </a:p>
          </p:txBody>
        </p:sp>
        <p:sp>
          <p:nvSpPr>
            <p:cNvPr id="470" name="Freeform 220">
              <a:extLst>
                <a:ext uri="{FF2B5EF4-FFF2-40B4-BE49-F238E27FC236}">
                  <a16:creationId xmlns:a16="http://schemas.microsoft.com/office/drawing/2014/main" id="{459571ED-7696-4AC4-91B2-2C61C118A804}"/>
                </a:ext>
              </a:extLst>
            </p:cNvPr>
            <p:cNvSpPr>
              <a:spLocks/>
            </p:cNvSpPr>
            <p:nvPr/>
          </p:nvSpPr>
          <p:spPr bwMode="auto">
            <a:xfrm>
              <a:off x="6869112" y="4021138"/>
              <a:ext cx="41275" cy="25400"/>
            </a:xfrm>
            <a:custGeom>
              <a:avLst/>
              <a:gdLst>
                <a:gd name="T0" fmla="*/ 0 w 52"/>
                <a:gd name="T1" fmla="*/ 3079 h 33"/>
                <a:gd name="T2" fmla="*/ 0 w 52"/>
                <a:gd name="T3" fmla="*/ 3079 h 33"/>
                <a:gd name="T4" fmla="*/ 3969 w 52"/>
                <a:gd name="T5" fmla="*/ 0 h 33"/>
                <a:gd name="T6" fmla="*/ 10319 w 52"/>
                <a:gd name="T7" fmla="*/ 0 h 33"/>
                <a:gd name="T8" fmla="*/ 7144 w 52"/>
                <a:gd name="T9" fmla="*/ 3079 h 33"/>
                <a:gd name="T10" fmla="*/ 10319 w 52"/>
                <a:gd name="T11" fmla="*/ 6158 h 33"/>
                <a:gd name="T12" fmla="*/ 0 w 52"/>
                <a:gd name="T13" fmla="*/ 3079 h 33"/>
                <a:gd name="T14" fmla="*/ 0 60000 65536"/>
                <a:gd name="T15" fmla="*/ 0 60000 65536"/>
                <a:gd name="T16" fmla="*/ 0 60000 65536"/>
                <a:gd name="T17" fmla="*/ 0 60000 65536"/>
                <a:gd name="T18" fmla="*/ 0 60000 65536"/>
                <a:gd name="T19" fmla="*/ 0 60000 65536"/>
                <a:gd name="T20" fmla="*/ 0 60000 65536"/>
                <a:gd name="T21" fmla="*/ 0 w 52"/>
                <a:gd name="T22" fmla="*/ 0 h 33"/>
                <a:gd name="T23" fmla="*/ 52 w 52"/>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33">
                  <a:moveTo>
                    <a:pt x="0" y="16"/>
                  </a:moveTo>
                  <a:lnTo>
                    <a:pt x="0" y="16"/>
                  </a:lnTo>
                  <a:lnTo>
                    <a:pt x="17" y="0"/>
                  </a:lnTo>
                  <a:lnTo>
                    <a:pt x="52" y="0"/>
                  </a:lnTo>
                  <a:lnTo>
                    <a:pt x="34" y="16"/>
                  </a:lnTo>
                  <a:lnTo>
                    <a:pt x="52" y="33"/>
                  </a:lnTo>
                  <a:lnTo>
                    <a:pt x="0" y="16"/>
                  </a:lnTo>
                </a:path>
              </a:pathLst>
            </a:custGeom>
            <a:solidFill>
              <a:srgbClr val="E71C57"/>
            </a:solidFill>
            <a:ln w="9525" cap="rnd">
              <a:solidFill>
                <a:schemeClr val="bg1"/>
              </a:solidFill>
              <a:round/>
              <a:headEnd/>
              <a:tailEnd/>
            </a:ln>
          </p:spPr>
          <p:txBody>
            <a:bodyPr/>
            <a:lstStyle/>
            <a:p>
              <a:endParaRPr lang="en-US" dirty="0"/>
            </a:p>
          </p:txBody>
        </p:sp>
        <p:sp>
          <p:nvSpPr>
            <p:cNvPr id="471" name="Freeform 221">
              <a:extLst>
                <a:ext uri="{FF2B5EF4-FFF2-40B4-BE49-F238E27FC236}">
                  <a16:creationId xmlns:a16="http://schemas.microsoft.com/office/drawing/2014/main" id="{C177F284-DD2A-4B2C-B432-28BAA232E533}"/>
                </a:ext>
              </a:extLst>
            </p:cNvPr>
            <p:cNvSpPr>
              <a:spLocks/>
            </p:cNvSpPr>
            <p:nvPr/>
          </p:nvSpPr>
          <p:spPr bwMode="auto">
            <a:xfrm>
              <a:off x="6364287" y="3271838"/>
              <a:ext cx="206375" cy="166688"/>
            </a:xfrm>
            <a:custGeom>
              <a:avLst/>
              <a:gdLst>
                <a:gd name="T0" fmla="*/ 48606 w 259"/>
                <a:gd name="T1" fmla="*/ 35890 h 209"/>
                <a:gd name="T2" fmla="*/ 48606 w 259"/>
                <a:gd name="T3" fmla="*/ 35890 h 209"/>
                <a:gd name="T4" fmla="*/ 44622 w 259"/>
                <a:gd name="T5" fmla="*/ 28712 h 209"/>
                <a:gd name="T6" fmla="*/ 44622 w 259"/>
                <a:gd name="T7" fmla="*/ 26319 h 209"/>
                <a:gd name="T8" fmla="*/ 48606 w 259"/>
                <a:gd name="T9" fmla="*/ 28712 h 209"/>
                <a:gd name="T10" fmla="*/ 51793 w 259"/>
                <a:gd name="T11" fmla="*/ 23129 h 209"/>
                <a:gd name="T12" fmla="*/ 48606 w 259"/>
                <a:gd name="T13" fmla="*/ 23129 h 209"/>
                <a:gd name="T14" fmla="*/ 41434 w 259"/>
                <a:gd name="T15" fmla="*/ 13558 h 209"/>
                <a:gd name="T16" fmla="*/ 41434 w 259"/>
                <a:gd name="T17" fmla="*/ 7178 h 209"/>
                <a:gd name="T18" fmla="*/ 38247 w 259"/>
                <a:gd name="T19" fmla="*/ 3988 h 209"/>
                <a:gd name="T20" fmla="*/ 27889 w 259"/>
                <a:gd name="T21" fmla="*/ 0 h 209"/>
                <a:gd name="T22" fmla="*/ 20717 w 259"/>
                <a:gd name="T23" fmla="*/ 7178 h 209"/>
                <a:gd name="T24" fmla="*/ 20717 w 259"/>
                <a:gd name="T25" fmla="*/ 9571 h 209"/>
                <a:gd name="T26" fmla="*/ 14343 w 259"/>
                <a:gd name="T27" fmla="*/ 13558 h 209"/>
                <a:gd name="T28" fmla="*/ 14343 w 259"/>
                <a:gd name="T29" fmla="*/ 19141 h 209"/>
                <a:gd name="T30" fmla="*/ 10359 w 259"/>
                <a:gd name="T31" fmla="*/ 19141 h 209"/>
                <a:gd name="T32" fmla="*/ 3984 w 259"/>
                <a:gd name="T33" fmla="*/ 23129 h 209"/>
                <a:gd name="T34" fmla="*/ 0 w 259"/>
                <a:gd name="T35" fmla="*/ 23129 h 209"/>
                <a:gd name="T36" fmla="*/ 3984 w 259"/>
                <a:gd name="T37" fmla="*/ 28712 h 209"/>
                <a:gd name="T38" fmla="*/ 0 w 259"/>
                <a:gd name="T39" fmla="*/ 35890 h 209"/>
                <a:gd name="T40" fmla="*/ 0 w 259"/>
                <a:gd name="T41" fmla="*/ 42270 h 209"/>
                <a:gd name="T42" fmla="*/ 7171 w 259"/>
                <a:gd name="T43" fmla="*/ 38282 h 209"/>
                <a:gd name="T44" fmla="*/ 14343 w 259"/>
                <a:gd name="T45" fmla="*/ 38282 h 209"/>
                <a:gd name="T46" fmla="*/ 24701 w 259"/>
                <a:gd name="T47" fmla="*/ 42270 h 209"/>
                <a:gd name="T48" fmla="*/ 27889 w 259"/>
                <a:gd name="T49" fmla="*/ 42270 h 209"/>
                <a:gd name="T50" fmla="*/ 31076 w 259"/>
                <a:gd name="T51" fmla="*/ 42270 h 209"/>
                <a:gd name="T52" fmla="*/ 34263 w 259"/>
                <a:gd name="T53" fmla="*/ 42270 h 209"/>
                <a:gd name="T54" fmla="*/ 41434 w 259"/>
                <a:gd name="T55" fmla="*/ 42270 h 209"/>
                <a:gd name="T56" fmla="*/ 44622 w 259"/>
                <a:gd name="T57" fmla="*/ 35890 h 209"/>
                <a:gd name="T58" fmla="*/ 48606 w 259"/>
                <a:gd name="T59" fmla="*/ 35890 h 2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9"/>
                <a:gd name="T91" fmla="*/ 0 h 209"/>
                <a:gd name="T92" fmla="*/ 259 w 259"/>
                <a:gd name="T93" fmla="*/ 209 h 20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9" h="209">
                  <a:moveTo>
                    <a:pt x="241" y="177"/>
                  </a:moveTo>
                  <a:lnTo>
                    <a:pt x="241" y="177"/>
                  </a:lnTo>
                  <a:lnTo>
                    <a:pt x="224" y="144"/>
                  </a:lnTo>
                  <a:lnTo>
                    <a:pt x="224" y="129"/>
                  </a:lnTo>
                  <a:lnTo>
                    <a:pt x="241" y="144"/>
                  </a:lnTo>
                  <a:lnTo>
                    <a:pt x="259" y="113"/>
                  </a:lnTo>
                  <a:lnTo>
                    <a:pt x="241" y="113"/>
                  </a:lnTo>
                  <a:lnTo>
                    <a:pt x="207" y="66"/>
                  </a:lnTo>
                  <a:lnTo>
                    <a:pt x="207" y="33"/>
                  </a:lnTo>
                  <a:lnTo>
                    <a:pt x="190" y="18"/>
                  </a:lnTo>
                  <a:lnTo>
                    <a:pt x="138" y="0"/>
                  </a:lnTo>
                  <a:lnTo>
                    <a:pt x="103" y="33"/>
                  </a:lnTo>
                  <a:lnTo>
                    <a:pt x="103" y="48"/>
                  </a:lnTo>
                  <a:lnTo>
                    <a:pt x="69" y="66"/>
                  </a:lnTo>
                  <a:lnTo>
                    <a:pt x="69" y="96"/>
                  </a:lnTo>
                  <a:lnTo>
                    <a:pt x="51" y="96"/>
                  </a:lnTo>
                  <a:lnTo>
                    <a:pt x="17" y="113"/>
                  </a:lnTo>
                  <a:lnTo>
                    <a:pt x="0" y="113"/>
                  </a:lnTo>
                  <a:lnTo>
                    <a:pt x="17" y="144"/>
                  </a:lnTo>
                  <a:lnTo>
                    <a:pt x="0" y="177"/>
                  </a:lnTo>
                  <a:lnTo>
                    <a:pt x="0" y="209"/>
                  </a:lnTo>
                  <a:lnTo>
                    <a:pt x="34" y="192"/>
                  </a:lnTo>
                  <a:lnTo>
                    <a:pt x="69" y="192"/>
                  </a:lnTo>
                  <a:lnTo>
                    <a:pt x="121" y="209"/>
                  </a:lnTo>
                  <a:lnTo>
                    <a:pt x="138" y="209"/>
                  </a:lnTo>
                  <a:lnTo>
                    <a:pt x="155" y="209"/>
                  </a:lnTo>
                  <a:lnTo>
                    <a:pt x="172" y="209"/>
                  </a:lnTo>
                  <a:lnTo>
                    <a:pt x="207" y="209"/>
                  </a:lnTo>
                  <a:lnTo>
                    <a:pt x="224" y="177"/>
                  </a:lnTo>
                  <a:lnTo>
                    <a:pt x="241" y="177"/>
                  </a:lnTo>
                  <a:close/>
                </a:path>
              </a:pathLst>
            </a:custGeom>
            <a:solidFill>
              <a:srgbClr val="D4DF33"/>
            </a:solidFill>
            <a:ln w="9525" cap="rnd">
              <a:solidFill>
                <a:schemeClr val="bg1"/>
              </a:solidFill>
              <a:round/>
              <a:headEnd/>
              <a:tailEnd/>
            </a:ln>
          </p:spPr>
          <p:txBody>
            <a:bodyPr/>
            <a:lstStyle/>
            <a:p>
              <a:endParaRPr lang="en-US" dirty="0"/>
            </a:p>
          </p:txBody>
        </p:sp>
        <p:sp>
          <p:nvSpPr>
            <p:cNvPr id="472" name="Freeform 222">
              <a:extLst>
                <a:ext uri="{FF2B5EF4-FFF2-40B4-BE49-F238E27FC236}">
                  <a16:creationId xmlns:a16="http://schemas.microsoft.com/office/drawing/2014/main" id="{BC5E108A-78F2-4B7B-BC8F-C687A35416FA}"/>
                </a:ext>
              </a:extLst>
            </p:cNvPr>
            <p:cNvSpPr>
              <a:spLocks/>
            </p:cNvSpPr>
            <p:nvPr/>
          </p:nvSpPr>
          <p:spPr bwMode="auto">
            <a:xfrm>
              <a:off x="6334124" y="3411538"/>
              <a:ext cx="400050" cy="241300"/>
            </a:xfrm>
            <a:custGeom>
              <a:avLst/>
              <a:gdLst>
                <a:gd name="T0" fmla="*/ 42152 w 503"/>
                <a:gd name="T1" fmla="*/ 54153 h 303"/>
                <a:gd name="T2" fmla="*/ 42152 w 503"/>
                <a:gd name="T3" fmla="*/ 54153 h 303"/>
                <a:gd name="T4" fmla="*/ 34994 w 503"/>
                <a:gd name="T5" fmla="*/ 54153 h 303"/>
                <a:gd name="T6" fmla="*/ 34994 w 503"/>
                <a:gd name="T7" fmla="*/ 50968 h 303"/>
                <a:gd name="T8" fmla="*/ 38176 w 503"/>
                <a:gd name="T9" fmla="*/ 44597 h 303"/>
                <a:gd name="T10" fmla="*/ 45334 w 503"/>
                <a:gd name="T11" fmla="*/ 44597 h 303"/>
                <a:gd name="T12" fmla="*/ 45334 w 503"/>
                <a:gd name="T13" fmla="*/ 41411 h 303"/>
                <a:gd name="T14" fmla="*/ 42152 w 503"/>
                <a:gd name="T15" fmla="*/ 35040 h 303"/>
                <a:gd name="T16" fmla="*/ 42152 w 503"/>
                <a:gd name="T17" fmla="*/ 31855 h 303"/>
                <a:gd name="T18" fmla="*/ 31018 w 503"/>
                <a:gd name="T19" fmla="*/ 28669 h 303"/>
                <a:gd name="T20" fmla="*/ 24655 w 503"/>
                <a:gd name="T21" fmla="*/ 31855 h 303"/>
                <a:gd name="T22" fmla="*/ 17497 w 503"/>
                <a:gd name="T23" fmla="*/ 35040 h 303"/>
                <a:gd name="T24" fmla="*/ 14316 w 503"/>
                <a:gd name="T25" fmla="*/ 35040 h 303"/>
                <a:gd name="T26" fmla="*/ 3977 w 503"/>
                <a:gd name="T27" fmla="*/ 35040 h 303"/>
                <a:gd name="T28" fmla="*/ 0 w 503"/>
                <a:gd name="T29" fmla="*/ 31855 h 303"/>
                <a:gd name="T30" fmla="*/ 3977 w 503"/>
                <a:gd name="T31" fmla="*/ 25484 h 303"/>
                <a:gd name="T32" fmla="*/ 7158 w 503"/>
                <a:gd name="T33" fmla="*/ 19113 h 303"/>
                <a:gd name="T34" fmla="*/ 10339 w 503"/>
                <a:gd name="T35" fmla="*/ 15927 h 303"/>
                <a:gd name="T36" fmla="*/ 7158 w 503"/>
                <a:gd name="T37" fmla="*/ 6371 h 303"/>
                <a:gd name="T38" fmla="*/ 14316 w 503"/>
                <a:gd name="T39" fmla="*/ 3185 h 303"/>
                <a:gd name="T40" fmla="*/ 20679 w 503"/>
                <a:gd name="T41" fmla="*/ 3185 h 303"/>
                <a:gd name="T42" fmla="*/ 31018 w 503"/>
                <a:gd name="T43" fmla="*/ 6371 h 303"/>
                <a:gd name="T44" fmla="*/ 34994 w 503"/>
                <a:gd name="T45" fmla="*/ 6371 h 303"/>
                <a:gd name="T46" fmla="*/ 38176 w 503"/>
                <a:gd name="T47" fmla="*/ 6371 h 303"/>
                <a:gd name="T48" fmla="*/ 42152 w 503"/>
                <a:gd name="T49" fmla="*/ 6371 h 303"/>
                <a:gd name="T50" fmla="*/ 48515 w 503"/>
                <a:gd name="T51" fmla="*/ 6371 h 303"/>
                <a:gd name="T52" fmla="*/ 52492 w 503"/>
                <a:gd name="T53" fmla="*/ 0 h 303"/>
                <a:gd name="T54" fmla="*/ 55673 w 503"/>
                <a:gd name="T55" fmla="*/ 0 h 303"/>
                <a:gd name="T56" fmla="*/ 66012 w 503"/>
                <a:gd name="T57" fmla="*/ 0 h 303"/>
                <a:gd name="T58" fmla="*/ 69194 w 503"/>
                <a:gd name="T59" fmla="*/ 3185 h 303"/>
                <a:gd name="T60" fmla="*/ 66012 w 503"/>
                <a:gd name="T61" fmla="*/ 3185 h 303"/>
                <a:gd name="T62" fmla="*/ 69194 w 503"/>
                <a:gd name="T63" fmla="*/ 6371 h 303"/>
                <a:gd name="T64" fmla="*/ 73170 w 503"/>
                <a:gd name="T65" fmla="*/ 6371 h 303"/>
                <a:gd name="T66" fmla="*/ 76351 w 503"/>
                <a:gd name="T67" fmla="*/ 12742 h 303"/>
                <a:gd name="T68" fmla="*/ 79533 w 503"/>
                <a:gd name="T69" fmla="*/ 15927 h 303"/>
                <a:gd name="T70" fmla="*/ 83509 w 503"/>
                <a:gd name="T71" fmla="*/ 12742 h 303"/>
                <a:gd name="T72" fmla="*/ 100211 w 503"/>
                <a:gd name="T73" fmla="*/ 22298 h 303"/>
                <a:gd name="T74" fmla="*/ 97030 w 503"/>
                <a:gd name="T75" fmla="*/ 35040 h 303"/>
                <a:gd name="T76" fmla="*/ 93053 w 503"/>
                <a:gd name="T77" fmla="*/ 31855 h 303"/>
                <a:gd name="T78" fmla="*/ 89872 w 503"/>
                <a:gd name="T79" fmla="*/ 35040 h 303"/>
                <a:gd name="T80" fmla="*/ 89872 w 503"/>
                <a:gd name="T81" fmla="*/ 41411 h 303"/>
                <a:gd name="T82" fmla="*/ 86691 w 503"/>
                <a:gd name="T83" fmla="*/ 41411 h 303"/>
                <a:gd name="T84" fmla="*/ 69194 w 503"/>
                <a:gd name="T85" fmla="*/ 50968 h 303"/>
                <a:gd name="T86" fmla="*/ 76351 w 503"/>
                <a:gd name="T87" fmla="*/ 54153 h 303"/>
                <a:gd name="T88" fmla="*/ 79533 w 503"/>
                <a:gd name="T89" fmla="*/ 54153 h 303"/>
                <a:gd name="T90" fmla="*/ 76351 w 503"/>
                <a:gd name="T91" fmla="*/ 54153 h 303"/>
                <a:gd name="T92" fmla="*/ 66012 w 503"/>
                <a:gd name="T93" fmla="*/ 60524 h 303"/>
                <a:gd name="T94" fmla="*/ 62831 w 503"/>
                <a:gd name="T95" fmla="*/ 60524 h 303"/>
                <a:gd name="T96" fmla="*/ 62831 w 503"/>
                <a:gd name="T97" fmla="*/ 57339 h 303"/>
                <a:gd name="T98" fmla="*/ 58854 w 503"/>
                <a:gd name="T99" fmla="*/ 54153 h 303"/>
                <a:gd name="T100" fmla="*/ 66012 w 503"/>
                <a:gd name="T101" fmla="*/ 50968 h 303"/>
                <a:gd name="T102" fmla="*/ 55673 w 503"/>
                <a:gd name="T103" fmla="*/ 47782 h 303"/>
                <a:gd name="T104" fmla="*/ 55673 w 503"/>
                <a:gd name="T105" fmla="*/ 44597 h 303"/>
                <a:gd name="T106" fmla="*/ 48515 w 503"/>
                <a:gd name="T107" fmla="*/ 44597 h 303"/>
                <a:gd name="T108" fmla="*/ 45334 w 503"/>
                <a:gd name="T109" fmla="*/ 50968 h 303"/>
                <a:gd name="T110" fmla="*/ 42152 w 503"/>
                <a:gd name="T111" fmla="*/ 50968 h 303"/>
                <a:gd name="T112" fmla="*/ 42152 w 503"/>
                <a:gd name="T113" fmla="*/ 54153 h 3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03"/>
                <a:gd name="T172" fmla="*/ 0 h 303"/>
                <a:gd name="T173" fmla="*/ 503 w 503"/>
                <a:gd name="T174" fmla="*/ 303 h 30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03" h="303">
                  <a:moveTo>
                    <a:pt x="209" y="272"/>
                  </a:moveTo>
                  <a:lnTo>
                    <a:pt x="209" y="272"/>
                  </a:lnTo>
                  <a:lnTo>
                    <a:pt x="173" y="272"/>
                  </a:lnTo>
                  <a:lnTo>
                    <a:pt x="173" y="255"/>
                  </a:lnTo>
                  <a:lnTo>
                    <a:pt x="192" y="224"/>
                  </a:lnTo>
                  <a:lnTo>
                    <a:pt x="227" y="224"/>
                  </a:lnTo>
                  <a:lnTo>
                    <a:pt x="227" y="207"/>
                  </a:lnTo>
                  <a:lnTo>
                    <a:pt x="209" y="176"/>
                  </a:lnTo>
                  <a:lnTo>
                    <a:pt x="209" y="159"/>
                  </a:lnTo>
                  <a:lnTo>
                    <a:pt x="156" y="144"/>
                  </a:lnTo>
                  <a:lnTo>
                    <a:pt x="121" y="159"/>
                  </a:lnTo>
                  <a:lnTo>
                    <a:pt x="86" y="176"/>
                  </a:lnTo>
                  <a:lnTo>
                    <a:pt x="69" y="176"/>
                  </a:lnTo>
                  <a:lnTo>
                    <a:pt x="17" y="176"/>
                  </a:lnTo>
                  <a:lnTo>
                    <a:pt x="0" y="159"/>
                  </a:lnTo>
                  <a:lnTo>
                    <a:pt x="17" y="128"/>
                  </a:lnTo>
                  <a:lnTo>
                    <a:pt x="35" y="96"/>
                  </a:lnTo>
                  <a:lnTo>
                    <a:pt x="52" y="80"/>
                  </a:lnTo>
                  <a:lnTo>
                    <a:pt x="35" y="32"/>
                  </a:lnTo>
                  <a:lnTo>
                    <a:pt x="69" y="15"/>
                  </a:lnTo>
                  <a:lnTo>
                    <a:pt x="104" y="15"/>
                  </a:lnTo>
                  <a:lnTo>
                    <a:pt x="156" y="32"/>
                  </a:lnTo>
                  <a:lnTo>
                    <a:pt x="173" y="32"/>
                  </a:lnTo>
                  <a:lnTo>
                    <a:pt x="192" y="32"/>
                  </a:lnTo>
                  <a:lnTo>
                    <a:pt x="209" y="32"/>
                  </a:lnTo>
                  <a:lnTo>
                    <a:pt x="244" y="32"/>
                  </a:lnTo>
                  <a:lnTo>
                    <a:pt x="261" y="0"/>
                  </a:lnTo>
                  <a:lnTo>
                    <a:pt x="278" y="0"/>
                  </a:lnTo>
                  <a:lnTo>
                    <a:pt x="330" y="0"/>
                  </a:lnTo>
                  <a:lnTo>
                    <a:pt x="348" y="15"/>
                  </a:lnTo>
                  <a:lnTo>
                    <a:pt x="330" y="15"/>
                  </a:lnTo>
                  <a:lnTo>
                    <a:pt x="348" y="32"/>
                  </a:lnTo>
                  <a:lnTo>
                    <a:pt x="365" y="32"/>
                  </a:lnTo>
                  <a:lnTo>
                    <a:pt x="382" y="63"/>
                  </a:lnTo>
                  <a:lnTo>
                    <a:pt x="399" y="80"/>
                  </a:lnTo>
                  <a:lnTo>
                    <a:pt x="417" y="63"/>
                  </a:lnTo>
                  <a:lnTo>
                    <a:pt x="503" y="111"/>
                  </a:lnTo>
                  <a:lnTo>
                    <a:pt x="486" y="176"/>
                  </a:lnTo>
                  <a:lnTo>
                    <a:pt x="468" y="159"/>
                  </a:lnTo>
                  <a:lnTo>
                    <a:pt x="451" y="176"/>
                  </a:lnTo>
                  <a:lnTo>
                    <a:pt x="451" y="207"/>
                  </a:lnTo>
                  <a:lnTo>
                    <a:pt x="434" y="207"/>
                  </a:lnTo>
                  <a:lnTo>
                    <a:pt x="348" y="255"/>
                  </a:lnTo>
                  <a:lnTo>
                    <a:pt x="382" y="272"/>
                  </a:lnTo>
                  <a:lnTo>
                    <a:pt x="399" y="272"/>
                  </a:lnTo>
                  <a:lnTo>
                    <a:pt x="382" y="272"/>
                  </a:lnTo>
                  <a:lnTo>
                    <a:pt x="330" y="303"/>
                  </a:lnTo>
                  <a:lnTo>
                    <a:pt x="313" y="303"/>
                  </a:lnTo>
                  <a:lnTo>
                    <a:pt x="313" y="288"/>
                  </a:lnTo>
                  <a:lnTo>
                    <a:pt x="296" y="272"/>
                  </a:lnTo>
                  <a:lnTo>
                    <a:pt x="330" y="255"/>
                  </a:lnTo>
                  <a:lnTo>
                    <a:pt x="278" y="240"/>
                  </a:lnTo>
                  <a:lnTo>
                    <a:pt x="278" y="224"/>
                  </a:lnTo>
                  <a:lnTo>
                    <a:pt x="244" y="224"/>
                  </a:lnTo>
                  <a:lnTo>
                    <a:pt x="227" y="255"/>
                  </a:lnTo>
                  <a:lnTo>
                    <a:pt x="209" y="255"/>
                  </a:lnTo>
                  <a:lnTo>
                    <a:pt x="209" y="272"/>
                  </a:lnTo>
                  <a:close/>
                </a:path>
              </a:pathLst>
            </a:custGeom>
            <a:solidFill>
              <a:srgbClr val="D4DF33"/>
            </a:solidFill>
            <a:ln w="9525" cap="rnd">
              <a:solidFill>
                <a:schemeClr val="bg1"/>
              </a:solidFill>
              <a:round/>
              <a:headEnd/>
              <a:tailEnd/>
            </a:ln>
          </p:spPr>
          <p:txBody>
            <a:bodyPr/>
            <a:lstStyle/>
            <a:p>
              <a:endParaRPr lang="en-US" dirty="0"/>
            </a:p>
          </p:txBody>
        </p:sp>
        <p:sp>
          <p:nvSpPr>
            <p:cNvPr id="473" name="Freeform 223">
              <a:extLst>
                <a:ext uri="{FF2B5EF4-FFF2-40B4-BE49-F238E27FC236}">
                  <a16:creationId xmlns:a16="http://schemas.microsoft.com/office/drawing/2014/main" id="{182B40CD-7773-424C-89C9-B10B975E5DF4}"/>
                </a:ext>
              </a:extLst>
            </p:cNvPr>
            <p:cNvSpPr>
              <a:spLocks/>
            </p:cNvSpPr>
            <p:nvPr/>
          </p:nvSpPr>
          <p:spPr bwMode="auto">
            <a:xfrm>
              <a:off x="6324599" y="3209926"/>
              <a:ext cx="150813" cy="87313"/>
            </a:xfrm>
            <a:custGeom>
              <a:avLst/>
              <a:gdLst>
                <a:gd name="T0" fmla="*/ 17463 w 190"/>
                <a:gd name="T1" fmla="*/ 0 h 111"/>
                <a:gd name="T2" fmla="*/ 17463 w 190"/>
                <a:gd name="T3" fmla="*/ 0 h 111"/>
                <a:gd name="T4" fmla="*/ 17463 w 190"/>
                <a:gd name="T5" fmla="*/ 9439 h 111"/>
                <a:gd name="T6" fmla="*/ 14288 w 190"/>
                <a:gd name="T7" fmla="*/ 9439 h 111"/>
                <a:gd name="T8" fmla="*/ 10319 w 190"/>
                <a:gd name="T9" fmla="*/ 9439 h 111"/>
                <a:gd name="T10" fmla="*/ 7144 w 190"/>
                <a:gd name="T11" fmla="*/ 2360 h 111"/>
                <a:gd name="T12" fmla="*/ 3969 w 190"/>
                <a:gd name="T13" fmla="*/ 5506 h 111"/>
                <a:gd name="T14" fmla="*/ 0 w 190"/>
                <a:gd name="T15" fmla="*/ 11799 h 111"/>
                <a:gd name="T16" fmla="*/ 0 w 190"/>
                <a:gd name="T17" fmla="*/ 18878 h 111"/>
                <a:gd name="T18" fmla="*/ 3969 w 190"/>
                <a:gd name="T19" fmla="*/ 14945 h 111"/>
                <a:gd name="T20" fmla="*/ 17463 w 190"/>
                <a:gd name="T21" fmla="*/ 14945 h 111"/>
                <a:gd name="T22" fmla="*/ 19844 w 190"/>
                <a:gd name="T23" fmla="*/ 14945 h 111"/>
                <a:gd name="T24" fmla="*/ 30956 w 190"/>
                <a:gd name="T25" fmla="*/ 21238 h 111"/>
                <a:gd name="T26" fmla="*/ 38100 w 190"/>
                <a:gd name="T27" fmla="*/ 14945 h 111"/>
                <a:gd name="T28" fmla="*/ 34925 w 190"/>
                <a:gd name="T29" fmla="*/ 9439 h 111"/>
                <a:gd name="T30" fmla="*/ 34925 w 190"/>
                <a:gd name="T31" fmla="*/ 5506 h 111"/>
                <a:gd name="T32" fmla="*/ 34925 w 190"/>
                <a:gd name="T33" fmla="*/ 2360 h 111"/>
                <a:gd name="T34" fmla="*/ 27781 w 190"/>
                <a:gd name="T35" fmla="*/ 2360 h 111"/>
                <a:gd name="T36" fmla="*/ 19844 w 190"/>
                <a:gd name="T37" fmla="*/ 0 h 111"/>
                <a:gd name="T38" fmla="*/ 17463 w 190"/>
                <a:gd name="T39" fmla="*/ 0 h 1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0"/>
                <a:gd name="T61" fmla="*/ 0 h 111"/>
                <a:gd name="T62" fmla="*/ 190 w 190"/>
                <a:gd name="T63" fmla="*/ 111 h 1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0" h="111">
                  <a:moveTo>
                    <a:pt x="86" y="0"/>
                  </a:moveTo>
                  <a:lnTo>
                    <a:pt x="86" y="0"/>
                  </a:lnTo>
                  <a:lnTo>
                    <a:pt x="86" y="48"/>
                  </a:lnTo>
                  <a:lnTo>
                    <a:pt x="69" y="48"/>
                  </a:lnTo>
                  <a:lnTo>
                    <a:pt x="52" y="48"/>
                  </a:lnTo>
                  <a:lnTo>
                    <a:pt x="34" y="15"/>
                  </a:lnTo>
                  <a:lnTo>
                    <a:pt x="17" y="30"/>
                  </a:lnTo>
                  <a:lnTo>
                    <a:pt x="0" y="63"/>
                  </a:lnTo>
                  <a:lnTo>
                    <a:pt x="0" y="96"/>
                  </a:lnTo>
                  <a:lnTo>
                    <a:pt x="17" y="78"/>
                  </a:lnTo>
                  <a:lnTo>
                    <a:pt x="86" y="78"/>
                  </a:lnTo>
                  <a:lnTo>
                    <a:pt x="103" y="78"/>
                  </a:lnTo>
                  <a:lnTo>
                    <a:pt x="155" y="111"/>
                  </a:lnTo>
                  <a:lnTo>
                    <a:pt x="190" y="78"/>
                  </a:lnTo>
                  <a:lnTo>
                    <a:pt x="173" y="48"/>
                  </a:lnTo>
                  <a:lnTo>
                    <a:pt x="173" y="30"/>
                  </a:lnTo>
                  <a:lnTo>
                    <a:pt x="173" y="15"/>
                  </a:lnTo>
                  <a:lnTo>
                    <a:pt x="138" y="15"/>
                  </a:lnTo>
                  <a:lnTo>
                    <a:pt x="103" y="0"/>
                  </a:lnTo>
                  <a:lnTo>
                    <a:pt x="86" y="0"/>
                  </a:lnTo>
                  <a:close/>
                </a:path>
              </a:pathLst>
            </a:custGeom>
            <a:solidFill>
              <a:srgbClr val="D4DF33"/>
            </a:solidFill>
            <a:ln w="9525" cap="rnd">
              <a:solidFill>
                <a:schemeClr val="bg1"/>
              </a:solidFill>
              <a:round/>
              <a:headEnd/>
              <a:tailEnd/>
            </a:ln>
          </p:spPr>
          <p:txBody>
            <a:bodyPr/>
            <a:lstStyle/>
            <a:p>
              <a:endParaRPr lang="en-US" dirty="0"/>
            </a:p>
          </p:txBody>
        </p:sp>
        <p:sp>
          <p:nvSpPr>
            <p:cNvPr id="474" name="Freeform 224">
              <a:extLst>
                <a:ext uri="{FF2B5EF4-FFF2-40B4-BE49-F238E27FC236}">
                  <a16:creationId xmlns:a16="http://schemas.microsoft.com/office/drawing/2014/main" id="{8522C8F4-4265-4107-8030-8E53C01ED423}"/>
                </a:ext>
              </a:extLst>
            </p:cNvPr>
            <p:cNvSpPr>
              <a:spLocks/>
            </p:cNvSpPr>
            <p:nvPr/>
          </p:nvSpPr>
          <p:spPr bwMode="auto">
            <a:xfrm>
              <a:off x="6323012" y="3271838"/>
              <a:ext cx="123825" cy="90488"/>
            </a:xfrm>
            <a:custGeom>
              <a:avLst/>
              <a:gdLst>
                <a:gd name="T0" fmla="*/ 0 w 155"/>
                <a:gd name="T1" fmla="*/ 9609 h 113"/>
                <a:gd name="T2" fmla="*/ 0 w 155"/>
                <a:gd name="T3" fmla="*/ 9609 h 113"/>
                <a:gd name="T4" fmla="*/ 0 w 155"/>
                <a:gd name="T5" fmla="*/ 7207 h 113"/>
                <a:gd name="T6" fmla="*/ 0 w 155"/>
                <a:gd name="T7" fmla="*/ 4004 h 113"/>
                <a:gd name="T8" fmla="*/ 3994 w 155"/>
                <a:gd name="T9" fmla="*/ 0 h 113"/>
                <a:gd name="T10" fmla="*/ 17575 w 155"/>
                <a:gd name="T11" fmla="*/ 0 h 113"/>
                <a:gd name="T12" fmla="*/ 20771 w 155"/>
                <a:gd name="T13" fmla="*/ 0 h 113"/>
                <a:gd name="T14" fmla="*/ 31156 w 155"/>
                <a:gd name="T15" fmla="*/ 7207 h 113"/>
                <a:gd name="T16" fmla="*/ 31156 w 155"/>
                <a:gd name="T17" fmla="*/ 9609 h 113"/>
                <a:gd name="T18" fmla="*/ 24765 w 155"/>
                <a:gd name="T19" fmla="*/ 13613 h 113"/>
                <a:gd name="T20" fmla="*/ 24765 w 155"/>
                <a:gd name="T21" fmla="*/ 19219 h 113"/>
                <a:gd name="T22" fmla="*/ 20771 w 155"/>
                <a:gd name="T23" fmla="*/ 19219 h 113"/>
                <a:gd name="T24" fmla="*/ 14380 w 155"/>
                <a:gd name="T25" fmla="*/ 23223 h 113"/>
                <a:gd name="T26" fmla="*/ 10385 w 155"/>
                <a:gd name="T27" fmla="*/ 23223 h 113"/>
                <a:gd name="T28" fmla="*/ 7190 w 155"/>
                <a:gd name="T29" fmla="*/ 19219 h 113"/>
                <a:gd name="T30" fmla="*/ 7190 w 155"/>
                <a:gd name="T31" fmla="*/ 9609 h 113"/>
                <a:gd name="T32" fmla="*/ 0 w 155"/>
                <a:gd name="T33" fmla="*/ 9609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5"/>
                <a:gd name="T52" fmla="*/ 0 h 113"/>
                <a:gd name="T53" fmla="*/ 155 w 155"/>
                <a:gd name="T54" fmla="*/ 113 h 1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5" h="113">
                  <a:moveTo>
                    <a:pt x="0" y="48"/>
                  </a:moveTo>
                  <a:lnTo>
                    <a:pt x="0" y="48"/>
                  </a:lnTo>
                  <a:lnTo>
                    <a:pt x="0" y="33"/>
                  </a:lnTo>
                  <a:lnTo>
                    <a:pt x="0" y="18"/>
                  </a:lnTo>
                  <a:lnTo>
                    <a:pt x="17" y="0"/>
                  </a:lnTo>
                  <a:lnTo>
                    <a:pt x="86" y="0"/>
                  </a:lnTo>
                  <a:lnTo>
                    <a:pt x="103" y="0"/>
                  </a:lnTo>
                  <a:lnTo>
                    <a:pt x="155" y="33"/>
                  </a:lnTo>
                  <a:lnTo>
                    <a:pt x="155" y="48"/>
                  </a:lnTo>
                  <a:lnTo>
                    <a:pt x="121" y="66"/>
                  </a:lnTo>
                  <a:lnTo>
                    <a:pt x="121" y="96"/>
                  </a:lnTo>
                  <a:lnTo>
                    <a:pt x="103" y="96"/>
                  </a:lnTo>
                  <a:lnTo>
                    <a:pt x="69" y="113"/>
                  </a:lnTo>
                  <a:lnTo>
                    <a:pt x="52" y="113"/>
                  </a:lnTo>
                  <a:lnTo>
                    <a:pt x="34" y="96"/>
                  </a:lnTo>
                  <a:lnTo>
                    <a:pt x="34" y="48"/>
                  </a:lnTo>
                  <a:lnTo>
                    <a:pt x="0" y="48"/>
                  </a:lnTo>
                  <a:close/>
                </a:path>
              </a:pathLst>
            </a:custGeom>
            <a:solidFill>
              <a:srgbClr val="D4DF33"/>
            </a:solidFill>
            <a:ln w="9525" cap="rnd">
              <a:solidFill>
                <a:schemeClr val="bg1"/>
              </a:solidFill>
              <a:round/>
              <a:headEnd/>
              <a:tailEnd/>
            </a:ln>
          </p:spPr>
          <p:txBody>
            <a:bodyPr/>
            <a:lstStyle/>
            <a:p>
              <a:endParaRPr lang="en-US" dirty="0"/>
            </a:p>
          </p:txBody>
        </p:sp>
        <p:sp>
          <p:nvSpPr>
            <p:cNvPr id="475" name="Freeform 225">
              <a:extLst>
                <a:ext uri="{FF2B5EF4-FFF2-40B4-BE49-F238E27FC236}">
                  <a16:creationId xmlns:a16="http://schemas.microsoft.com/office/drawing/2014/main" id="{2A744BD0-3531-4821-9D22-4FBFE4E205BF}"/>
                </a:ext>
              </a:extLst>
            </p:cNvPr>
            <p:cNvSpPr>
              <a:spLocks/>
            </p:cNvSpPr>
            <p:nvPr/>
          </p:nvSpPr>
          <p:spPr bwMode="auto">
            <a:xfrm>
              <a:off x="6380162" y="3157538"/>
              <a:ext cx="95250" cy="63500"/>
            </a:xfrm>
            <a:custGeom>
              <a:avLst/>
              <a:gdLst>
                <a:gd name="T0" fmla="*/ 3149 w 121"/>
                <a:gd name="T1" fmla="*/ 12543 h 81"/>
                <a:gd name="T2" fmla="*/ 3149 w 121"/>
                <a:gd name="T3" fmla="*/ 12543 h 81"/>
                <a:gd name="T4" fmla="*/ 0 w 121"/>
                <a:gd name="T5" fmla="*/ 9407 h 81"/>
                <a:gd name="T6" fmla="*/ 0 w 121"/>
                <a:gd name="T7" fmla="*/ 3136 h 81"/>
                <a:gd name="T8" fmla="*/ 3149 w 121"/>
                <a:gd name="T9" fmla="*/ 0 h 81"/>
                <a:gd name="T10" fmla="*/ 10233 w 121"/>
                <a:gd name="T11" fmla="*/ 0 h 81"/>
                <a:gd name="T12" fmla="*/ 23616 w 121"/>
                <a:gd name="T13" fmla="*/ 0 h 81"/>
                <a:gd name="T14" fmla="*/ 20467 w 121"/>
                <a:gd name="T15" fmla="*/ 3136 h 81"/>
                <a:gd name="T16" fmla="*/ 16531 w 121"/>
                <a:gd name="T17" fmla="*/ 3136 h 81"/>
                <a:gd name="T18" fmla="*/ 20467 w 121"/>
                <a:gd name="T19" fmla="*/ 12543 h 81"/>
                <a:gd name="T20" fmla="*/ 20467 w 121"/>
                <a:gd name="T21" fmla="*/ 15679 h 81"/>
                <a:gd name="T22" fmla="*/ 13382 w 121"/>
                <a:gd name="T23" fmla="*/ 15679 h 81"/>
                <a:gd name="T24" fmla="*/ 6298 w 121"/>
                <a:gd name="T25" fmla="*/ 12543 h 81"/>
                <a:gd name="T26" fmla="*/ 3149 w 121"/>
                <a:gd name="T27" fmla="*/ 12543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1"/>
                <a:gd name="T43" fmla="*/ 0 h 81"/>
                <a:gd name="T44" fmla="*/ 121 w 121"/>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1" h="81">
                  <a:moveTo>
                    <a:pt x="17" y="66"/>
                  </a:moveTo>
                  <a:lnTo>
                    <a:pt x="17" y="66"/>
                  </a:lnTo>
                  <a:lnTo>
                    <a:pt x="0" y="48"/>
                  </a:lnTo>
                  <a:lnTo>
                    <a:pt x="0" y="18"/>
                  </a:lnTo>
                  <a:lnTo>
                    <a:pt x="17" y="0"/>
                  </a:lnTo>
                  <a:lnTo>
                    <a:pt x="52" y="0"/>
                  </a:lnTo>
                  <a:lnTo>
                    <a:pt x="121" y="0"/>
                  </a:lnTo>
                  <a:lnTo>
                    <a:pt x="104" y="18"/>
                  </a:lnTo>
                  <a:lnTo>
                    <a:pt x="86" y="18"/>
                  </a:lnTo>
                  <a:lnTo>
                    <a:pt x="104" y="66"/>
                  </a:lnTo>
                  <a:lnTo>
                    <a:pt x="104" y="81"/>
                  </a:lnTo>
                  <a:lnTo>
                    <a:pt x="69" y="81"/>
                  </a:lnTo>
                  <a:lnTo>
                    <a:pt x="34" y="66"/>
                  </a:lnTo>
                  <a:lnTo>
                    <a:pt x="17" y="66"/>
                  </a:lnTo>
                  <a:close/>
                </a:path>
              </a:pathLst>
            </a:custGeom>
            <a:solidFill>
              <a:srgbClr val="D4DF33"/>
            </a:solidFill>
            <a:ln w="9525" cap="rnd">
              <a:solidFill>
                <a:schemeClr val="bg1"/>
              </a:solidFill>
              <a:round/>
              <a:headEnd/>
              <a:tailEnd/>
            </a:ln>
          </p:spPr>
          <p:txBody>
            <a:bodyPr/>
            <a:lstStyle/>
            <a:p>
              <a:endParaRPr lang="en-US" dirty="0"/>
            </a:p>
          </p:txBody>
        </p:sp>
        <p:sp>
          <p:nvSpPr>
            <p:cNvPr id="476" name="Freeform 226">
              <a:extLst>
                <a:ext uri="{FF2B5EF4-FFF2-40B4-BE49-F238E27FC236}">
                  <a16:creationId xmlns:a16="http://schemas.microsoft.com/office/drawing/2014/main" id="{D30CD112-E739-40C4-B0DD-7ECF2D597382}"/>
                </a:ext>
              </a:extLst>
            </p:cNvPr>
            <p:cNvSpPr>
              <a:spLocks/>
            </p:cNvSpPr>
            <p:nvPr/>
          </p:nvSpPr>
          <p:spPr bwMode="auto">
            <a:xfrm>
              <a:off x="6429374" y="3525838"/>
              <a:ext cx="82550" cy="88900"/>
            </a:xfrm>
            <a:custGeom>
              <a:avLst/>
              <a:gdLst>
                <a:gd name="T0" fmla="*/ 0 w 104"/>
                <a:gd name="T1" fmla="*/ 3204 h 111"/>
                <a:gd name="T2" fmla="*/ 0 w 104"/>
                <a:gd name="T3" fmla="*/ 3204 h 111"/>
                <a:gd name="T4" fmla="*/ 3969 w 104"/>
                <a:gd name="T5" fmla="*/ 3204 h 111"/>
                <a:gd name="T6" fmla="*/ 10319 w 104"/>
                <a:gd name="T7" fmla="*/ 12814 h 111"/>
                <a:gd name="T8" fmla="*/ 10319 w 104"/>
                <a:gd name="T9" fmla="*/ 22425 h 111"/>
                <a:gd name="T10" fmla="*/ 14288 w 104"/>
                <a:gd name="T11" fmla="*/ 16018 h 111"/>
                <a:gd name="T12" fmla="*/ 20638 w 104"/>
                <a:gd name="T13" fmla="*/ 16018 h 111"/>
                <a:gd name="T14" fmla="*/ 20638 w 104"/>
                <a:gd name="T15" fmla="*/ 12814 h 111"/>
                <a:gd name="T16" fmla="*/ 17463 w 104"/>
                <a:gd name="T17" fmla="*/ 6407 h 111"/>
                <a:gd name="T18" fmla="*/ 17463 w 104"/>
                <a:gd name="T19" fmla="*/ 3204 h 111"/>
                <a:gd name="T20" fmla="*/ 7144 w 104"/>
                <a:gd name="T21" fmla="*/ 0 h 111"/>
                <a:gd name="T22" fmla="*/ 0 w 104"/>
                <a:gd name="T23" fmla="*/ 3204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111"/>
                <a:gd name="T38" fmla="*/ 104 w 10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111">
                  <a:moveTo>
                    <a:pt x="0" y="15"/>
                  </a:moveTo>
                  <a:lnTo>
                    <a:pt x="0" y="15"/>
                  </a:lnTo>
                  <a:lnTo>
                    <a:pt x="17" y="15"/>
                  </a:lnTo>
                  <a:lnTo>
                    <a:pt x="52" y="63"/>
                  </a:lnTo>
                  <a:lnTo>
                    <a:pt x="52" y="111"/>
                  </a:lnTo>
                  <a:lnTo>
                    <a:pt x="69" y="80"/>
                  </a:lnTo>
                  <a:lnTo>
                    <a:pt x="104" y="80"/>
                  </a:lnTo>
                  <a:lnTo>
                    <a:pt x="104" y="63"/>
                  </a:lnTo>
                  <a:lnTo>
                    <a:pt x="86" y="32"/>
                  </a:lnTo>
                  <a:lnTo>
                    <a:pt x="86" y="15"/>
                  </a:lnTo>
                  <a:lnTo>
                    <a:pt x="35" y="0"/>
                  </a:lnTo>
                  <a:lnTo>
                    <a:pt x="0" y="15"/>
                  </a:lnTo>
                  <a:close/>
                </a:path>
              </a:pathLst>
            </a:custGeom>
            <a:solidFill>
              <a:srgbClr val="D4DF33"/>
            </a:solidFill>
            <a:ln w="9525" cap="rnd">
              <a:solidFill>
                <a:schemeClr val="bg1"/>
              </a:solidFill>
              <a:round/>
              <a:headEnd/>
              <a:tailEnd/>
            </a:ln>
          </p:spPr>
          <p:txBody>
            <a:bodyPr/>
            <a:lstStyle/>
            <a:p>
              <a:endParaRPr lang="en-US" dirty="0"/>
            </a:p>
          </p:txBody>
        </p:sp>
        <p:sp>
          <p:nvSpPr>
            <p:cNvPr id="477" name="Freeform 227">
              <a:extLst>
                <a:ext uri="{FF2B5EF4-FFF2-40B4-BE49-F238E27FC236}">
                  <a16:creationId xmlns:a16="http://schemas.microsoft.com/office/drawing/2014/main" id="{953C5502-19CB-4AE9-BD14-7F73C3061D2F}"/>
                </a:ext>
              </a:extLst>
            </p:cNvPr>
            <p:cNvSpPr>
              <a:spLocks/>
            </p:cNvSpPr>
            <p:nvPr/>
          </p:nvSpPr>
          <p:spPr bwMode="auto">
            <a:xfrm>
              <a:off x="6291262" y="3538538"/>
              <a:ext cx="207963" cy="139700"/>
            </a:xfrm>
            <a:custGeom>
              <a:avLst/>
              <a:gdLst>
                <a:gd name="T0" fmla="*/ 7171 w 261"/>
                <a:gd name="T1" fmla="*/ 25257 h 177"/>
                <a:gd name="T2" fmla="*/ 7171 w 261"/>
                <a:gd name="T3" fmla="*/ 25257 h 177"/>
                <a:gd name="T4" fmla="*/ 14342 w 261"/>
                <a:gd name="T5" fmla="*/ 25257 h 177"/>
                <a:gd name="T6" fmla="*/ 14342 w 261"/>
                <a:gd name="T7" fmla="*/ 28414 h 177"/>
                <a:gd name="T8" fmla="*/ 17529 w 261"/>
                <a:gd name="T9" fmla="*/ 31571 h 177"/>
                <a:gd name="T10" fmla="*/ 20717 w 261"/>
                <a:gd name="T11" fmla="*/ 31571 h 177"/>
                <a:gd name="T12" fmla="*/ 31075 w 261"/>
                <a:gd name="T13" fmla="*/ 34728 h 177"/>
                <a:gd name="T14" fmla="*/ 38246 w 261"/>
                <a:gd name="T15" fmla="*/ 28414 h 177"/>
                <a:gd name="T16" fmla="*/ 48604 w 261"/>
                <a:gd name="T17" fmla="*/ 31571 h 177"/>
                <a:gd name="T18" fmla="*/ 48604 w 261"/>
                <a:gd name="T19" fmla="*/ 28414 h 177"/>
                <a:gd name="T20" fmla="*/ 52588 w 261"/>
                <a:gd name="T21" fmla="*/ 25257 h 177"/>
                <a:gd name="T22" fmla="*/ 52588 w 261"/>
                <a:gd name="T23" fmla="*/ 22099 h 177"/>
                <a:gd name="T24" fmla="*/ 45417 w 261"/>
                <a:gd name="T25" fmla="*/ 22099 h 177"/>
                <a:gd name="T26" fmla="*/ 45417 w 261"/>
                <a:gd name="T27" fmla="*/ 18942 h 177"/>
                <a:gd name="T28" fmla="*/ 45417 w 261"/>
                <a:gd name="T29" fmla="*/ 9471 h 177"/>
                <a:gd name="T30" fmla="*/ 38246 w 261"/>
                <a:gd name="T31" fmla="*/ 0 h 177"/>
                <a:gd name="T32" fmla="*/ 35059 w 261"/>
                <a:gd name="T33" fmla="*/ 0 h 177"/>
                <a:gd name="T34" fmla="*/ 27888 w 261"/>
                <a:gd name="T35" fmla="*/ 3157 h 177"/>
                <a:gd name="T36" fmla="*/ 24701 w 261"/>
                <a:gd name="T37" fmla="*/ 3157 h 177"/>
                <a:gd name="T38" fmla="*/ 14342 w 261"/>
                <a:gd name="T39" fmla="*/ 3157 h 177"/>
                <a:gd name="T40" fmla="*/ 10358 w 261"/>
                <a:gd name="T41" fmla="*/ 3157 h 177"/>
                <a:gd name="T42" fmla="*/ 7171 w 261"/>
                <a:gd name="T43" fmla="*/ 15785 h 177"/>
                <a:gd name="T44" fmla="*/ 0 w 261"/>
                <a:gd name="T45" fmla="*/ 15785 h 177"/>
                <a:gd name="T46" fmla="*/ 7171 w 261"/>
                <a:gd name="T47" fmla="*/ 25257 h 17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1"/>
                <a:gd name="T73" fmla="*/ 0 h 177"/>
                <a:gd name="T74" fmla="*/ 261 w 261"/>
                <a:gd name="T75" fmla="*/ 177 h 17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1" h="177">
                  <a:moveTo>
                    <a:pt x="35" y="129"/>
                  </a:moveTo>
                  <a:lnTo>
                    <a:pt x="35" y="129"/>
                  </a:lnTo>
                  <a:lnTo>
                    <a:pt x="69" y="129"/>
                  </a:lnTo>
                  <a:lnTo>
                    <a:pt x="69" y="144"/>
                  </a:lnTo>
                  <a:lnTo>
                    <a:pt x="87" y="161"/>
                  </a:lnTo>
                  <a:lnTo>
                    <a:pt x="104" y="161"/>
                  </a:lnTo>
                  <a:lnTo>
                    <a:pt x="156" y="177"/>
                  </a:lnTo>
                  <a:lnTo>
                    <a:pt x="190" y="144"/>
                  </a:lnTo>
                  <a:lnTo>
                    <a:pt x="244" y="161"/>
                  </a:lnTo>
                  <a:lnTo>
                    <a:pt x="244" y="144"/>
                  </a:lnTo>
                  <a:lnTo>
                    <a:pt x="261" y="129"/>
                  </a:lnTo>
                  <a:lnTo>
                    <a:pt x="261" y="113"/>
                  </a:lnTo>
                  <a:lnTo>
                    <a:pt x="227" y="113"/>
                  </a:lnTo>
                  <a:lnTo>
                    <a:pt x="227" y="96"/>
                  </a:lnTo>
                  <a:lnTo>
                    <a:pt x="227" y="48"/>
                  </a:lnTo>
                  <a:lnTo>
                    <a:pt x="190" y="0"/>
                  </a:lnTo>
                  <a:lnTo>
                    <a:pt x="173" y="0"/>
                  </a:lnTo>
                  <a:lnTo>
                    <a:pt x="139" y="17"/>
                  </a:lnTo>
                  <a:lnTo>
                    <a:pt x="121" y="17"/>
                  </a:lnTo>
                  <a:lnTo>
                    <a:pt x="69" y="17"/>
                  </a:lnTo>
                  <a:lnTo>
                    <a:pt x="52" y="17"/>
                  </a:lnTo>
                  <a:lnTo>
                    <a:pt x="35" y="81"/>
                  </a:lnTo>
                  <a:lnTo>
                    <a:pt x="0" y="81"/>
                  </a:lnTo>
                  <a:lnTo>
                    <a:pt x="35" y="129"/>
                  </a:lnTo>
                  <a:close/>
                </a:path>
              </a:pathLst>
            </a:custGeom>
            <a:solidFill>
              <a:srgbClr val="D4DF33"/>
            </a:solidFill>
            <a:ln w="9525" cap="rnd">
              <a:solidFill>
                <a:schemeClr val="bg1"/>
              </a:solidFill>
              <a:round/>
              <a:headEnd/>
              <a:tailEnd/>
            </a:ln>
          </p:spPr>
          <p:txBody>
            <a:bodyPr/>
            <a:lstStyle/>
            <a:p>
              <a:endParaRPr lang="en-US" dirty="0"/>
            </a:p>
          </p:txBody>
        </p:sp>
        <p:sp>
          <p:nvSpPr>
            <p:cNvPr id="478" name="Freeform 228">
              <a:extLst>
                <a:ext uri="{FF2B5EF4-FFF2-40B4-BE49-F238E27FC236}">
                  <a16:creationId xmlns:a16="http://schemas.microsoft.com/office/drawing/2014/main" id="{EFCCB453-D507-4F1D-BE24-36F30F3FF15D}"/>
                </a:ext>
              </a:extLst>
            </p:cNvPr>
            <p:cNvSpPr>
              <a:spLocks/>
            </p:cNvSpPr>
            <p:nvPr/>
          </p:nvSpPr>
          <p:spPr bwMode="auto">
            <a:xfrm>
              <a:off x="6291262" y="3729038"/>
              <a:ext cx="138113" cy="101600"/>
            </a:xfrm>
            <a:custGeom>
              <a:avLst/>
              <a:gdLst>
                <a:gd name="T0" fmla="*/ 6314 w 175"/>
                <a:gd name="T1" fmla="*/ 3175 h 128"/>
                <a:gd name="T2" fmla="*/ 6314 w 175"/>
                <a:gd name="T3" fmla="*/ 3175 h 128"/>
                <a:gd name="T4" fmla="*/ 17363 w 175"/>
                <a:gd name="T5" fmla="*/ 0 h 128"/>
                <a:gd name="T6" fmla="*/ 23677 w 175"/>
                <a:gd name="T7" fmla="*/ 0 h 128"/>
                <a:gd name="T8" fmla="*/ 30779 w 175"/>
                <a:gd name="T9" fmla="*/ 3175 h 128"/>
                <a:gd name="T10" fmla="*/ 33936 w 175"/>
                <a:gd name="T11" fmla="*/ 0 h 128"/>
                <a:gd name="T12" fmla="*/ 30779 w 175"/>
                <a:gd name="T13" fmla="*/ 6350 h 128"/>
                <a:gd name="T14" fmla="*/ 23677 w 175"/>
                <a:gd name="T15" fmla="*/ 3175 h 128"/>
                <a:gd name="T16" fmla="*/ 20520 w 175"/>
                <a:gd name="T17" fmla="*/ 6350 h 128"/>
                <a:gd name="T18" fmla="*/ 20520 w 175"/>
                <a:gd name="T19" fmla="*/ 9525 h 128"/>
                <a:gd name="T20" fmla="*/ 17363 w 175"/>
                <a:gd name="T21" fmla="*/ 9525 h 128"/>
                <a:gd name="T22" fmla="*/ 13417 w 175"/>
                <a:gd name="T23" fmla="*/ 6350 h 128"/>
                <a:gd name="T24" fmla="*/ 13417 w 175"/>
                <a:gd name="T25" fmla="*/ 9525 h 128"/>
                <a:gd name="T26" fmla="*/ 17363 w 175"/>
                <a:gd name="T27" fmla="*/ 15875 h 128"/>
                <a:gd name="T28" fmla="*/ 23677 w 175"/>
                <a:gd name="T29" fmla="*/ 22225 h 128"/>
                <a:gd name="T30" fmla="*/ 20520 w 175"/>
                <a:gd name="T31" fmla="*/ 22225 h 128"/>
                <a:gd name="T32" fmla="*/ 20520 w 175"/>
                <a:gd name="T33" fmla="*/ 25400 h 128"/>
                <a:gd name="T34" fmla="*/ 13417 w 175"/>
                <a:gd name="T35" fmla="*/ 22225 h 128"/>
                <a:gd name="T36" fmla="*/ 6314 w 175"/>
                <a:gd name="T37" fmla="*/ 22225 h 128"/>
                <a:gd name="T38" fmla="*/ 0 w 175"/>
                <a:gd name="T39" fmla="*/ 12700 h 128"/>
                <a:gd name="T40" fmla="*/ 6314 w 175"/>
                <a:gd name="T41" fmla="*/ 6350 h 128"/>
                <a:gd name="T42" fmla="*/ 6314 w 175"/>
                <a:gd name="T43" fmla="*/ 3175 h 1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5"/>
                <a:gd name="T67" fmla="*/ 0 h 128"/>
                <a:gd name="T68" fmla="*/ 175 w 175"/>
                <a:gd name="T69" fmla="*/ 128 h 1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5" h="128">
                  <a:moveTo>
                    <a:pt x="35" y="17"/>
                  </a:moveTo>
                  <a:lnTo>
                    <a:pt x="35" y="17"/>
                  </a:lnTo>
                  <a:lnTo>
                    <a:pt x="89" y="0"/>
                  </a:lnTo>
                  <a:lnTo>
                    <a:pt x="123" y="0"/>
                  </a:lnTo>
                  <a:lnTo>
                    <a:pt x="158" y="17"/>
                  </a:lnTo>
                  <a:lnTo>
                    <a:pt x="175" y="0"/>
                  </a:lnTo>
                  <a:lnTo>
                    <a:pt x="158" y="33"/>
                  </a:lnTo>
                  <a:lnTo>
                    <a:pt x="123" y="17"/>
                  </a:lnTo>
                  <a:lnTo>
                    <a:pt x="106" y="33"/>
                  </a:lnTo>
                  <a:lnTo>
                    <a:pt x="106" y="48"/>
                  </a:lnTo>
                  <a:lnTo>
                    <a:pt x="89" y="48"/>
                  </a:lnTo>
                  <a:lnTo>
                    <a:pt x="69" y="33"/>
                  </a:lnTo>
                  <a:lnTo>
                    <a:pt x="69" y="48"/>
                  </a:lnTo>
                  <a:lnTo>
                    <a:pt x="89" y="81"/>
                  </a:lnTo>
                  <a:lnTo>
                    <a:pt x="123" y="113"/>
                  </a:lnTo>
                  <a:lnTo>
                    <a:pt x="106" y="113"/>
                  </a:lnTo>
                  <a:lnTo>
                    <a:pt x="106" y="128"/>
                  </a:lnTo>
                  <a:lnTo>
                    <a:pt x="69" y="113"/>
                  </a:lnTo>
                  <a:lnTo>
                    <a:pt x="35" y="113"/>
                  </a:lnTo>
                  <a:lnTo>
                    <a:pt x="0" y="65"/>
                  </a:lnTo>
                  <a:lnTo>
                    <a:pt x="35" y="33"/>
                  </a:lnTo>
                  <a:lnTo>
                    <a:pt x="35" y="17"/>
                  </a:lnTo>
                </a:path>
              </a:pathLst>
            </a:custGeom>
            <a:solidFill>
              <a:srgbClr val="145D3A"/>
            </a:solidFill>
            <a:ln w="9525" cap="rnd">
              <a:solidFill>
                <a:schemeClr val="bg1"/>
              </a:solidFill>
              <a:round/>
              <a:headEnd/>
              <a:tailEnd/>
            </a:ln>
          </p:spPr>
          <p:txBody>
            <a:bodyPr/>
            <a:lstStyle/>
            <a:p>
              <a:endParaRPr lang="en-US" dirty="0"/>
            </a:p>
          </p:txBody>
        </p:sp>
        <p:sp>
          <p:nvSpPr>
            <p:cNvPr id="479" name="Freeform 229">
              <a:extLst>
                <a:ext uri="{FF2B5EF4-FFF2-40B4-BE49-F238E27FC236}">
                  <a16:creationId xmlns:a16="http://schemas.microsoft.com/office/drawing/2014/main" id="{93DF3C54-1641-4580-B6DB-B02BCA95C4AB}"/>
                </a:ext>
              </a:extLst>
            </p:cNvPr>
            <p:cNvSpPr>
              <a:spLocks/>
            </p:cNvSpPr>
            <p:nvPr/>
          </p:nvSpPr>
          <p:spPr bwMode="auto">
            <a:xfrm>
              <a:off x="6348412" y="3652838"/>
              <a:ext cx="136525" cy="90488"/>
            </a:xfrm>
            <a:custGeom>
              <a:avLst/>
              <a:gdLst>
                <a:gd name="T0" fmla="*/ 33934 w 173"/>
                <a:gd name="T1" fmla="*/ 4004 h 113"/>
                <a:gd name="T2" fmla="*/ 33934 w 173"/>
                <a:gd name="T3" fmla="*/ 4004 h 113"/>
                <a:gd name="T4" fmla="*/ 33934 w 173"/>
                <a:gd name="T5" fmla="*/ 7207 h 113"/>
                <a:gd name="T6" fmla="*/ 30777 w 173"/>
                <a:gd name="T7" fmla="*/ 7207 h 113"/>
                <a:gd name="T8" fmla="*/ 26832 w 173"/>
                <a:gd name="T9" fmla="*/ 13613 h 113"/>
                <a:gd name="T10" fmla="*/ 30777 w 173"/>
                <a:gd name="T11" fmla="*/ 16816 h 113"/>
                <a:gd name="T12" fmla="*/ 23675 w 173"/>
                <a:gd name="T13" fmla="*/ 16816 h 113"/>
                <a:gd name="T14" fmla="*/ 20518 w 173"/>
                <a:gd name="T15" fmla="*/ 19219 h 113"/>
                <a:gd name="T16" fmla="*/ 16572 w 173"/>
                <a:gd name="T17" fmla="*/ 23223 h 113"/>
                <a:gd name="T18" fmla="*/ 10259 w 173"/>
                <a:gd name="T19" fmla="*/ 19219 h 113"/>
                <a:gd name="T20" fmla="*/ 3157 w 173"/>
                <a:gd name="T21" fmla="*/ 19219 h 113"/>
                <a:gd name="T22" fmla="*/ 3157 w 173"/>
                <a:gd name="T23" fmla="*/ 16816 h 113"/>
                <a:gd name="T24" fmla="*/ 0 w 173"/>
                <a:gd name="T25" fmla="*/ 13613 h 113"/>
                <a:gd name="T26" fmla="*/ 3157 w 173"/>
                <a:gd name="T27" fmla="*/ 9609 h 113"/>
                <a:gd name="T28" fmla="*/ 0 w 173"/>
                <a:gd name="T29" fmla="*/ 4004 h 113"/>
                <a:gd name="T30" fmla="*/ 0 w 173"/>
                <a:gd name="T31" fmla="*/ 0 h 113"/>
                <a:gd name="T32" fmla="*/ 3157 w 173"/>
                <a:gd name="T33" fmla="*/ 4004 h 113"/>
                <a:gd name="T34" fmla="*/ 6313 w 173"/>
                <a:gd name="T35" fmla="*/ 4004 h 113"/>
                <a:gd name="T36" fmla="*/ 16572 w 173"/>
                <a:gd name="T37" fmla="*/ 7207 h 113"/>
                <a:gd name="T38" fmla="*/ 23675 w 173"/>
                <a:gd name="T39" fmla="*/ 0 h 113"/>
                <a:gd name="T40" fmla="*/ 33934 w 173"/>
                <a:gd name="T41" fmla="*/ 4004 h 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3"/>
                <a:gd name="T64" fmla="*/ 0 h 113"/>
                <a:gd name="T65" fmla="*/ 173 w 173"/>
                <a:gd name="T66" fmla="*/ 113 h 1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3" h="113">
                  <a:moveTo>
                    <a:pt x="173" y="17"/>
                  </a:moveTo>
                  <a:lnTo>
                    <a:pt x="173" y="17"/>
                  </a:lnTo>
                  <a:lnTo>
                    <a:pt x="173" y="33"/>
                  </a:lnTo>
                  <a:lnTo>
                    <a:pt x="156" y="33"/>
                  </a:lnTo>
                  <a:lnTo>
                    <a:pt x="139" y="65"/>
                  </a:lnTo>
                  <a:lnTo>
                    <a:pt x="156" y="81"/>
                  </a:lnTo>
                  <a:lnTo>
                    <a:pt x="121" y="81"/>
                  </a:lnTo>
                  <a:lnTo>
                    <a:pt x="104" y="96"/>
                  </a:lnTo>
                  <a:lnTo>
                    <a:pt x="87" y="113"/>
                  </a:lnTo>
                  <a:lnTo>
                    <a:pt x="52" y="96"/>
                  </a:lnTo>
                  <a:lnTo>
                    <a:pt x="18" y="96"/>
                  </a:lnTo>
                  <a:lnTo>
                    <a:pt x="18" y="81"/>
                  </a:lnTo>
                  <a:lnTo>
                    <a:pt x="0" y="65"/>
                  </a:lnTo>
                  <a:lnTo>
                    <a:pt x="18" y="48"/>
                  </a:lnTo>
                  <a:lnTo>
                    <a:pt x="0" y="17"/>
                  </a:lnTo>
                  <a:lnTo>
                    <a:pt x="0" y="0"/>
                  </a:lnTo>
                  <a:lnTo>
                    <a:pt x="18" y="17"/>
                  </a:lnTo>
                  <a:lnTo>
                    <a:pt x="35" y="17"/>
                  </a:lnTo>
                  <a:lnTo>
                    <a:pt x="87" y="33"/>
                  </a:lnTo>
                  <a:lnTo>
                    <a:pt x="121" y="0"/>
                  </a:lnTo>
                  <a:lnTo>
                    <a:pt x="173" y="17"/>
                  </a:lnTo>
                  <a:close/>
                </a:path>
              </a:pathLst>
            </a:custGeom>
            <a:solidFill>
              <a:srgbClr val="D4DF33"/>
            </a:solidFill>
            <a:ln w="9525" cap="rnd">
              <a:solidFill>
                <a:schemeClr val="bg1"/>
              </a:solidFill>
              <a:round/>
              <a:headEnd/>
              <a:tailEnd/>
            </a:ln>
          </p:spPr>
          <p:txBody>
            <a:bodyPr/>
            <a:lstStyle/>
            <a:p>
              <a:endParaRPr lang="en-US" dirty="0"/>
            </a:p>
          </p:txBody>
        </p:sp>
        <p:sp>
          <p:nvSpPr>
            <p:cNvPr id="480" name="Freeform 230">
              <a:extLst>
                <a:ext uri="{FF2B5EF4-FFF2-40B4-BE49-F238E27FC236}">
                  <a16:creationId xmlns:a16="http://schemas.microsoft.com/office/drawing/2014/main" id="{1D93ABF6-CED9-4F95-95E5-057A35EE85CF}"/>
                </a:ext>
              </a:extLst>
            </p:cNvPr>
            <p:cNvSpPr>
              <a:spLocks/>
            </p:cNvSpPr>
            <p:nvPr/>
          </p:nvSpPr>
          <p:spPr bwMode="auto">
            <a:xfrm>
              <a:off x="6167437" y="3324226"/>
              <a:ext cx="206375" cy="190500"/>
            </a:xfrm>
            <a:custGeom>
              <a:avLst/>
              <a:gdLst>
                <a:gd name="T0" fmla="*/ 44622 w 259"/>
                <a:gd name="T1" fmla="*/ 47824 h 239"/>
                <a:gd name="T2" fmla="*/ 44622 w 259"/>
                <a:gd name="T3" fmla="*/ 47824 h 239"/>
                <a:gd name="T4" fmla="*/ 48606 w 259"/>
                <a:gd name="T5" fmla="*/ 41448 h 239"/>
                <a:gd name="T6" fmla="*/ 51793 w 259"/>
                <a:gd name="T7" fmla="*/ 38259 h 239"/>
                <a:gd name="T8" fmla="*/ 48606 w 259"/>
                <a:gd name="T9" fmla="*/ 28695 h 239"/>
                <a:gd name="T10" fmla="*/ 48606 w 259"/>
                <a:gd name="T11" fmla="*/ 22318 h 239"/>
                <a:gd name="T12" fmla="*/ 51793 w 259"/>
                <a:gd name="T13" fmla="*/ 15941 h 239"/>
                <a:gd name="T14" fmla="*/ 48606 w 259"/>
                <a:gd name="T15" fmla="*/ 9565 h 239"/>
                <a:gd name="T16" fmla="*/ 44622 w 259"/>
                <a:gd name="T17" fmla="*/ 6377 h 239"/>
                <a:gd name="T18" fmla="*/ 38247 w 259"/>
                <a:gd name="T19" fmla="*/ 6377 h 239"/>
                <a:gd name="T20" fmla="*/ 27889 w 259"/>
                <a:gd name="T21" fmla="*/ 3188 h 239"/>
                <a:gd name="T22" fmla="*/ 27889 w 259"/>
                <a:gd name="T23" fmla="*/ 6377 h 239"/>
                <a:gd name="T24" fmla="*/ 24701 w 259"/>
                <a:gd name="T25" fmla="*/ 6377 h 239"/>
                <a:gd name="T26" fmla="*/ 20717 w 259"/>
                <a:gd name="T27" fmla="*/ 0 h 239"/>
                <a:gd name="T28" fmla="*/ 0 w 259"/>
                <a:gd name="T29" fmla="*/ 9565 h 239"/>
                <a:gd name="T30" fmla="*/ 3984 w 259"/>
                <a:gd name="T31" fmla="*/ 35071 h 239"/>
                <a:gd name="T32" fmla="*/ 3984 w 259"/>
                <a:gd name="T33" fmla="*/ 31883 h 239"/>
                <a:gd name="T34" fmla="*/ 7171 w 259"/>
                <a:gd name="T35" fmla="*/ 35071 h 239"/>
                <a:gd name="T36" fmla="*/ 14343 w 259"/>
                <a:gd name="T37" fmla="*/ 38259 h 239"/>
                <a:gd name="T38" fmla="*/ 17530 w 259"/>
                <a:gd name="T39" fmla="*/ 38259 h 239"/>
                <a:gd name="T40" fmla="*/ 24701 w 259"/>
                <a:gd name="T41" fmla="*/ 44636 h 239"/>
                <a:gd name="T42" fmla="*/ 27889 w 259"/>
                <a:gd name="T43" fmla="*/ 44636 h 239"/>
                <a:gd name="T44" fmla="*/ 31076 w 259"/>
                <a:gd name="T45" fmla="*/ 47824 h 239"/>
                <a:gd name="T46" fmla="*/ 38247 w 259"/>
                <a:gd name="T47" fmla="*/ 44636 h 239"/>
                <a:gd name="T48" fmla="*/ 44622 w 259"/>
                <a:gd name="T49" fmla="*/ 47824 h 2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9"/>
                <a:gd name="T76" fmla="*/ 0 h 239"/>
                <a:gd name="T77" fmla="*/ 259 w 259"/>
                <a:gd name="T78" fmla="*/ 239 h 2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9" h="239">
                  <a:moveTo>
                    <a:pt x="224" y="239"/>
                  </a:moveTo>
                  <a:lnTo>
                    <a:pt x="224" y="239"/>
                  </a:lnTo>
                  <a:lnTo>
                    <a:pt x="242" y="207"/>
                  </a:lnTo>
                  <a:lnTo>
                    <a:pt x="259" y="191"/>
                  </a:lnTo>
                  <a:lnTo>
                    <a:pt x="242" y="143"/>
                  </a:lnTo>
                  <a:lnTo>
                    <a:pt x="242" y="111"/>
                  </a:lnTo>
                  <a:lnTo>
                    <a:pt x="259" y="78"/>
                  </a:lnTo>
                  <a:lnTo>
                    <a:pt x="242" y="47"/>
                  </a:lnTo>
                  <a:lnTo>
                    <a:pt x="224" y="30"/>
                  </a:lnTo>
                  <a:lnTo>
                    <a:pt x="190" y="30"/>
                  </a:lnTo>
                  <a:lnTo>
                    <a:pt x="138" y="15"/>
                  </a:lnTo>
                  <a:lnTo>
                    <a:pt x="138" y="30"/>
                  </a:lnTo>
                  <a:lnTo>
                    <a:pt x="121" y="30"/>
                  </a:lnTo>
                  <a:lnTo>
                    <a:pt x="103" y="0"/>
                  </a:lnTo>
                  <a:lnTo>
                    <a:pt x="0" y="47"/>
                  </a:lnTo>
                  <a:lnTo>
                    <a:pt x="17" y="174"/>
                  </a:lnTo>
                  <a:lnTo>
                    <a:pt x="17" y="159"/>
                  </a:lnTo>
                  <a:lnTo>
                    <a:pt x="34" y="174"/>
                  </a:lnTo>
                  <a:lnTo>
                    <a:pt x="69" y="191"/>
                  </a:lnTo>
                  <a:lnTo>
                    <a:pt x="86" y="191"/>
                  </a:lnTo>
                  <a:lnTo>
                    <a:pt x="121" y="222"/>
                  </a:lnTo>
                  <a:lnTo>
                    <a:pt x="138" y="222"/>
                  </a:lnTo>
                  <a:lnTo>
                    <a:pt x="155" y="239"/>
                  </a:lnTo>
                  <a:lnTo>
                    <a:pt x="190" y="222"/>
                  </a:lnTo>
                  <a:lnTo>
                    <a:pt x="224" y="239"/>
                  </a:lnTo>
                  <a:close/>
                </a:path>
              </a:pathLst>
            </a:custGeom>
            <a:solidFill>
              <a:srgbClr val="D4DF33"/>
            </a:solidFill>
            <a:ln w="9525" cap="rnd">
              <a:solidFill>
                <a:schemeClr val="bg1"/>
              </a:solidFill>
              <a:round/>
              <a:headEnd/>
              <a:tailEnd/>
            </a:ln>
          </p:spPr>
          <p:txBody>
            <a:bodyPr/>
            <a:lstStyle/>
            <a:p>
              <a:endParaRPr lang="en-US" dirty="0"/>
            </a:p>
          </p:txBody>
        </p:sp>
        <p:sp>
          <p:nvSpPr>
            <p:cNvPr id="481" name="Freeform 231">
              <a:extLst>
                <a:ext uri="{FF2B5EF4-FFF2-40B4-BE49-F238E27FC236}">
                  <a16:creationId xmlns:a16="http://schemas.microsoft.com/office/drawing/2014/main" id="{100BA090-896A-4208-80A2-3D5953383AD2}"/>
                </a:ext>
              </a:extLst>
            </p:cNvPr>
            <p:cNvSpPr>
              <a:spLocks/>
            </p:cNvSpPr>
            <p:nvPr/>
          </p:nvSpPr>
          <p:spPr bwMode="auto">
            <a:xfrm>
              <a:off x="6278562" y="3705226"/>
              <a:ext cx="41275" cy="76200"/>
            </a:xfrm>
            <a:custGeom>
              <a:avLst/>
              <a:gdLst>
                <a:gd name="T0" fmla="*/ 0 w 52"/>
                <a:gd name="T1" fmla="*/ 0 h 96"/>
                <a:gd name="T2" fmla="*/ 0 w 52"/>
                <a:gd name="T3" fmla="*/ 0 h 96"/>
                <a:gd name="T4" fmla="*/ 3969 w 52"/>
                <a:gd name="T5" fmla="*/ 0 h 96"/>
                <a:gd name="T6" fmla="*/ 7144 w 52"/>
                <a:gd name="T7" fmla="*/ 3175 h 96"/>
                <a:gd name="T8" fmla="*/ 7144 w 52"/>
                <a:gd name="T9" fmla="*/ 5556 h 96"/>
                <a:gd name="T10" fmla="*/ 10319 w 52"/>
                <a:gd name="T11" fmla="*/ 9525 h 96"/>
                <a:gd name="T12" fmla="*/ 10319 w 52"/>
                <a:gd name="T13" fmla="*/ 12700 h 96"/>
                <a:gd name="T14" fmla="*/ 3969 w 52"/>
                <a:gd name="T15" fmla="*/ 19050 h 96"/>
                <a:gd name="T16" fmla="*/ 0 w 52"/>
                <a:gd name="T17" fmla="*/ 15875 h 96"/>
                <a:gd name="T18" fmla="*/ 0 w 52"/>
                <a:gd name="T19" fmla="*/ 5556 h 96"/>
                <a:gd name="T20" fmla="*/ 0 w 52"/>
                <a:gd name="T21" fmla="*/ 3175 h 96"/>
                <a:gd name="T22" fmla="*/ 0 w 52"/>
                <a:gd name="T23" fmla="*/ 0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
                <a:gd name="T37" fmla="*/ 0 h 96"/>
                <a:gd name="T38" fmla="*/ 52 w 52"/>
                <a:gd name="T39" fmla="*/ 96 h 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 h="96">
                  <a:moveTo>
                    <a:pt x="0" y="0"/>
                  </a:moveTo>
                  <a:lnTo>
                    <a:pt x="0" y="0"/>
                  </a:lnTo>
                  <a:lnTo>
                    <a:pt x="17" y="0"/>
                  </a:lnTo>
                  <a:lnTo>
                    <a:pt x="34" y="16"/>
                  </a:lnTo>
                  <a:lnTo>
                    <a:pt x="34" y="31"/>
                  </a:lnTo>
                  <a:lnTo>
                    <a:pt x="52" y="48"/>
                  </a:lnTo>
                  <a:lnTo>
                    <a:pt x="52" y="64"/>
                  </a:lnTo>
                  <a:lnTo>
                    <a:pt x="17" y="96"/>
                  </a:lnTo>
                  <a:lnTo>
                    <a:pt x="0" y="79"/>
                  </a:lnTo>
                  <a:lnTo>
                    <a:pt x="0" y="31"/>
                  </a:lnTo>
                  <a:lnTo>
                    <a:pt x="0" y="16"/>
                  </a:lnTo>
                  <a:lnTo>
                    <a:pt x="0" y="0"/>
                  </a:lnTo>
                  <a:close/>
                </a:path>
              </a:pathLst>
            </a:custGeom>
            <a:solidFill>
              <a:srgbClr val="C8C8C8"/>
            </a:solidFill>
            <a:ln w="9525" cap="rnd">
              <a:solidFill>
                <a:schemeClr val="bg1"/>
              </a:solidFill>
              <a:round/>
              <a:headEnd/>
              <a:tailEnd/>
            </a:ln>
          </p:spPr>
          <p:txBody>
            <a:bodyPr/>
            <a:lstStyle/>
            <a:p>
              <a:endParaRPr lang="en-US" dirty="0"/>
            </a:p>
          </p:txBody>
        </p:sp>
        <p:sp>
          <p:nvSpPr>
            <p:cNvPr id="482" name="Freeform 232">
              <a:extLst>
                <a:ext uri="{FF2B5EF4-FFF2-40B4-BE49-F238E27FC236}">
                  <a16:creationId xmlns:a16="http://schemas.microsoft.com/office/drawing/2014/main" id="{5F20B724-33D2-4DCB-A983-FC3F02884B98}"/>
                </a:ext>
              </a:extLst>
            </p:cNvPr>
            <p:cNvSpPr>
              <a:spLocks/>
            </p:cNvSpPr>
            <p:nvPr/>
          </p:nvSpPr>
          <p:spPr bwMode="auto">
            <a:xfrm>
              <a:off x="6208712" y="3525838"/>
              <a:ext cx="139700" cy="88900"/>
            </a:xfrm>
            <a:custGeom>
              <a:avLst/>
              <a:gdLst>
                <a:gd name="T0" fmla="*/ 14452 w 174"/>
                <a:gd name="T1" fmla="*/ 22425 h 111"/>
                <a:gd name="T2" fmla="*/ 14452 w 174"/>
                <a:gd name="T3" fmla="*/ 22425 h 111"/>
                <a:gd name="T4" fmla="*/ 20875 w 174"/>
                <a:gd name="T5" fmla="*/ 19222 h 111"/>
                <a:gd name="T6" fmla="*/ 28903 w 174"/>
                <a:gd name="T7" fmla="*/ 19222 h 111"/>
                <a:gd name="T8" fmla="*/ 32115 w 174"/>
                <a:gd name="T9" fmla="*/ 6407 h 111"/>
                <a:gd name="T10" fmla="*/ 36129 w 174"/>
                <a:gd name="T11" fmla="*/ 6407 h 111"/>
                <a:gd name="T12" fmla="*/ 32115 w 174"/>
                <a:gd name="T13" fmla="*/ 3204 h 111"/>
                <a:gd name="T14" fmla="*/ 24889 w 174"/>
                <a:gd name="T15" fmla="*/ 0 h 111"/>
                <a:gd name="T16" fmla="*/ 10437 w 174"/>
                <a:gd name="T17" fmla="*/ 6407 h 111"/>
                <a:gd name="T18" fmla="*/ 4014 w 174"/>
                <a:gd name="T19" fmla="*/ 6407 h 111"/>
                <a:gd name="T20" fmla="*/ 0 w 174"/>
                <a:gd name="T21" fmla="*/ 12814 h 111"/>
                <a:gd name="T22" fmla="*/ 0 w 174"/>
                <a:gd name="T23" fmla="*/ 16018 h 111"/>
                <a:gd name="T24" fmla="*/ 10437 w 174"/>
                <a:gd name="T25" fmla="*/ 22425 h 111"/>
                <a:gd name="T26" fmla="*/ 14452 w 174"/>
                <a:gd name="T27" fmla="*/ 22425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4"/>
                <a:gd name="T43" fmla="*/ 0 h 111"/>
                <a:gd name="T44" fmla="*/ 174 w 174"/>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4" h="111">
                  <a:moveTo>
                    <a:pt x="69" y="111"/>
                  </a:moveTo>
                  <a:lnTo>
                    <a:pt x="69" y="111"/>
                  </a:lnTo>
                  <a:lnTo>
                    <a:pt x="103" y="96"/>
                  </a:lnTo>
                  <a:lnTo>
                    <a:pt x="140" y="96"/>
                  </a:lnTo>
                  <a:lnTo>
                    <a:pt x="157" y="32"/>
                  </a:lnTo>
                  <a:lnTo>
                    <a:pt x="174" y="32"/>
                  </a:lnTo>
                  <a:lnTo>
                    <a:pt x="157" y="15"/>
                  </a:lnTo>
                  <a:lnTo>
                    <a:pt x="121" y="0"/>
                  </a:lnTo>
                  <a:lnTo>
                    <a:pt x="51" y="32"/>
                  </a:lnTo>
                  <a:lnTo>
                    <a:pt x="17" y="32"/>
                  </a:lnTo>
                  <a:lnTo>
                    <a:pt x="0" y="63"/>
                  </a:lnTo>
                  <a:lnTo>
                    <a:pt x="0" y="80"/>
                  </a:lnTo>
                  <a:lnTo>
                    <a:pt x="51" y="111"/>
                  </a:lnTo>
                  <a:lnTo>
                    <a:pt x="69" y="111"/>
                  </a:lnTo>
                  <a:close/>
                </a:path>
              </a:pathLst>
            </a:custGeom>
            <a:solidFill>
              <a:srgbClr val="D4DF33"/>
            </a:solidFill>
            <a:ln w="9525" cap="rnd">
              <a:solidFill>
                <a:schemeClr val="bg1"/>
              </a:solidFill>
              <a:round/>
              <a:headEnd/>
              <a:tailEnd/>
            </a:ln>
          </p:spPr>
          <p:txBody>
            <a:bodyPr/>
            <a:lstStyle/>
            <a:p>
              <a:endParaRPr lang="en-US" dirty="0"/>
            </a:p>
          </p:txBody>
        </p:sp>
        <p:sp>
          <p:nvSpPr>
            <p:cNvPr id="483" name="Freeform 233">
              <a:extLst>
                <a:ext uri="{FF2B5EF4-FFF2-40B4-BE49-F238E27FC236}">
                  <a16:creationId xmlns:a16="http://schemas.microsoft.com/office/drawing/2014/main" id="{9C37F6CF-F1A3-4286-B25C-A28BB7EE9ECC}"/>
                </a:ext>
              </a:extLst>
            </p:cNvPr>
            <p:cNvSpPr>
              <a:spLocks/>
            </p:cNvSpPr>
            <p:nvPr/>
          </p:nvSpPr>
          <p:spPr bwMode="auto">
            <a:xfrm>
              <a:off x="6197599" y="3614738"/>
              <a:ext cx="80963" cy="76200"/>
            </a:xfrm>
            <a:custGeom>
              <a:avLst/>
              <a:gdLst>
                <a:gd name="T0" fmla="*/ 16348 w 104"/>
                <a:gd name="T1" fmla="*/ 19050 h 96"/>
                <a:gd name="T2" fmla="*/ 16348 w 104"/>
                <a:gd name="T3" fmla="*/ 19050 h 96"/>
                <a:gd name="T4" fmla="*/ 13234 w 104"/>
                <a:gd name="T5" fmla="*/ 19050 h 96"/>
                <a:gd name="T6" fmla="*/ 16348 w 104"/>
                <a:gd name="T7" fmla="*/ 16669 h 96"/>
                <a:gd name="T8" fmla="*/ 19462 w 104"/>
                <a:gd name="T9" fmla="*/ 16669 h 96"/>
                <a:gd name="T10" fmla="*/ 19462 w 104"/>
                <a:gd name="T11" fmla="*/ 13494 h 96"/>
                <a:gd name="T12" fmla="*/ 19462 w 104"/>
                <a:gd name="T13" fmla="*/ 9525 h 96"/>
                <a:gd name="T14" fmla="*/ 19462 w 104"/>
                <a:gd name="T15" fmla="*/ 7144 h 96"/>
                <a:gd name="T16" fmla="*/ 16348 w 104"/>
                <a:gd name="T17" fmla="*/ 7144 h 96"/>
                <a:gd name="T18" fmla="*/ 16348 w 104"/>
                <a:gd name="T19" fmla="*/ 3969 h 96"/>
                <a:gd name="T20" fmla="*/ 6228 w 104"/>
                <a:gd name="T21" fmla="*/ 0 h 96"/>
                <a:gd name="T22" fmla="*/ 3114 w 104"/>
                <a:gd name="T23" fmla="*/ 3969 h 96"/>
                <a:gd name="T24" fmla="*/ 3114 w 104"/>
                <a:gd name="T25" fmla="*/ 0 h 96"/>
                <a:gd name="T26" fmla="*/ 0 w 104"/>
                <a:gd name="T27" fmla="*/ 3969 h 96"/>
                <a:gd name="T28" fmla="*/ 3114 w 104"/>
                <a:gd name="T29" fmla="*/ 7144 h 96"/>
                <a:gd name="T30" fmla="*/ 10120 w 104"/>
                <a:gd name="T31" fmla="*/ 16669 h 96"/>
                <a:gd name="T32" fmla="*/ 16348 w 104"/>
                <a:gd name="T33" fmla="*/ 19050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4"/>
                <a:gd name="T52" fmla="*/ 0 h 96"/>
                <a:gd name="T53" fmla="*/ 104 w 104"/>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4" h="96">
                  <a:moveTo>
                    <a:pt x="87" y="96"/>
                  </a:moveTo>
                  <a:lnTo>
                    <a:pt x="87" y="96"/>
                  </a:lnTo>
                  <a:lnTo>
                    <a:pt x="69" y="96"/>
                  </a:lnTo>
                  <a:lnTo>
                    <a:pt x="87" y="81"/>
                  </a:lnTo>
                  <a:lnTo>
                    <a:pt x="104" y="81"/>
                  </a:lnTo>
                  <a:lnTo>
                    <a:pt x="104" y="65"/>
                  </a:lnTo>
                  <a:lnTo>
                    <a:pt x="104" y="48"/>
                  </a:lnTo>
                  <a:lnTo>
                    <a:pt x="104" y="33"/>
                  </a:lnTo>
                  <a:lnTo>
                    <a:pt x="87" y="33"/>
                  </a:lnTo>
                  <a:lnTo>
                    <a:pt x="87" y="17"/>
                  </a:lnTo>
                  <a:lnTo>
                    <a:pt x="35" y="0"/>
                  </a:lnTo>
                  <a:lnTo>
                    <a:pt x="18" y="17"/>
                  </a:lnTo>
                  <a:lnTo>
                    <a:pt x="18" y="0"/>
                  </a:lnTo>
                  <a:lnTo>
                    <a:pt x="0" y="17"/>
                  </a:lnTo>
                  <a:lnTo>
                    <a:pt x="18" y="33"/>
                  </a:lnTo>
                  <a:lnTo>
                    <a:pt x="52" y="81"/>
                  </a:lnTo>
                  <a:lnTo>
                    <a:pt x="87" y="96"/>
                  </a:lnTo>
                  <a:close/>
                </a:path>
              </a:pathLst>
            </a:custGeom>
            <a:solidFill>
              <a:srgbClr val="C8C8C8"/>
            </a:solidFill>
            <a:ln w="9525" cap="rnd">
              <a:solidFill>
                <a:schemeClr val="bg1"/>
              </a:solidFill>
              <a:round/>
              <a:headEnd/>
              <a:tailEnd/>
            </a:ln>
          </p:spPr>
          <p:txBody>
            <a:bodyPr/>
            <a:lstStyle/>
            <a:p>
              <a:endParaRPr lang="en-US" dirty="0"/>
            </a:p>
          </p:txBody>
        </p:sp>
        <p:sp>
          <p:nvSpPr>
            <p:cNvPr id="484" name="Freeform 234">
              <a:extLst>
                <a:ext uri="{FF2B5EF4-FFF2-40B4-BE49-F238E27FC236}">
                  <a16:creationId xmlns:a16="http://schemas.microsoft.com/office/drawing/2014/main" id="{A44CA5D5-76B0-41C4-B2F6-6DB7EB78AB00}"/>
                </a:ext>
              </a:extLst>
            </p:cNvPr>
            <p:cNvSpPr>
              <a:spLocks/>
            </p:cNvSpPr>
            <p:nvPr/>
          </p:nvSpPr>
          <p:spPr bwMode="auto">
            <a:xfrm>
              <a:off x="6265862" y="3602038"/>
              <a:ext cx="95250" cy="114300"/>
            </a:xfrm>
            <a:custGeom>
              <a:avLst/>
              <a:gdLst>
                <a:gd name="T0" fmla="*/ 3149 w 121"/>
                <a:gd name="T1" fmla="*/ 9525 h 144"/>
                <a:gd name="T2" fmla="*/ 3149 w 121"/>
                <a:gd name="T3" fmla="*/ 9525 h 144"/>
                <a:gd name="T4" fmla="*/ 3149 w 121"/>
                <a:gd name="T5" fmla="*/ 6350 h 144"/>
                <a:gd name="T6" fmla="*/ 0 w 121"/>
                <a:gd name="T7" fmla="*/ 2381 h 144"/>
                <a:gd name="T8" fmla="*/ 6298 w 121"/>
                <a:gd name="T9" fmla="*/ 0 h 144"/>
                <a:gd name="T10" fmla="*/ 13382 w 121"/>
                <a:gd name="T11" fmla="*/ 9525 h 144"/>
                <a:gd name="T12" fmla="*/ 19680 w 121"/>
                <a:gd name="T13" fmla="*/ 9525 h 144"/>
                <a:gd name="T14" fmla="*/ 19680 w 121"/>
                <a:gd name="T15" fmla="*/ 11906 h 144"/>
                <a:gd name="T16" fmla="*/ 19680 w 121"/>
                <a:gd name="T17" fmla="*/ 15875 h 144"/>
                <a:gd name="T18" fmla="*/ 23616 w 121"/>
                <a:gd name="T19" fmla="*/ 21431 h 144"/>
                <a:gd name="T20" fmla="*/ 19680 w 121"/>
                <a:gd name="T21" fmla="*/ 25400 h 144"/>
                <a:gd name="T22" fmla="*/ 13382 w 121"/>
                <a:gd name="T23" fmla="*/ 25400 h 144"/>
                <a:gd name="T24" fmla="*/ 9446 w 121"/>
                <a:gd name="T25" fmla="*/ 28575 h 144"/>
                <a:gd name="T26" fmla="*/ 6298 w 121"/>
                <a:gd name="T27" fmla="*/ 25400 h 144"/>
                <a:gd name="T28" fmla="*/ 6298 w 121"/>
                <a:gd name="T29" fmla="*/ 21431 h 144"/>
                <a:gd name="T30" fmla="*/ 3149 w 121"/>
                <a:gd name="T31" fmla="*/ 19050 h 144"/>
                <a:gd name="T32" fmla="*/ 3149 w 121"/>
                <a:gd name="T33" fmla="*/ 15875 h 144"/>
                <a:gd name="T34" fmla="*/ 3149 w 121"/>
                <a:gd name="T35" fmla="*/ 11906 h 144"/>
                <a:gd name="T36" fmla="*/ 3149 w 121"/>
                <a:gd name="T37" fmla="*/ 9525 h 1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1"/>
                <a:gd name="T58" fmla="*/ 0 h 144"/>
                <a:gd name="T59" fmla="*/ 121 w 121"/>
                <a:gd name="T60" fmla="*/ 144 h 1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1" h="144">
                  <a:moveTo>
                    <a:pt x="17" y="48"/>
                  </a:moveTo>
                  <a:lnTo>
                    <a:pt x="17" y="48"/>
                  </a:lnTo>
                  <a:lnTo>
                    <a:pt x="17" y="32"/>
                  </a:lnTo>
                  <a:lnTo>
                    <a:pt x="0" y="15"/>
                  </a:lnTo>
                  <a:lnTo>
                    <a:pt x="34" y="0"/>
                  </a:lnTo>
                  <a:lnTo>
                    <a:pt x="69" y="48"/>
                  </a:lnTo>
                  <a:lnTo>
                    <a:pt x="103" y="48"/>
                  </a:lnTo>
                  <a:lnTo>
                    <a:pt x="103" y="63"/>
                  </a:lnTo>
                  <a:lnTo>
                    <a:pt x="103" y="80"/>
                  </a:lnTo>
                  <a:lnTo>
                    <a:pt x="121" y="111"/>
                  </a:lnTo>
                  <a:lnTo>
                    <a:pt x="103" y="128"/>
                  </a:lnTo>
                  <a:lnTo>
                    <a:pt x="69" y="128"/>
                  </a:lnTo>
                  <a:lnTo>
                    <a:pt x="51" y="144"/>
                  </a:lnTo>
                  <a:lnTo>
                    <a:pt x="34" y="128"/>
                  </a:lnTo>
                  <a:lnTo>
                    <a:pt x="34" y="111"/>
                  </a:lnTo>
                  <a:lnTo>
                    <a:pt x="17" y="96"/>
                  </a:lnTo>
                  <a:lnTo>
                    <a:pt x="17" y="80"/>
                  </a:lnTo>
                  <a:lnTo>
                    <a:pt x="17" y="63"/>
                  </a:lnTo>
                  <a:lnTo>
                    <a:pt x="17" y="48"/>
                  </a:lnTo>
                </a:path>
              </a:pathLst>
            </a:custGeom>
            <a:solidFill>
              <a:srgbClr val="D4DF33"/>
            </a:solidFill>
            <a:ln w="9525" cap="rnd">
              <a:solidFill>
                <a:schemeClr val="bg1"/>
              </a:solidFill>
              <a:round/>
              <a:headEnd/>
              <a:tailEnd/>
            </a:ln>
          </p:spPr>
          <p:txBody>
            <a:bodyPr/>
            <a:lstStyle/>
            <a:p>
              <a:endParaRPr lang="en-US" dirty="0"/>
            </a:p>
          </p:txBody>
        </p:sp>
        <p:sp>
          <p:nvSpPr>
            <p:cNvPr id="485" name="Freeform 235">
              <a:extLst>
                <a:ext uri="{FF2B5EF4-FFF2-40B4-BE49-F238E27FC236}">
                  <a16:creationId xmlns:a16="http://schemas.microsoft.com/office/drawing/2014/main" id="{F4ACD9EE-3063-4D1E-9BC9-AC04C2986FDB}"/>
                </a:ext>
              </a:extLst>
            </p:cNvPr>
            <p:cNvSpPr>
              <a:spLocks/>
            </p:cNvSpPr>
            <p:nvPr/>
          </p:nvSpPr>
          <p:spPr bwMode="auto">
            <a:xfrm>
              <a:off x="6307137" y="3705226"/>
              <a:ext cx="53975" cy="38100"/>
            </a:xfrm>
            <a:custGeom>
              <a:avLst/>
              <a:gdLst>
                <a:gd name="T0" fmla="*/ 3084 w 70"/>
                <a:gd name="T1" fmla="*/ 9525 h 48"/>
                <a:gd name="T2" fmla="*/ 3084 w 70"/>
                <a:gd name="T3" fmla="*/ 9525 h 48"/>
                <a:gd name="T4" fmla="*/ 0 w 70"/>
                <a:gd name="T5" fmla="*/ 5556 h 48"/>
                <a:gd name="T6" fmla="*/ 0 w 70"/>
                <a:gd name="T7" fmla="*/ 3175 h 48"/>
                <a:gd name="T8" fmla="*/ 3084 w 70"/>
                <a:gd name="T9" fmla="*/ 0 h 48"/>
                <a:gd name="T10" fmla="*/ 9253 w 70"/>
                <a:gd name="T11" fmla="*/ 0 h 48"/>
                <a:gd name="T12" fmla="*/ 13108 w 70"/>
                <a:gd name="T13" fmla="*/ 3175 h 48"/>
                <a:gd name="T14" fmla="*/ 13108 w 70"/>
                <a:gd name="T15" fmla="*/ 5556 h 48"/>
                <a:gd name="T16" fmla="*/ 3084 w 70"/>
                <a:gd name="T17" fmla="*/ 9525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48"/>
                <a:gd name="T29" fmla="*/ 70 w 70"/>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48">
                  <a:moveTo>
                    <a:pt x="18" y="48"/>
                  </a:moveTo>
                  <a:lnTo>
                    <a:pt x="18" y="48"/>
                  </a:lnTo>
                  <a:lnTo>
                    <a:pt x="0" y="31"/>
                  </a:lnTo>
                  <a:lnTo>
                    <a:pt x="0" y="16"/>
                  </a:lnTo>
                  <a:lnTo>
                    <a:pt x="18" y="0"/>
                  </a:lnTo>
                  <a:lnTo>
                    <a:pt x="52" y="0"/>
                  </a:lnTo>
                  <a:lnTo>
                    <a:pt x="70" y="16"/>
                  </a:lnTo>
                  <a:lnTo>
                    <a:pt x="70" y="31"/>
                  </a:lnTo>
                  <a:lnTo>
                    <a:pt x="18" y="48"/>
                  </a:lnTo>
                </a:path>
              </a:pathLst>
            </a:custGeom>
            <a:solidFill>
              <a:srgbClr val="D4DF33"/>
            </a:solidFill>
            <a:ln w="9525" cap="rnd">
              <a:solidFill>
                <a:schemeClr val="bg1"/>
              </a:solidFill>
              <a:round/>
              <a:headEnd/>
              <a:tailEnd/>
            </a:ln>
          </p:spPr>
          <p:txBody>
            <a:bodyPr/>
            <a:lstStyle/>
            <a:p>
              <a:endParaRPr lang="en-US" dirty="0"/>
            </a:p>
          </p:txBody>
        </p:sp>
        <p:sp>
          <p:nvSpPr>
            <p:cNvPr id="486" name="Freeform 236">
              <a:extLst>
                <a:ext uri="{FF2B5EF4-FFF2-40B4-BE49-F238E27FC236}">
                  <a16:creationId xmlns:a16="http://schemas.microsoft.com/office/drawing/2014/main" id="{89072BA0-253C-4BF1-BD73-51C19E677F12}"/>
                </a:ext>
              </a:extLst>
            </p:cNvPr>
            <p:cNvSpPr>
              <a:spLocks/>
            </p:cNvSpPr>
            <p:nvPr/>
          </p:nvSpPr>
          <p:spPr bwMode="auto">
            <a:xfrm>
              <a:off x="6115049" y="3449638"/>
              <a:ext cx="149225" cy="76200"/>
            </a:xfrm>
            <a:custGeom>
              <a:avLst/>
              <a:gdLst>
                <a:gd name="T0" fmla="*/ 37306 w 188"/>
                <a:gd name="T1" fmla="*/ 11906 h 96"/>
                <a:gd name="T2" fmla="*/ 37306 w 188"/>
                <a:gd name="T3" fmla="*/ 11906 h 96"/>
                <a:gd name="T4" fmla="*/ 30956 w 188"/>
                <a:gd name="T5" fmla="*/ 6350 h 96"/>
                <a:gd name="T6" fmla="*/ 26988 w 188"/>
                <a:gd name="T7" fmla="*/ 6350 h 96"/>
                <a:gd name="T8" fmla="*/ 19844 w 188"/>
                <a:gd name="T9" fmla="*/ 2381 h 96"/>
                <a:gd name="T10" fmla="*/ 17463 w 188"/>
                <a:gd name="T11" fmla="*/ 0 h 96"/>
                <a:gd name="T12" fmla="*/ 17463 w 188"/>
                <a:gd name="T13" fmla="*/ 2381 h 96"/>
                <a:gd name="T14" fmla="*/ 14288 w 188"/>
                <a:gd name="T15" fmla="*/ 0 h 96"/>
                <a:gd name="T16" fmla="*/ 7144 w 188"/>
                <a:gd name="T17" fmla="*/ 2381 h 96"/>
                <a:gd name="T18" fmla="*/ 0 w 188"/>
                <a:gd name="T19" fmla="*/ 6350 h 96"/>
                <a:gd name="T20" fmla="*/ 3969 w 188"/>
                <a:gd name="T21" fmla="*/ 11906 h 96"/>
                <a:gd name="T22" fmla="*/ 9525 w 188"/>
                <a:gd name="T23" fmla="*/ 19050 h 96"/>
                <a:gd name="T24" fmla="*/ 17463 w 188"/>
                <a:gd name="T25" fmla="*/ 19050 h 96"/>
                <a:gd name="T26" fmla="*/ 17463 w 188"/>
                <a:gd name="T27" fmla="*/ 15875 h 96"/>
                <a:gd name="T28" fmla="*/ 26988 w 188"/>
                <a:gd name="T29" fmla="*/ 19050 h 96"/>
                <a:gd name="T30" fmla="*/ 37306 w 188"/>
                <a:gd name="T31" fmla="*/ 11906 h 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
                <a:gd name="T49" fmla="*/ 0 h 96"/>
                <a:gd name="T50" fmla="*/ 188 w 188"/>
                <a:gd name="T51" fmla="*/ 96 h 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 h="96">
                  <a:moveTo>
                    <a:pt x="188" y="63"/>
                  </a:moveTo>
                  <a:lnTo>
                    <a:pt x="188" y="63"/>
                  </a:lnTo>
                  <a:lnTo>
                    <a:pt x="153" y="32"/>
                  </a:lnTo>
                  <a:lnTo>
                    <a:pt x="136" y="32"/>
                  </a:lnTo>
                  <a:lnTo>
                    <a:pt x="103" y="15"/>
                  </a:lnTo>
                  <a:lnTo>
                    <a:pt x="86" y="0"/>
                  </a:lnTo>
                  <a:lnTo>
                    <a:pt x="86" y="15"/>
                  </a:lnTo>
                  <a:lnTo>
                    <a:pt x="69" y="0"/>
                  </a:lnTo>
                  <a:lnTo>
                    <a:pt x="34" y="15"/>
                  </a:lnTo>
                  <a:lnTo>
                    <a:pt x="0" y="32"/>
                  </a:lnTo>
                  <a:lnTo>
                    <a:pt x="17" y="63"/>
                  </a:lnTo>
                  <a:lnTo>
                    <a:pt x="51" y="96"/>
                  </a:lnTo>
                  <a:lnTo>
                    <a:pt x="86" y="96"/>
                  </a:lnTo>
                  <a:lnTo>
                    <a:pt x="86" y="80"/>
                  </a:lnTo>
                  <a:lnTo>
                    <a:pt x="136" y="96"/>
                  </a:lnTo>
                  <a:lnTo>
                    <a:pt x="188" y="63"/>
                  </a:lnTo>
                  <a:close/>
                </a:path>
              </a:pathLst>
            </a:custGeom>
            <a:solidFill>
              <a:srgbClr val="D4DF33"/>
            </a:solidFill>
            <a:ln w="9525" cap="rnd">
              <a:solidFill>
                <a:schemeClr val="bg1"/>
              </a:solidFill>
              <a:round/>
              <a:headEnd/>
              <a:tailEnd/>
            </a:ln>
          </p:spPr>
          <p:txBody>
            <a:bodyPr/>
            <a:lstStyle/>
            <a:p>
              <a:endParaRPr lang="en-US" dirty="0"/>
            </a:p>
          </p:txBody>
        </p:sp>
        <p:sp>
          <p:nvSpPr>
            <p:cNvPr id="487" name="Freeform 237">
              <a:extLst>
                <a:ext uri="{FF2B5EF4-FFF2-40B4-BE49-F238E27FC236}">
                  <a16:creationId xmlns:a16="http://schemas.microsoft.com/office/drawing/2014/main" id="{6D41243E-2DB4-41E8-8687-ACF90A4CEA2C}"/>
                </a:ext>
              </a:extLst>
            </p:cNvPr>
            <p:cNvSpPr>
              <a:spLocks/>
            </p:cNvSpPr>
            <p:nvPr/>
          </p:nvSpPr>
          <p:spPr bwMode="auto">
            <a:xfrm>
              <a:off x="6222999" y="3500438"/>
              <a:ext cx="125413" cy="52388"/>
            </a:xfrm>
            <a:custGeom>
              <a:avLst/>
              <a:gdLst>
                <a:gd name="T0" fmla="*/ 0 w 157"/>
                <a:gd name="T1" fmla="*/ 7254 h 65"/>
                <a:gd name="T2" fmla="*/ 0 w 157"/>
                <a:gd name="T3" fmla="*/ 7254 h 65"/>
                <a:gd name="T4" fmla="*/ 0 w 157"/>
                <a:gd name="T5" fmla="*/ 13701 h 65"/>
                <a:gd name="T6" fmla="*/ 7189 w 157"/>
                <a:gd name="T7" fmla="*/ 13701 h 65"/>
                <a:gd name="T8" fmla="*/ 21568 w 157"/>
                <a:gd name="T9" fmla="*/ 7254 h 65"/>
                <a:gd name="T10" fmla="*/ 27958 w 157"/>
                <a:gd name="T11" fmla="*/ 9672 h 65"/>
                <a:gd name="T12" fmla="*/ 31952 w 157"/>
                <a:gd name="T13" fmla="*/ 4030 h 65"/>
                <a:gd name="T14" fmla="*/ 24763 w 157"/>
                <a:gd name="T15" fmla="*/ 0 h 65"/>
                <a:gd name="T16" fmla="*/ 17574 w 157"/>
                <a:gd name="T17" fmla="*/ 4030 h 65"/>
                <a:gd name="T18" fmla="*/ 14379 w 157"/>
                <a:gd name="T19" fmla="*/ 0 h 65"/>
                <a:gd name="T20" fmla="*/ 11183 w 157"/>
                <a:gd name="T21" fmla="*/ 0 h 65"/>
                <a:gd name="T22" fmla="*/ 0 w 157"/>
                <a:gd name="T23" fmla="*/ 7254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7"/>
                <a:gd name="T37" fmla="*/ 0 h 65"/>
                <a:gd name="T38" fmla="*/ 157 w 157"/>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7" h="65">
                  <a:moveTo>
                    <a:pt x="0" y="33"/>
                  </a:moveTo>
                  <a:lnTo>
                    <a:pt x="0" y="33"/>
                  </a:lnTo>
                  <a:lnTo>
                    <a:pt x="0" y="65"/>
                  </a:lnTo>
                  <a:lnTo>
                    <a:pt x="34" y="65"/>
                  </a:lnTo>
                  <a:lnTo>
                    <a:pt x="105" y="33"/>
                  </a:lnTo>
                  <a:lnTo>
                    <a:pt x="140" y="48"/>
                  </a:lnTo>
                  <a:lnTo>
                    <a:pt x="157" y="17"/>
                  </a:lnTo>
                  <a:lnTo>
                    <a:pt x="123" y="0"/>
                  </a:lnTo>
                  <a:lnTo>
                    <a:pt x="88" y="17"/>
                  </a:lnTo>
                  <a:lnTo>
                    <a:pt x="71" y="0"/>
                  </a:lnTo>
                  <a:lnTo>
                    <a:pt x="54" y="0"/>
                  </a:lnTo>
                  <a:lnTo>
                    <a:pt x="0" y="33"/>
                  </a:lnTo>
                  <a:close/>
                </a:path>
              </a:pathLst>
            </a:custGeom>
            <a:solidFill>
              <a:srgbClr val="D4DF33"/>
            </a:solidFill>
            <a:ln w="9525" cap="rnd">
              <a:solidFill>
                <a:schemeClr val="bg1"/>
              </a:solidFill>
              <a:round/>
              <a:headEnd/>
              <a:tailEnd/>
            </a:ln>
          </p:spPr>
          <p:txBody>
            <a:bodyPr/>
            <a:lstStyle/>
            <a:p>
              <a:endParaRPr lang="en-US" dirty="0"/>
            </a:p>
          </p:txBody>
        </p:sp>
        <p:sp>
          <p:nvSpPr>
            <p:cNvPr id="488" name="Freeform 238">
              <a:extLst>
                <a:ext uri="{FF2B5EF4-FFF2-40B4-BE49-F238E27FC236}">
                  <a16:creationId xmlns:a16="http://schemas.microsoft.com/office/drawing/2014/main" id="{DC95F3A5-7772-4105-B9BA-02EFFE5F6E2B}"/>
                </a:ext>
              </a:extLst>
            </p:cNvPr>
            <p:cNvSpPr>
              <a:spLocks/>
            </p:cNvSpPr>
            <p:nvPr/>
          </p:nvSpPr>
          <p:spPr bwMode="auto">
            <a:xfrm>
              <a:off x="6156324" y="3590926"/>
              <a:ext cx="122238" cy="114300"/>
            </a:xfrm>
            <a:custGeom>
              <a:avLst/>
              <a:gdLst>
                <a:gd name="T0" fmla="*/ 13321 w 156"/>
                <a:gd name="T1" fmla="*/ 0 h 144"/>
                <a:gd name="T2" fmla="*/ 13321 w 156"/>
                <a:gd name="T3" fmla="*/ 0 h 144"/>
                <a:gd name="T4" fmla="*/ 23507 w 156"/>
                <a:gd name="T5" fmla="*/ 5556 h 144"/>
                <a:gd name="T6" fmla="*/ 26642 w 156"/>
                <a:gd name="T7" fmla="*/ 5556 h 144"/>
                <a:gd name="T8" fmla="*/ 29776 w 156"/>
                <a:gd name="T9" fmla="*/ 9525 h 144"/>
                <a:gd name="T10" fmla="*/ 29776 w 156"/>
                <a:gd name="T11" fmla="*/ 12700 h 144"/>
                <a:gd name="T12" fmla="*/ 26642 w 156"/>
                <a:gd name="T13" fmla="*/ 12700 h 144"/>
                <a:gd name="T14" fmla="*/ 26642 w 156"/>
                <a:gd name="T15" fmla="*/ 9525 h 144"/>
                <a:gd name="T16" fmla="*/ 16455 w 156"/>
                <a:gd name="T17" fmla="*/ 5556 h 144"/>
                <a:gd name="T18" fmla="*/ 13321 w 156"/>
                <a:gd name="T19" fmla="*/ 9525 h 144"/>
                <a:gd name="T20" fmla="*/ 13321 w 156"/>
                <a:gd name="T21" fmla="*/ 5556 h 144"/>
                <a:gd name="T22" fmla="*/ 10186 w 156"/>
                <a:gd name="T23" fmla="*/ 9525 h 144"/>
                <a:gd name="T24" fmla="*/ 13321 w 156"/>
                <a:gd name="T25" fmla="*/ 12700 h 144"/>
                <a:gd name="T26" fmla="*/ 19589 w 156"/>
                <a:gd name="T27" fmla="*/ 22225 h 144"/>
                <a:gd name="T28" fmla="*/ 26642 w 156"/>
                <a:gd name="T29" fmla="*/ 24606 h 144"/>
                <a:gd name="T30" fmla="*/ 23507 w 156"/>
                <a:gd name="T31" fmla="*/ 28575 h 144"/>
                <a:gd name="T32" fmla="*/ 16455 w 156"/>
                <a:gd name="T33" fmla="*/ 22225 h 144"/>
                <a:gd name="T34" fmla="*/ 13321 w 156"/>
                <a:gd name="T35" fmla="*/ 22225 h 144"/>
                <a:gd name="T36" fmla="*/ 6269 w 156"/>
                <a:gd name="T37" fmla="*/ 15081 h 144"/>
                <a:gd name="T38" fmla="*/ 10186 w 156"/>
                <a:gd name="T39" fmla="*/ 15081 h 144"/>
                <a:gd name="T40" fmla="*/ 6269 w 156"/>
                <a:gd name="T41" fmla="*/ 15081 h 144"/>
                <a:gd name="T42" fmla="*/ 6269 w 156"/>
                <a:gd name="T43" fmla="*/ 9525 h 144"/>
                <a:gd name="T44" fmla="*/ 3134 w 156"/>
                <a:gd name="T45" fmla="*/ 9525 h 144"/>
                <a:gd name="T46" fmla="*/ 0 w 156"/>
                <a:gd name="T47" fmla="*/ 12700 h 144"/>
                <a:gd name="T48" fmla="*/ 0 w 156"/>
                <a:gd name="T49" fmla="*/ 9525 h 144"/>
                <a:gd name="T50" fmla="*/ 0 w 156"/>
                <a:gd name="T51" fmla="*/ 5556 h 144"/>
                <a:gd name="T52" fmla="*/ 3134 w 156"/>
                <a:gd name="T53" fmla="*/ 5556 h 144"/>
                <a:gd name="T54" fmla="*/ 6269 w 156"/>
                <a:gd name="T55" fmla="*/ 5556 h 144"/>
                <a:gd name="T56" fmla="*/ 10186 w 156"/>
                <a:gd name="T57" fmla="*/ 0 h 144"/>
                <a:gd name="T58" fmla="*/ 13321 w 156"/>
                <a:gd name="T59" fmla="*/ 0 h 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6"/>
                <a:gd name="T91" fmla="*/ 0 h 144"/>
                <a:gd name="T92" fmla="*/ 156 w 156"/>
                <a:gd name="T93" fmla="*/ 144 h 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6" h="144">
                  <a:moveTo>
                    <a:pt x="70" y="0"/>
                  </a:moveTo>
                  <a:lnTo>
                    <a:pt x="70" y="0"/>
                  </a:lnTo>
                  <a:lnTo>
                    <a:pt x="121" y="31"/>
                  </a:lnTo>
                  <a:lnTo>
                    <a:pt x="139" y="31"/>
                  </a:lnTo>
                  <a:lnTo>
                    <a:pt x="156" y="48"/>
                  </a:lnTo>
                  <a:lnTo>
                    <a:pt x="156" y="64"/>
                  </a:lnTo>
                  <a:lnTo>
                    <a:pt x="139" y="64"/>
                  </a:lnTo>
                  <a:lnTo>
                    <a:pt x="139" y="48"/>
                  </a:lnTo>
                  <a:lnTo>
                    <a:pt x="87" y="31"/>
                  </a:lnTo>
                  <a:lnTo>
                    <a:pt x="70" y="48"/>
                  </a:lnTo>
                  <a:lnTo>
                    <a:pt x="70" y="31"/>
                  </a:lnTo>
                  <a:lnTo>
                    <a:pt x="52" y="48"/>
                  </a:lnTo>
                  <a:lnTo>
                    <a:pt x="70" y="64"/>
                  </a:lnTo>
                  <a:lnTo>
                    <a:pt x="104" y="112"/>
                  </a:lnTo>
                  <a:lnTo>
                    <a:pt x="139" y="127"/>
                  </a:lnTo>
                  <a:lnTo>
                    <a:pt x="121" y="144"/>
                  </a:lnTo>
                  <a:lnTo>
                    <a:pt x="87" y="112"/>
                  </a:lnTo>
                  <a:lnTo>
                    <a:pt x="70" y="112"/>
                  </a:lnTo>
                  <a:lnTo>
                    <a:pt x="35" y="79"/>
                  </a:lnTo>
                  <a:lnTo>
                    <a:pt x="52" y="79"/>
                  </a:lnTo>
                  <a:lnTo>
                    <a:pt x="35" y="79"/>
                  </a:lnTo>
                  <a:lnTo>
                    <a:pt x="35" y="48"/>
                  </a:lnTo>
                  <a:lnTo>
                    <a:pt x="18" y="48"/>
                  </a:lnTo>
                  <a:lnTo>
                    <a:pt x="0" y="64"/>
                  </a:lnTo>
                  <a:lnTo>
                    <a:pt x="0" y="48"/>
                  </a:lnTo>
                  <a:lnTo>
                    <a:pt x="0" y="31"/>
                  </a:lnTo>
                  <a:lnTo>
                    <a:pt x="18" y="31"/>
                  </a:lnTo>
                  <a:lnTo>
                    <a:pt x="35" y="31"/>
                  </a:lnTo>
                  <a:lnTo>
                    <a:pt x="52" y="0"/>
                  </a:lnTo>
                  <a:lnTo>
                    <a:pt x="70" y="0"/>
                  </a:lnTo>
                </a:path>
              </a:pathLst>
            </a:custGeom>
            <a:solidFill>
              <a:srgbClr val="D4DF33"/>
            </a:solidFill>
            <a:ln w="9525" cap="rnd">
              <a:solidFill>
                <a:schemeClr val="bg1"/>
              </a:solidFill>
              <a:round/>
              <a:headEnd/>
              <a:tailEnd/>
            </a:ln>
          </p:spPr>
          <p:txBody>
            <a:bodyPr/>
            <a:lstStyle/>
            <a:p>
              <a:endParaRPr lang="en-US" dirty="0"/>
            </a:p>
          </p:txBody>
        </p:sp>
        <p:sp>
          <p:nvSpPr>
            <p:cNvPr id="489" name="Freeform 239">
              <a:extLst>
                <a:ext uri="{FF2B5EF4-FFF2-40B4-BE49-F238E27FC236}">
                  <a16:creationId xmlns:a16="http://schemas.microsoft.com/office/drawing/2014/main" id="{A759CCF5-5880-4004-925D-D09E02BC0438}"/>
                </a:ext>
              </a:extLst>
            </p:cNvPr>
            <p:cNvSpPr>
              <a:spLocks/>
            </p:cNvSpPr>
            <p:nvPr/>
          </p:nvSpPr>
          <p:spPr bwMode="auto">
            <a:xfrm>
              <a:off x="6249987" y="3678238"/>
              <a:ext cx="41275" cy="38100"/>
            </a:xfrm>
            <a:custGeom>
              <a:avLst/>
              <a:gdLst>
                <a:gd name="T0" fmla="*/ 0 w 52"/>
                <a:gd name="T1" fmla="*/ 6350 h 48"/>
                <a:gd name="T2" fmla="*/ 0 w 52"/>
                <a:gd name="T3" fmla="*/ 6350 h 48"/>
                <a:gd name="T4" fmla="*/ 7144 w 52"/>
                <a:gd name="T5" fmla="*/ 9525 h 48"/>
                <a:gd name="T6" fmla="*/ 7144 w 52"/>
                <a:gd name="T7" fmla="*/ 6350 h 48"/>
                <a:gd name="T8" fmla="*/ 10319 w 52"/>
                <a:gd name="T9" fmla="*/ 6350 h 48"/>
                <a:gd name="T10" fmla="*/ 10319 w 52"/>
                <a:gd name="T11" fmla="*/ 2381 h 48"/>
                <a:gd name="T12" fmla="*/ 7144 w 52"/>
                <a:gd name="T13" fmla="*/ 0 h 48"/>
                <a:gd name="T14" fmla="*/ 3969 w 52"/>
                <a:gd name="T15" fmla="*/ 0 h 48"/>
                <a:gd name="T16" fmla="*/ 0 w 52"/>
                <a:gd name="T17" fmla="*/ 2381 h 48"/>
                <a:gd name="T18" fmla="*/ 3969 w 52"/>
                <a:gd name="T19" fmla="*/ 2381 h 48"/>
                <a:gd name="T20" fmla="*/ 0 w 52"/>
                <a:gd name="T21" fmla="*/ 635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48"/>
                <a:gd name="T35" fmla="*/ 52 w 52"/>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48">
                  <a:moveTo>
                    <a:pt x="0" y="32"/>
                  </a:moveTo>
                  <a:lnTo>
                    <a:pt x="0" y="32"/>
                  </a:lnTo>
                  <a:lnTo>
                    <a:pt x="35" y="48"/>
                  </a:lnTo>
                  <a:lnTo>
                    <a:pt x="35" y="32"/>
                  </a:lnTo>
                  <a:lnTo>
                    <a:pt x="52" y="32"/>
                  </a:lnTo>
                  <a:lnTo>
                    <a:pt x="52" y="15"/>
                  </a:lnTo>
                  <a:lnTo>
                    <a:pt x="35" y="0"/>
                  </a:lnTo>
                  <a:lnTo>
                    <a:pt x="18" y="0"/>
                  </a:lnTo>
                  <a:lnTo>
                    <a:pt x="0" y="15"/>
                  </a:lnTo>
                  <a:lnTo>
                    <a:pt x="18" y="15"/>
                  </a:lnTo>
                  <a:lnTo>
                    <a:pt x="0" y="32"/>
                  </a:lnTo>
                </a:path>
              </a:pathLst>
            </a:custGeom>
            <a:solidFill>
              <a:srgbClr val="C8C8C8"/>
            </a:solidFill>
            <a:ln w="9525" cap="rnd">
              <a:solidFill>
                <a:schemeClr val="bg1"/>
              </a:solidFill>
              <a:round/>
              <a:headEnd/>
              <a:tailEnd/>
            </a:ln>
          </p:spPr>
          <p:txBody>
            <a:bodyPr/>
            <a:lstStyle/>
            <a:p>
              <a:endParaRPr lang="en-US" dirty="0"/>
            </a:p>
          </p:txBody>
        </p:sp>
        <p:sp>
          <p:nvSpPr>
            <p:cNvPr id="490" name="Freeform 240">
              <a:extLst>
                <a:ext uri="{FF2B5EF4-FFF2-40B4-BE49-F238E27FC236}">
                  <a16:creationId xmlns:a16="http://schemas.microsoft.com/office/drawing/2014/main" id="{A5E9B3EA-42BA-42F2-99B0-9B33530E042A}"/>
                </a:ext>
              </a:extLst>
            </p:cNvPr>
            <p:cNvSpPr>
              <a:spLocks/>
            </p:cNvSpPr>
            <p:nvPr/>
          </p:nvSpPr>
          <p:spPr bwMode="auto">
            <a:xfrm>
              <a:off x="5684838" y="3309938"/>
              <a:ext cx="57150" cy="52388"/>
            </a:xfrm>
            <a:custGeom>
              <a:avLst/>
              <a:gdLst>
                <a:gd name="T0" fmla="*/ 11269 w 71"/>
                <a:gd name="T1" fmla="*/ 13701 h 65"/>
                <a:gd name="T2" fmla="*/ 11269 w 71"/>
                <a:gd name="T3" fmla="*/ 9672 h 65"/>
                <a:gd name="T4" fmla="*/ 4025 w 71"/>
                <a:gd name="T5" fmla="*/ 9672 h 65"/>
                <a:gd name="T6" fmla="*/ 0 w 71"/>
                <a:gd name="T7" fmla="*/ 7254 h 65"/>
                <a:gd name="T8" fmla="*/ 4025 w 71"/>
                <a:gd name="T9" fmla="*/ 0 h 65"/>
                <a:gd name="T10" fmla="*/ 11269 w 71"/>
                <a:gd name="T11" fmla="*/ 4030 h 65"/>
                <a:gd name="T12" fmla="*/ 14489 w 71"/>
                <a:gd name="T13" fmla="*/ 9672 h 65"/>
                <a:gd name="T14" fmla="*/ 11269 w 71"/>
                <a:gd name="T15" fmla="*/ 13701 h 65"/>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65"/>
                <a:gd name="T26" fmla="*/ 71 w 71"/>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65">
                  <a:moveTo>
                    <a:pt x="54" y="65"/>
                  </a:moveTo>
                  <a:lnTo>
                    <a:pt x="54" y="48"/>
                  </a:lnTo>
                  <a:lnTo>
                    <a:pt x="18" y="48"/>
                  </a:lnTo>
                  <a:lnTo>
                    <a:pt x="0" y="33"/>
                  </a:lnTo>
                  <a:lnTo>
                    <a:pt x="18" y="0"/>
                  </a:lnTo>
                  <a:lnTo>
                    <a:pt x="54" y="18"/>
                  </a:lnTo>
                  <a:lnTo>
                    <a:pt x="71" y="48"/>
                  </a:lnTo>
                  <a:lnTo>
                    <a:pt x="54" y="65"/>
                  </a:lnTo>
                </a:path>
              </a:pathLst>
            </a:custGeom>
            <a:solidFill>
              <a:srgbClr val="145D3A"/>
            </a:solidFill>
            <a:ln w="9525" cap="rnd">
              <a:solidFill>
                <a:schemeClr val="bg1"/>
              </a:solidFill>
              <a:round/>
              <a:headEnd/>
              <a:tailEnd/>
            </a:ln>
          </p:spPr>
          <p:txBody>
            <a:bodyPr/>
            <a:lstStyle/>
            <a:p>
              <a:endParaRPr lang="en-US" dirty="0"/>
            </a:p>
          </p:txBody>
        </p:sp>
        <p:sp>
          <p:nvSpPr>
            <p:cNvPr id="491" name="Freeform 241">
              <a:extLst>
                <a:ext uri="{FF2B5EF4-FFF2-40B4-BE49-F238E27FC236}">
                  <a16:creationId xmlns:a16="http://schemas.microsoft.com/office/drawing/2014/main" id="{25237EDF-0C51-4E8C-85BF-F55863B53FE5}"/>
                </a:ext>
              </a:extLst>
            </p:cNvPr>
            <p:cNvSpPr>
              <a:spLocks/>
            </p:cNvSpPr>
            <p:nvPr/>
          </p:nvSpPr>
          <p:spPr bwMode="auto">
            <a:xfrm>
              <a:off x="5632450" y="3309938"/>
              <a:ext cx="93663" cy="128588"/>
            </a:xfrm>
            <a:custGeom>
              <a:avLst/>
              <a:gdLst>
                <a:gd name="T0" fmla="*/ 16529 w 119"/>
                <a:gd name="T1" fmla="*/ 0 h 161"/>
                <a:gd name="T2" fmla="*/ 13380 w 119"/>
                <a:gd name="T3" fmla="*/ 7188 h 161"/>
                <a:gd name="T4" fmla="*/ 16529 w 119"/>
                <a:gd name="T5" fmla="*/ 9584 h 161"/>
                <a:gd name="T6" fmla="*/ 22825 w 119"/>
                <a:gd name="T7" fmla="*/ 9584 h 161"/>
                <a:gd name="T8" fmla="*/ 22825 w 119"/>
                <a:gd name="T9" fmla="*/ 13578 h 161"/>
                <a:gd name="T10" fmla="*/ 22825 w 119"/>
                <a:gd name="T11" fmla="*/ 19168 h 161"/>
                <a:gd name="T12" fmla="*/ 19677 w 119"/>
                <a:gd name="T13" fmla="*/ 28753 h 161"/>
                <a:gd name="T14" fmla="*/ 3148 w 119"/>
                <a:gd name="T15" fmla="*/ 32746 h 161"/>
                <a:gd name="T16" fmla="*/ 0 w 119"/>
                <a:gd name="T17" fmla="*/ 28753 h 161"/>
                <a:gd name="T18" fmla="*/ 3148 w 119"/>
                <a:gd name="T19" fmla="*/ 28753 h 161"/>
                <a:gd name="T20" fmla="*/ 6297 w 119"/>
                <a:gd name="T21" fmla="*/ 19168 h 161"/>
                <a:gd name="T22" fmla="*/ 3148 w 119"/>
                <a:gd name="T23" fmla="*/ 16772 h 161"/>
                <a:gd name="T24" fmla="*/ 6297 w 119"/>
                <a:gd name="T25" fmla="*/ 13578 h 161"/>
                <a:gd name="T26" fmla="*/ 3148 w 119"/>
                <a:gd name="T27" fmla="*/ 13578 h 161"/>
                <a:gd name="T28" fmla="*/ 3148 w 119"/>
                <a:gd name="T29" fmla="*/ 9584 h 161"/>
                <a:gd name="T30" fmla="*/ 10232 w 119"/>
                <a:gd name="T31" fmla="*/ 9584 h 161"/>
                <a:gd name="T32" fmla="*/ 13380 w 119"/>
                <a:gd name="T33" fmla="*/ 7188 h 161"/>
                <a:gd name="T34" fmla="*/ 10232 w 119"/>
                <a:gd name="T35" fmla="*/ 7188 h 161"/>
                <a:gd name="T36" fmla="*/ 10232 w 119"/>
                <a:gd name="T37" fmla="*/ 3993 h 161"/>
                <a:gd name="T38" fmla="*/ 16529 w 119"/>
                <a:gd name="T39" fmla="*/ 0 h 1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9"/>
                <a:gd name="T61" fmla="*/ 0 h 161"/>
                <a:gd name="T62" fmla="*/ 119 w 119"/>
                <a:gd name="T63" fmla="*/ 161 h 1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9" h="161">
                  <a:moveTo>
                    <a:pt x="86" y="0"/>
                  </a:moveTo>
                  <a:lnTo>
                    <a:pt x="69" y="33"/>
                  </a:lnTo>
                  <a:lnTo>
                    <a:pt x="86" y="48"/>
                  </a:lnTo>
                  <a:lnTo>
                    <a:pt x="119" y="48"/>
                  </a:lnTo>
                  <a:lnTo>
                    <a:pt x="119" y="65"/>
                  </a:lnTo>
                  <a:lnTo>
                    <a:pt x="119" y="96"/>
                  </a:lnTo>
                  <a:lnTo>
                    <a:pt x="102" y="144"/>
                  </a:lnTo>
                  <a:lnTo>
                    <a:pt x="17" y="161"/>
                  </a:lnTo>
                  <a:lnTo>
                    <a:pt x="0" y="144"/>
                  </a:lnTo>
                  <a:lnTo>
                    <a:pt x="17" y="144"/>
                  </a:lnTo>
                  <a:lnTo>
                    <a:pt x="35" y="96"/>
                  </a:lnTo>
                  <a:lnTo>
                    <a:pt x="17" y="81"/>
                  </a:lnTo>
                  <a:lnTo>
                    <a:pt x="35" y="65"/>
                  </a:lnTo>
                  <a:lnTo>
                    <a:pt x="17" y="65"/>
                  </a:lnTo>
                  <a:lnTo>
                    <a:pt x="17" y="48"/>
                  </a:lnTo>
                  <a:lnTo>
                    <a:pt x="52" y="48"/>
                  </a:lnTo>
                  <a:lnTo>
                    <a:pt x="69" y="33"/>
                  </a:lnTo>
                  <a:lnTo>
                    <a:pt x="52" y="33"/>
                  </a:lnTo>
                  <a:lnTo>
                    <a:pt x="52" y="18"/>
                  </a:lnTo>
                  <a:lnTo>
                    <a:pt x="86" y="0"/>
                  </a:lnTo>
                </a:path>
              </a:pathLst>
            </a:custGeom>
            <a:solidFill>
              <a:srgbClr val="145D3A"/>
            </a:solidFill>
            <a:ln w="9525" cap="rnd">
              <a:solidFill>
                <a:schemeClr val="bg1"/>
              </a:solidFill>
              <a:round/>
              <a:headEnd/>
              <a:tailEnd/>
            </a:ln>
          </p:spPr>
          <p:txBody>
            <a:bodyPr/>
            <a:lstStyle/>
            <a:p>
              <a:endParaRPr lang="en-US" dirty="0"/>
            </a:p>
          </p:txBody>
        </p:sp>
        <p:sp>
          <p:nvSpPr>
            <p:cNvPr id="492" name="Freeform 242">
              <a:extLst>
                <a:ext uri="{FF2B5EF4-FFF2-40B4-BE49-F238E27FC236}">
                  <a16:creationId xmlns:a16="http://schemas.microsoft.com/office/drawing/2014/main" id="{90A8903D-4CB6-4CF6-8247-B9A6340ADA51}"/>
                </a:ext>
              </a:extLst>
            </p:cNvPr>
            <p:cNvSpPr>
              <a:spLocks/>
            </p:cNvSpPr>
            <p:nvPr/>
          </p:nvSpPr>
          <p:spPr bwMode="auto">
            <a:xfrm>
              <a:off x="5659438" y="3667126"/>
              <a:ext cx="260350" cy="201613"/>
            </a:xfrm>
            <a:custGeom>
              <a:avLst/>
              <a:gdLst>
                <a:gd name="T0" fmla="*/ 3969 w 328"/>
                <a:gd name="T1" fmla="*/ 12650 h 255"/>
                <a:gd name="T2" fmla="*/ 3969 w 328"/>
                <a:gd name="T3" fmla="*/ 12650 h 255"/>
                <a:gd name="T4" fmla="*/ 16669 w 328"/>
                <a:gd name="T5" fmla="*/ 12650 h 255"/>
                <a:gd name="T6" fmla="*/ 16669 w 328"/>
                <a:gd name="T7" fmla="*/ 15022 h 255"/>
                <a:gd name="T8" fmla="*/ 14288 w 328"/>
                <a:gd name="T9" fmla="*/ 18975 h 255"/>
                <a:gd name="T10" fmla="*/ 14288 w 328"/>
                <a:gd name="T11" fmla="*/ 24510 h 255"/>
                <a:gd name="T12" fmla="*/ 9525 w 328"/>
                <a:gd name="T13" fmla="*/ 28463 h 255"/>
                <a:gd name="T14" fmla="*/ 14288 w 328"/>
                <a:gd name="T15" fmla="*/ 37951 h 255"/>
                <a:gd name="T16" fmla="*/ 9525 w 328"/>
                <a:gd name="T17" fmla="*/ 43485 h 255"/>
                <a:gd name="T18" fmla="*/ 19844 w 328"/>
                <a:gd name="T19" fmla="*/ 49810 h 255"/>
                <a:gd name="T20" fmla="*/ 23812 w 328"/>
                <a:gd name="T21" fmla="*/ 47438 h 255"/>
                <a:gd name="T22" fmla="*/ 37306 w 328"/>
                <a:gd name="T23" fmla="*/ 47438 h 255"/>
                <a:gd name="T24" fmla="*/ 51594 w 328"/>
                <a:gd name="T25" fmla="*/ 33997 h 255"/>
                <a:gd name="T26" fmla="*/ 47625 w 328"/>
                <a:gd name="T27" fmla="*/ 28463 h 255"/>
                <a:gd name="T28" fmla="*/ 54769 w 328"/>
                <a:gd name="T29" fmla="*/ 18975 h 255"/>
                <a:gd name="T30" fmla="*/ 65088 w 328"/>
                <a:gd name="T31" fmla="*/ 12650 h 255"/>
                <a:gd name="T32" fmla="*/ 65088 w 328"/>
                <a:gd name="T33" fmla="*/ 9488 h 255"/>
                <a:gd name="T34" fmla="*/ 47625 w 328"/>
                <a:gd name="T35" fmla="*/ 5534 h 255"/>
                <a:gd name="T36" fmla="*/ 40481 w 328"/>
                <a:gd name="T37" fmla="*/ 3163 h 255"/>
                <a:gd name="T38" fmla="*/ 37306 w 328"/>
                <a:gd name="T39" fmla="*/ 3163 h 255"/>
                <a:gd name="T40" fmla="*/ 30956 w 328"/>
                <a:gd name="T41" fmla="*/ 3163 h 255"/>
                <a:gd name="T42" fmla="*/ 27781 w 328"/>
                <a:gd name="T43" fmla="*/ 3163 h 255"/>
                <a:gd name="T44" fmla="*/ 7144 w 328"/>
                <a:gd name="T45" fmla="*/ 0 h 255"/>
                <a:gd name="T46" fmla="*/ 3969 w 328"/>
                <a:gd name="T47" fmla="*/ 3163 h 255"/>
                <a:gd name="T48" fmla="*/ 0 w 328"/>
                <a:gd name="T49" fmla="*/ 3163 h 255"/>
                <a:gd name="T50" fmla="*/ 0 w 328"/>
                <a:gd name="T51" fmla="*/ 5534 h 255"/>
                <a:gd name="T52" fmla="*/ 3969 w 328"/>
                <a:gd name="T53" fmla="*/ 12650 h 2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8"/>
                <a:gd name="T82" fmla="*/ 0 h 255"/>
                <a:gd name="T83" fmla="*/ 328 w 328"/>
                <a:gd name="T84" fmla="*/ 255 h 2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8" h="255">
                  <a:moveTo>
                    <a:pt x="17" y="64"/>
                  </a:moveTo>
                  <a:lnTo>
                    <a:pt x="17" y="64"/>
                  </a:lnTo>
                  <a:lnTo>
                    <a:pt x="86" y="64"/>
                  </a:lnTo>
                  <a:lnTo>
                    <a:pt x="86" y="79"/>
                  </a:lnTo>
                  <a:lnTo>
                    <a:pt x="69" y="96"/>
                  </a:lnTo>
                  <a:lnTo>
                    <a:pt x="69" y="127"/>
                  </a:lnTo>
                  <a:lnTo>
                    <a:pt x="51" y="144"/>
                  </a:lnTo>
                  <a:lnTo>
                    <a:pt x="69" y="192"/>
                  </a:lnTo>
                  <a:lnTo>
                    <a:pt x="51" y="223"/>
                  </a:lnTo>
                  <a:lnTo>
                    <a:pt x="103" y="255"/>
                  </a:lnTo>
                  <a:lnTo>
                    <a:pt x="121" y="240"/>
                  </a:lnTo>
                  <a:lnTo>
                    <a:pt x="190" y="240"/>
                  </a:lnTo>
                  <a:lnTo>
                    <a:pt x="259" y="175"/>
                  </a:lnTo>
                  <a:lnTo>
                    <a:pt x="241" y="144"/>
                  </a:lnTo>
                  <a:lnTo>
                    <a:pt x="276" y="96"/>
                  </a:lnTo>
                  <a:lnTo>
                    <a:pt x="328" y="64"/>
                  </a:lnTo>
                  <a:lnTo>
                    <a:pt x="328" y="48"/>
                  </a:lnTo>
                  <a:lnTo>
                    <a:pt x="241" y="31"/>
                  </a:lnTo>
                  <a:lnTo>
                    <a:pt x="207" y="16"/>
                  </a:lnTo>
                  <a:lnTo>
                    <a:pt x="190" y="16"/>
                  </a:lnTo>
                  <a:lnTo>
                    <a:pt x="155" y="16"/>
                  </a:lnTo>
                  <a:lnTo>
                    <a:pt x="138" y="16"/>
                  </a:lnTo>
                  <a:lnTo>
                    <a:pt x="34" y="0"/>
                  </a:lnTo>
                  <a:lnTo>
                    <a:pt x="17" y="16"/>
                  </a:lnTo>
                  <a:lnTo>
                    <a:pt x="0" y="16"/>
                  </a:lnTo>
                  <a:lnTo>
                    <a:pt x="0" y="31"/>
                  </a:lnTo>
                  <a:lnTo>
                    <a:pt x="17" y="64"/>
                  </a:lnTo>
                </a:path>
              </a:pathLst>
            </a:custGeom>
            <a:solidFill>
              <a:srgbClr val="145D3A"/>
            </a:solidFill>
            <a:ln w="9525" cap="rnd">
              <a:solidFill>
                <a:schemeClr val="bg1"/>
              </a:solidFill>
              <a:round/>
              <a:headEnd/>
              <a:tailEnd/>
            </a:ln>
          </p:spPr>
          <p:txBody>
            <a:bodyPr/>
            <a:lstStyle/>
            <a:p>
              <a:endParaRPr lang="en-US" dirty="0"/>
            </a:p>
          </p:txBody>
        </p:sp>
        <p:sp>
          <p:nvSpPr>
            <p:cNvPr id="493" name="Freeform 243">
              <a:extLst>
                <a:ext uri="{FF2B5EF4-FFF2-40B4-BE49-F238E27FC236}">
                  <a16:creationId xmlns:a16="http://schemas.microsoft.com/office/drawing/2014/main" id="{CDAF47EC-BDEB-4077-BAED-D9A59C888C7A}"/>
                </a:ext>
              </a:extLst>
            </p:cNvPr>
            <p:cNvSpPr>
              <a:spLocks/>
            </p:cNvSpPr>
            <p:nvPr/>
          </p:nvSpPr>
          <p:spPr bwMode="auto">
            <a:xfrm>
              <a:off x="5659438" y="3716338"/>
              <a:ext cx="66675" cy="127000"/>
            </a:xfrm>
            <a:custGeom>
              <a:avLst/>
              <a:gdLst>
                <a:gd name="T0" fmla="*/ 9525 w 84"/>
                <a:gd name="T1" fmla="*/ 31950 h 159"/>
                <a:gd name="T2" fmla="*/ 9525 w 84"/>
                <a:gd name="T3" fmla="*/ 31950 h 159"/>
                <a:gd name="T4" fmla="*/ 13494 w 84"/>
                <a:gd name="T5" fmla="*/ 25560 h 159"/>
                <a:gd name="T6" fmla="*/ 9525 w 84"/>
                <a:gd name="T7" fmla="*/ 15975 h 159"/>
                <a:gd name="T8" fmla="*/ 13494 w 84"/>
                <a:gd name="T9" fmla="*/ 12780 h 159"/>
                <a:gd name="T10" fmla="*/ 13494 w 84"/>
                <a:gd name="T11" fmla="*/ 6390 h 159"/>
                <a:gd name="T12" fmla="*/ 16669 w 84"/>
                <a:gd name="T13" fmla="*/ 3195 h 159"/>
                <a:gd name="T14" fmla="*/ 16669 w 84"/>
                <a:gd name="T15" fmla="*/ 0 h 159"/>
                <a:gd name="T16" fmla="*/ 3969 w 84"/>
                <a:gd name="T17" fmla="*/ 0 h 159"/>
                <a:gd name="T18" fmla="*/ 3969 w 84"/>
                <a:gd name="T19" fmla="*/ 6390 h 159"/>
                <a:gd name="T20" fmla="*/ 0 w 84"/>
                <a:gd name="T21" fmla="*/ 22365 h 159"/>
                <a:gd name="T22" fmla="*/ 3969 w 84"/>
                <a:gd name="T23" fmla="*/ 22365 h 159"/>
                <a:gd name="T24" fmla="*/ 0 w 84"/>
                <a:gd name="T25" fmla="*/ 31950 h 159"/>
                <a:gd name="T26" fmla="*/ 9525 w 84"/>
                <a:gd name="T27" fmla="*/ 31950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
                <a:gd name="T43" fmla="*/ 0 h 159"/>
                <a:gd name="T44" fmla="*/ 84 w 84"/>
                <a:gd name="T45" fmla="*/ 159 h 1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 h="159">
                  <a:moveTo>
                    <a:pt x="50" y="159"/>
                  </a:moveTo>
                  <a:lnTo>
                    <a:pt x="50" y="159"/>
                  </a:lnTo>
                  <a:lnTo>
                    <a:pt x="67" y="128"/>
                  </a:lnTo>
                  <a:lnTo>
                    <a:pt x="50" y="80"/>
                  </a:lnTo>
                  <a:lnTo>
                    <a:pt x="67" y="63"/>
                  </a:lnTo>
                  <a:lnTo>
                    <a:pt x="67" y="32"/>
                  </a:lnTo>
                  <a:lnTo>
                    <a:pt x="84" y="15"/>
                  </a:lnTo>
                  <a:lnTo>
                    <a:pt x="84" y="0"/>
                  </a:lnTo>
                  <a:lnTo>
                    <a:pt x="17" y="0"/>
                  </a:lnTo>
                  <a:lnTo>
                    <a:pt x="17" y="32"/>
                  </a:lnTo>
                  <a:lnTo>
                    <a:pt x="0" y="111"/>
                  </a:lnTo>
                  <a:lnTo>
                    <a:pt x="17" y="111"/>
                  </a:lnTo>
                  <a:lnTo>
                    <a:pt x="0" y="159"/>
                  </a:lnTo>
                  <a:lnTo>
                    <a:pt x="50" y="159"/>
                  </a:lnTo>
                </a:path>
              </a:pathLst>
            </a:custGeom>
            <a:solidFill>
              <a:srgbClr val="145D3A"/>
            </a:solidFill>
            <a:ln w="9525" cap="rnd">
              <a:solidFill>
                <a:schemeClr val="bg1"/>
              </a:solidFill>
              <a:round/>
              <a:headEnd/>
              <a:tailEnd/>
            </a:ln>
          </p:spPr>
          <p:txBody>
            <a:bodyPr/>
            <a:lstStyle/>
            <a:p>
              <a:endParaRPr lang="en-US" dirty="0"/>
            </a:p>
          </p:txBody>
        </p:sp>
        <p:sp>
          <p:nvSpPr>
            <p:cNvPr id="494" name="Freeform 244">
              <a:extLst>
                <a:ext uri="{FF2B5EF4-FFF2-40B4-BE49-F238E27FC236}">
                  <a16:creationId xmlns:a16="http://schemas.microsoft.com/office/drawing/2014/main" id="{0A384AAF-F340-4255-BF96-5D9E0561E103}"/>
                </a:ext>
              </a:extLst>
            </p:cNvPr>
            <p:cNvSpPr>
              <a:spLocks/>
            </p:cNvSpPr>
            <p:nvPr/>
          </p:nvSpPr>
          <p:spPr bwMode="auto">
            <a:xfrm>
              <a:off x="5712618" y="3190226"/>
              <a:ext cx="179388" cy="292100"/>
            </a:xfrm>
            <a:custGeom>
              <a:avLst/>
              <a:gdLst>
                <a:gd name="T0" fmla="*/ 7208 w 224"/>
                <a:gd name="T1" fmla="*/ 72827 h 369"/>
                <a:gd name="T2" fmla="*/ 10411 w 224"/>
                <a:gd name="T3" fmla="*/ 69661 h 369"/>
                <a:gd name="T4" fmla="*/ 17618 w 224"/>
                <a:gd name="T5" fmla="*/ 72827 h 369"/>
                <a:gd name="T6" fmla="*/ 17618 w 224"/>
                <a:gd name="T7" fmla="*/ 69661 h 369"/>
                <a:gd name="T8" fmla="*/ 20822 w 224"/>
                <a:gd name="T9" fmla="*/ 66494 h 369"/>
                <a:gd name="T10" fmla="*/ 24826 w 224"/>
                <a:gd name="T11" fmla="*/ 69661 h 369"/>
                <a:gd name="T12" fmla="*/ 28029 w 224"/>
                <a:gd name="T13" fmla="*/ 66494 h 369"/>
                <a:gd name="T14" fmla="*/ 41644 w 224"/>
                <a:gd name="T15" fmla="*/ 66494 h 369"/>
                <a:gd name="T16" fmla="*/ 45648 w 224"/>
                <a:gd name="T17" fmla="*/ 63328 h 369"/>
                <a:gd name="T18" fmla="*/ 38440 w 224"/>
                <a:gd name="T19" fmla="*/ 63328 h 369"/>
                <a:gd name="T20" fmla="*/ 45648 w 224"/>
                <a:gd name="T21" fmla="*/ 53829 h 369"/>
                <a:gd name="T22" fmla="*/ 41644 w 224"/>
                <a:gd name="T23" fmla="*/ 50662 h 369"/>
                <a:gd name="T24" fmla="*/ 38440 w 224"/>
                <a:gd name="T25" fmla="*/ 50662 h 369"/>
                <a:gd name="T26" fmla="*/ 35237 w 224"/>
                <a:gd name="T27" fmla="*/ 50662 h 369"/>
                <a:gd name="T28" fmla="*/ 38440 w 224"/>
                <a:gd name="T29" fmla="*/ 47496 h 369"/>
                <a:gd name="T30" fmla="*/ 38440 w 224"/>
                <a:gd name="T31" fmla="*/ 44330 h 369"/>
                <a:gd name="T32" fmla="*/ 35237 w 224"/>
                <a:gd name="T33" fmla="*/ 37997 h 369"/>
                <a:gd name="T34" fmla="*/ 31233 w 224"/>
                <a:gd name="T35" fmla="*/ 34830 h 369"/>
                <a:gd name="T36" fmla="*/ 24826 w 224"/>
                <a:gd name="T37" fmla="*/ 25331 h 369"/>
                <a:gd name="T38" fmla="*/ 17618 w 224"/>
                <a:gd name="T39" fmla="*/ 22165 h 369"/>
                <a:gd name="T40" fmla="*/ 28029 w 224"/>
                <a:gd name="T41" fmla="*/ 9499 h 369"/>
                <a:gd name="T42" fmla="*/ 24826 w 224"/>
                <a:gd name="T43" fmla="*/ 6333 h 369"/>
                <a:gd name="T44" fmla="*/ 14415 w 224"/>
                <a:gd name="T45" fmla="*/ 9499 h 369"/>
                <a:gd name="T46" fmla="*/ 14415 w 224"/>
                <a:gd name="T47" fmla="*/ 3166 h 369"/>
                <a:gd name="T48" fmla="*/ 20822 w 224"/>
                <a:gd name="T49" fmla="*/ 0 h 369"/>
                <a:gd name="T50" fmla="*/ 17618 w 224"/>
                <a:gd name="T51" fmla="*/ 0 h 369"/>
                <a:gd name="T52" fmla="*/ 10411 w 224"/>
                <a:gd name="T53" fmla="*/ 0 h 369"/>
                <a:gd name="T54" fmla="*/ 4004 w 224"/>
                <a:gd name="T55" fmla="*/ 9499 h 369"/>
                <a:gd name="T56" fmla="*/ 0 w 224"/>
                <a:gd name="T57" fmla="*/ 9499 h 369"/>
                <a:gd name="T58" fmla="*/ 4004 w 224"/>
                <a:gd name="T59" fmla="*/ 12666 h 369"/>
                <a:gd name="T60" fmla="*/ 7208 w 224"/>
                <a:gd name="T61" fmla="*/ 12666 h 369"/>
                <a:gd name="T62" fmla="*/ 4004 w 224"/>
                <a:gd name="T63" fmla="*/ 18998 h 369"/>
                <a:gd name="T64" fmla="*/ 7208 w 224"/>
                <a:gd name="T65" fmla="*/ 18998 h 369"/>
                <a:gd name="T66" fmla="*/ 7208 w 224"/>
                <a:gd name="T67" fmla="*/ 22165 h 369"/>
                <a:gd name="T68" fmla="*/ 4004 w 224"/>
                <a:gd name="T69" fmla="*/ 25331 h 369"/>
                <a:gd name="T70" fmla="*/ 7208 w 224"/>
                <a:gd name="T71" fmla="*/ 25331 h 369"/>
                <a:gd name="T72" fmla="*/ 7208 w 224"/>
                <a:gd name="T73" fmla="*/ 28498 h 369"/>
                <a:gd name="T74" fmla="*/ 7208 w 224"/>
                <a:gd name="T75" fmla="*/ 25331 h 369"/>
                <a:gd name="T76" fmla="*/ 10411 w 224"/>
                <a:gd name="T77" fmla="*/ 28498 h 369"/>
                <a:gd name="T78" fmla="*/ 7208 w 224"/>
                <a:gd name="T79" fmla="*/ 31664 h 369"/>
                <a:gd name="T80" fmla="*/ 10411 w 224"/>
                <a:gd name="T81" fmla="*/ 34830 h 369"/>
                <a:gd name="T82" fmla="*/ 17618 w 224"/>
                <a:gd name="T83" fmla="*/ 31664 h 369"/>
                <a:gd name="T84" fmla="*/ 17618 w 224"/>
                <a:gd name="T85" fmla="*/ 34830 h 369"/>
                <a:gd name="T86" fmla="*/ 17618 w 224"/>
                <a:gd name="T87" fmla="*/ 37997 h 369"/>
                <a:gd name="T88" fmla="*/ 20822 w 224"/>
                <a:gd name="T89" fmla="*/ 37997 h 369"/>
                <a:gd name="T90" fmla="*/ 20822 w 224"/>
                <a:gd name="T91" fmla="*/ 44330 h 369"/>
                <a:gd name="T92" fmla="*/ 10411 w 224"/>
                <a:gd name="T93" fmla="*/ 44330 h 369"/>
                <a:gd name="T94" fmla="*/ 14415 w 224"/>
                <a:gd name="T95" fmla="*/ 47496 h 369"/>
                <a:gd name="T96" fmla="*/ 10411 w 224"/>
                <a:gd name="T97" fmla="*/ 50662 h 369"/>
                <a:gd name="T98" fmla="*/ 14415 w 224"/>
                <a:gd name="T99" fmla="*/ 50662 h 369"/>
                <a:gd name="T100" fmla="*/ 14415 w 224"/>
                <a:gd name="T101" fmla="*/ 53829 h 369"/>
                <a:gd name="T102" fmla="*/ 7208 w 224"/>
                <a:gd name="T103" fmla="*/ 56995 h 369"/>
                <a:gd name="T104" fmla="*/ 10411 w 224"/>
                <a:gd name="T105" fmla="*/ 60162 h 369"/>
                <a:gd name="T106" fmla="*/ 14415 w 224"/>
                <a:gd name="T107" fmla="*/ 60162 h 369"/>
                <a:gd name="T108" fmla="*/ 17618 w 224"/>
                <a:gd name="T109" fmla="*/ 63328 h 369"/>
                <a:gd name="T110" fmla="*/ 20822 w 224"/>
                <a:gd name="T111" fmla="*/ 60162 h 369"/>
                <a:gd name="T112" fmla="*/ 20822 w 224"/>
                <a:gd name="T113" fmla="*/ 63328 h 369"/>
                <a:gd name="T114" fmla="*/ 14415 w 224"/>
                <a:gd name="T115" fmla="*/ 63328 h 369"/>
                <a:gd name="T116" fmla="*/ 7208 w 224"/>
                <a:gd name="T117" fmla="*/ 72827 h 3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4"/>
                <a:gd name="T178" fmla="*/ 0 h 369"/>
                <a:gd name="T179" fmla="*/ 224 w 224"/>
                <a:gd name="T180" fmla="*/ 369 h 3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4" h="369">
                  <a:moveTo>
                    <a:pt x="34" y="369"/>
                  </a:moveTo>
                  <a:lnTo>
                    <a:pt x="52" y="353"/>
                  </a:lnTo>
                  <a:lnTo>
                    <a:pt x="86" y="369"/>
                  </a:lnTo>
                  <a:lnTo>
                    <a:pt x="86" y="353"/>
                  </a:lnTo>
                  <a:lnTo>
                    <a:pt x="103" y="336"/>
                  </a:lnTo>
                  <a:lnTo>
                    <a:pt x="121" y="353"/>
                  </a:lnTo>
                  <a:lnTo>
                    <a:pt x="138" y="336"/>
                  </a:lnTo>
                  <a:lnTo>
                    <a:pt x="207" y="336"/>
                  </a:lnTo>
                  <a:lnTo>
                    <a:pt x="224" y="321"/>
                  </a:lnTo>
                  <a:lnTo>
                    <a:pt x="190" y="321"/>
                  </a:lnTo>
                  <a:lnTo>
                    <a:pt x="224" y="273"/>
                  </a:lnTo>
                  <a:lnTo>
                    <a:pt x="207" y="257"/>
                  </a:lnTo>
                  <a:lnTo>
                    <a:pt x="190" y="257"/>
                  </a:lnTo>
                  <a:lnTo>
                    <a:pt x="172" y="257"/>
                  </a:lnTo>
                  <a:lnTo>
                    <a:pt x="190" y="240"/>
                  </a:lnTo>
                  <a:lnTo>
                    <a:pt x="190" y="225"/>
                  </a:lnTo>
                  <a:lnTo>
                    <a:pt x="172" y="192"/>
                  </a:lnTo>
                  <a:lnTo>
                    <a:pt x="155" y="177"/>
                  </a:lnTo>
                  <a:lnTo>
                    <a:pt x="121" y="129"/>
                  </a:lnTo>
                  <a:lnTo>
                    <a:pt x="86" y="114"/>
                  </a:lnTo>
                  <a:lnTo>
                    <a:pt x="138" y="48"/>
                  </a:lnTo>
                  <a:lnTo>
                    <a:pt x="121" y="33"/>
                  </a:lnTo>
                  <a:lnTo>
                    <a:pt x="69" y="48"/>
                  </a:lnTo>
                  <a:lnTo>
                    <a:pt x="69" y="18"/>
                  </a:lnTo>
                  <a:lnTo>
                    <a:pt x="103" y="0"/>
                  </a:lnTo>
                  <a:lnTo>
                    <a:pt x="86" y="0"/>
                  </a:lnTo>
                  <a:lnTo>
                    <a:pt x="52" y="0"/>
                  </a:lnTo>
                  <a:lnTo>
                    <a:pt x="17" y="48"/>
                  </a:lnTo>
                  <a:lnTo>
                    <a:pt x="0" y="48"/>
                  </a:lnTo>
                  <a:lnTo>
                    <a:pt x="17" y="66"/>
                  </a:lnTo>
                  <a:lnTo>
                    <a:pt x="34" y="66"/>
                  </a:lnTo>
                  <a:lnTo>
                    <a:pt x="17" y="96"/>
                  </a:lnTo>
                  <a:lnTo>
                    <a:pt x="34" y="96"/>
                  </a:lnTo>
                  <a:lnTo>
                    <a:pt x="34" y="114"/>
                  </a:lnTo>
                  <a:lnTo>
                    <a:pt x="17" y="129"/>
                  </a:lnTo>
                  <a:lnTo>
                    <a:pt x="34" y="129"/>
                  </a:lnTo>
                  <a:lnTo>
                    <a:pt x="34" y="144"/>
                  </a:lnTo>
                  <a:lnTo>
                    <a:pt x="34" y="129"/>
                  </a:lnTo>
                  <a:lnTo>
                    <a:pt x="52" y="144"/>
                  </a:lnTo>
                  <a:lnTo>
                    <a:pt x="34" y="162"/>
                  </a:lnTo>
                  <a:lnTo>
                    <a:pt x="52" y="177"/>
                  </a:lnTo>
                  <a:lnTo>
                    <a:pt x="86" y="162"/>
                  </a:lnTo>
                  <a:lnTo>
                    <a:pt x="86" y="177"/>
                  </a:lnTo>
                  <a:lnTo>
                    <a:pt x="86" y="192"/>
                  </a:lnTo>
                  <a:lnTo>
                    <a:pt x="103" y="192"/>
                  </a:lnTo>
                  <a:lnTo>
                    <a:pt x="103" y="225"/>
                  </a:lnTo>
                  <a:lnTo>
                    <a:pt x="52" y="225"/>
                  </a:lnTo>
                  <a:lnTo>
                    <a:pt x="69" y="240"/>
                  </a:lnTo>
                  <a:lnTo>
                    <a:pt x="52" y="257"/>
                  </a:lnTo>
                  <a:lnTo>
                    <a:pt x="69" y="257"/>
                  </a:lnTo>
                  <a:lnTo>
                    <a:pt x="69" y="273"/>
                  </a:lnTo>
                  <a:lnTo>
                    <a:pt x="34" y="288"/>
                  </a:lnTo>
                  <a:lnTo>
                    <a:pt x="52" y="305"/>
                  </a:lnTo>
                  <a:lnTo>
                    <a:pt x="69" y="305"/>
                  </a:lnTo>
                  <a:lnTo>
                    <a:pt x="86" y="321"/>
                  </a:lnTo>
                  <a:lnTo>
                    <a:pt x="103" y="305"/>
                  </a:lnTo>
                  <a:lnTo>
                    <a:pt x="103" y="321"/>
                  </a:lnTo>
                  <a:lnTo>
                    <a:pt x="69" y="321"/>
                  </a:lnTo>
                  <a:lnTo>
                    <a:pt x="34" y="369"/>
                  </a:lnTo>
                </a:path>
              </a:pathLst>
            </a:custGeom>
            <a:solidFill>
              <a:srgbClr val="145D3A"/>
            </a:solidFill>
            <a:ln w="9525" cap="rnd">
              <a:solidFill>
                <a:schemeClr val="bg1"/>
              </a:solidFill>
              <a:round/>
              <a:headEnd/>
              <a:tailEnd/>
            </a:ln>
          </p:spPr>
          <p:txBody>
            <a:bodyPr/>
            <a:lstStyle/>
            <a:p>
              <a:endParaRPr lang="en-US" dirty="0"/>
            </a:p>
          </p:txBody>
        </p:sp>
        <p:sp>
          <p:nvSpPr>
            <p:cNvPr id="495" name="Freeform 245">
              <a:extLst>
                <a:ext uri="{FF2B5EF4-FFF2-40B4-BE49-F238E27FC236}">
                  <a16:creationId xmlns:a16="http://schemas.microsoft.com/office/drawing/2014/main" id="{B3D9775A-89EC-440A-919E-34002A81BF51}"/>
                </a:ext>
              </a:extLst>
            </p:cNvPr>
            <p:cNvSpPr>
              <a:spLocks/>
            </p:cNvSpPr>
            <p:nvPr/>
          </p:nvSpPr>
          <p:spPr bwMode="auto">
            <a:xfrm>
              <a:off x="5905500" y="3767138"/>
              <a:ext cx="28575" cy="25400"/>
            </a:xfrm>
            <a:custGeom>
              <a:avLst/>
              <a:gdLst>
                <a:gd name="T0" fmla="*/ 0 w 34"/>
                <a:gd name="T1" fmla="*/ 3079 h 33"/>
                <a:gd name="T2" fmla="*/ 0 w 34"/>
                <a:gd name="T3" fmla="*/ 3079 h 33"/>
                <a:gd name="T4" fmla="*/ 4202 w 34"/>
                <a:gd name="T5" fmla="*/ 6158 h 33"/>
                <a:gd name="T6" fmla="*/ 8404 w 34"/>
                <a:gd name="T7" fmla="*/ 3079 h 33"/>
                <a:gd name="T8" fmla="*/ 4202 w 34"/>
                <a:gd name="T9" fmla="*/ 0 h 33"/>
                <a:gd name="T10" fmla="*/ 0 w 34"/>
                <a:gd name="T11" fmla="*/ 3079 h 33"/>
                <a:gd name="T12" fmla="*/ 0 60000 65536"/>
                <a:gd name="T13" fmla="*/ 0 60000 65536"/>
                <a:gd name="T14" fmla="*/ 0 60000 65536"/>
                <a:gd name="T15" fmla="*/ 0 60000 65536"/>
                <a:gd name="T16" fmla="*/ 0 60000 65536"/>
                <a:gd name="T17" fmla="*/ 0 60000 65536"/>
                <a:gd name="T18" fmla="*/ 0 w 34"/>
                <a:gd name="T19" fmla="*/ 0 h 33"/>
                <a:gd name="T20" fmla="*/ 34 w 34"/>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4" h="33">
                  <a:moveTo>
                    <a:pt x="0" y="17"/>
                  </a:moveTo>
                  <a:lnTo>
                    <a:pt x="0" y="17"/>
                  </a:lnTo>
                  <a:lnTo>
                    <a:pt x="17" y="33"/>
                  </a:lnTo>
                  <a:lnTo>
                    <a:pt x="34" y="17"/>
                  </a:lnTo>
                  <a:lnTo>
                    <a:pt x="17" y="0"/>
                  </a:lnTo>
                  <a:lnTo>
                    <a:pt x="0" y="17"/>
                  </a:lnTo>
                </a:path>
              </a:pathLst>
            </a:custGeom>
            <a:solidFill>
              <a:srgbClr val="145D3A"/>
            </a:solidFill>
            <a:ln w="9525" cap="rnd">
              <a:solidFill>
                <a:schemeClr val="bg1"/>
              </a:solidFill>
              <a:round/>
              <a:headEnd/>
              <a:tailEnd/>
            </a:ln>
          </p:spPr>
          <p:txBody>
            <a:bodyPr/>
            <a:lstStyle/>
            <a:p>
              <a:endParaRPr lang="en-US" dirty="0"/>
            </a:p>
          </p:txBody>
        </p:sp>
        <p:sp>
          <p:nvSpPr>
            <p:cNvPr id="496" name="Freeform 246">
              <a:extLst>
                <a:ext uri="{FF2B5EF4-FFF2-40B4-BE49-F238E27FC236}">
                  <a16:creationId xmlns:a16="http://schemas.microsoft.com/office/drawing/2014/main" id="{8E236355-C2DC-4C33-92E2-DC116488420B}"/>
                </a:ext>
              </a:extLst>
            </p:cNvPr>
            <p:cNvSpPr>
              <a:spLocks/>
            </p:cNvSpPr>
            <p:nvPr/>
          </p:nvSpPr>
          <p:spPr bwMode="auto">
            <a:xfrm>
              <a:off x="5492750" y="4046538"/>
              <a:ext cx="15875" cy="12700"/>
            </a:xfrm>
            <a:custGeom>
              <a:avLst/>
              <a:gdLst>
                <a:gd name="T0" fmla="*/ 0 w 20"/>
                <a:gd name="T1" fmla="*/ 0 h 15"/>
                <a:gd name="T2" fmla="*/ 0 w 20"/>
                <a:gd name="T3" fmla="*/ 0 h 15"/>
                <a:gd name="T4" fmla="*/ 0 w 20"/>
                <a:gd name="T5" fmla="*/ 3387 h 15"/>
                <a:gd name="T6" fmla="*/ 3969 w 20"/>
                <a:gd name="T7" fmla="*/ 0 h 15"/>
                <a:gd name="T8" fmla="*/ 0 w 20"/>
                <a:gd name="T9" fmla="*/ 0 h 15"/>
                <a:gd name="T10" fmla="*/ 0 60000 65536"/>
                <a:gd name="T11" fmla="*/ 0 60000 65536"/>
                <a:gd name="T12" fmla="*/ 0 60000 65536"/>
                <a:gd name="T13" fmla="*/ 0 60000 65536"/>
                <a:gd name="T14" fmla="*/ 0 60000 65536"/>
                <a:gd name="T15" fmla="*/ 0 w 20"/>
                <a:gd name="T16" fmla="*/ 0 h 15"/>
                <a:gd name="T17" fmla="*/ 20 w 20"/>
                <a:gd name="T18" fmla="*/ 15 h 15"/>
              </a:gdLst>
              <a:ahLst/>
              <a:cxnLst>
                <a:cxn ang="T10">
                  <a:pos x="T0" y="T1"/>
                </a:cxn>
                <a:cxn ang="T11">
                  <a:pos x="T2" y="T3"/>
                </a:cxn>
                <a:cxn ang="T12">
                  <a:pos x="T4" y="T5"/>
                </a:cxn>
                <a:cxn ang="T13">
                  <a:pos x="T6" y="T7"/>
                </a:cxn>
                <a:cxn ang="T14">
                  <a:pos x="T8" y="T9"/>
                </a:cxn>
              </a:cxnLst>
              <a:rect l="T15" t="T16" r="T17" b="T18"/>
              <a:pathLst>
                <a:path w="20" h="15">
                  <a:moveTo>
                    <a:pt x="0" y="0"/>
                  </a:moveTo>
                  <a:lnTo>
                    <a:pt x="0" y="0"/>
                  </a:lnTo>
                  <a:lnTo>
                    <a:pt x="0" y="15"/>
                  </a:lnTo>
                  <a:lnTo>
                    <a:pt x="20" y="0"/>
                  </a:lnTo>
                  <a:lnTo>
                    <a:pt x="0" y="0"/>
                  </a:lnTo>
                </a:path>
              </a:pathLst>
            </a:custGeom>
            <a:solidFill>
              <a:srgbClr val="C8C8C8"/>
            </a:solidFill>
            <a:ln w="9525" cap="rnd">
              <a:solidFill>
                <a:schemeClr val="bg1"/>
              </a:solidFill>
              <a:round/>
              <a:headEnd/>
              <a:tailEnd/>
            </a:ln>
          </p:spPr>
          <p:txBody>
            <a:bodyPr/>
            <a:lstStyle/>
            <a:p>
              <a:endParaRPr lang="en-US" dirty="0"/>
            </a:p>
          </p:txBody>
        </p:sp>
        <p:sp>
          <p:nvSpPr>
            <p:cNvPr id="497" name="Freeform 247">
              <a:extLst>
                <a:ext uri="{FF2B5EF4-FFF2-40B4-BE49-F238E27FC236}">
                  <a16:creationId xmlns:a16="http://schemas.microsoft.com/office/drawing/2014/main" id="{E16000CB-0985-43CD-8E3E-B3E066921B8D}"/>
                </a:ext>
              </a:extLst>
            </p:cNvPr>
            <p:cNvSpPr>
              <a:spLocks/>
            </p:cNvSpPr>
            <p:nvPr/>
          </p:nvSpPr>
          <p:spPr bwMode="auto">
            <a:xfrm>
              <a:off x="5754688" y="3449638"/>
              <a:ext cx="274638" cy="255588"/>
            </a:xfrm>
            <a:custGeom>
              <a:avLst/>
              <a:gdLst>
                <a:gd name="T0" fmla="*/ 41395 w 345"/>
                <a:gd name="T1" fmla="*/ 0 h 320"/>
                <a:gd name="T2" fmla="*/ 41395 w 345"/>
                <a:gd name="T3" fmla="*/ 0 h 320"/>
                <a:gd name="T4" fmla="*/ 34230 w 345"/>
                <a:gd name="T5" fmla="*/ 3195 h 320"/>
                <a:gd name="T6" fmla="*/ 34230 w 345"/>
                <a:gd name="T7" fmla="*/ 9585 h 320"/>
                <a:gd name="T8" fmla="*/ 27862 w 345"/>
                <a:gd name="T9" fmla="*/ 12779 h 320"/>
                <a:gd name="T10" fmla="*/ 23882 w 345"/>
                <a:gd name="T11" fmla="*/ 15974 h 320"/>
                <a:gd name="T12" fmla="*/ 20697 w 345"/>
                <a:gd name="T13" fmla="*/ 15974 h 320"/>
                <a:gd name="T14" fmla="*/ 17513 w 345"/>
                <a:gd name="T15" fmla="*/ 12779 h 320"/>
                <a:gd name="T16" fmla="*/ 14329 w 345"/>
                <a:gd name="T17" fmla="*/ 12779 h 320"/>
                <a:gd name="T18" fmla="*/ 17513 w 345"/>
                <a:gd name="T19" fmla="*/ 19169 h 320"/>
                <a:gd name="T20" fmla="*/ 10349 w 345"/>
                <a:gd name="T21" fmla="*/ 22364 h 320"/>
                <a:gd name="T22" fmla="*/ 10349 w 345"/>
                <a:gd name="T23" fmla="*/ 19169 h 320"/>
                <a:gd name="T24" fmla="*/ 0 w 345"/>
                <a:gd name="T25" fmla="*/ 22364 h 320"/>
                <a:gd name="T26" fmla="*/ 0 w 345"/>
                <a:gd name="T27" fmla="*/ 25559 h 320"/>
                <a:gd name="T28" fmla="*/ 14329 w 345"/>
                <a:gd name="T29" fmla="*/ 28754 h 320"/>
                <a:gd name="T30" fmla="*/ 20697 w 345"/>
                <a:gd name="T31" fmla="*/ 39137 h 320"/>
                <a:gd name="T32" fmla="*/ 20697 w 345"/>
                <a:gd name="T33" fmla="*/ 41533 h 320"/>
                <a:gd name="T34" fmla="*/ 17513 w 345"/>
                <a:gd name="T35" fmla="*/ 58306 h 320"/>
                <a:gd name="T36" fmla="*/ 23882 w 345"/>
                <a:gd name="T37" fmla="*/ 60702 h 320"/>
                <a:gd name="T38" fmla="*/ 41395 w 345"/>
                <a:gd name="T39" fmla="*/ 64696 h 320"/>
                <a:gd name="T40" fmla="*/ 41395 w 345"/>
                <a:gd name="T41" fmla="*/ 60702 h 320"/>
                <a:gd name="T42" fmla="*/ 48559 w 345"/>
                <a:gd name="T43" fmla="*/ 58306 h 320"/>
                <a:gd name="T44" fmla="*/ 58908 w 345"/>
                <a:gd name="T45" fmla="*/ 60702 h 320"/>
                <a:gd name="T46" fmla="*/ 62092 w 345"/>
                <a:gd name="T47" fmla="*/ 60702 h 320"/>
                <a:gd name="T48" fmla="*/ 65276 w 345"/>
                <a:gd name="T49" fmla="*/ 55111 h 320"/>
                <a:gd name="T50" fmla="*/ 62092 w 345"/>
                <a:gd name="T51" fmla="*/ 48721 h 320"/>
                <a:gd name="T52" fmla="*/ 62092 w 345"/>
                <a:gd name="T53" fmla="*/ 41533 h 320"/>
                <a:gd name="T54" fmla="*/ 62092 w 345"/>
                <a:gd name="T55" fmla="*/ 35942 h 320"/>
                <a:gd name="T56" fmla="*/ 58908 w 345"/>
                <a:gd name="T57" fmla="*/ 39137 h 320"/>
                <a:gd name="T58" fmla="*/ 58908 w 345"/>
                <a:gd name="T59" fmla="*/ 35942 h 320"/>
                <a:gd name="T60" fmla="*/ 62092 w 345"/>
                <a:gd name="T61" fmla="*/ 28754 h 320"/>
                <a:gd name="T62" fmla="*/ 65276 w 345"/>
                <a:gd name="T63" fmla="*/ 28754 h 320"/>
                <a:gd name="T64" fmla="*/ 69257 w 345"/>
                <a:gd name="T65" fmla="*/ 19169 h 320"/>
                <a:gd name="T66" fmla="*/ 58908 w 345"/>
                <a:gd name="T67" fmla="*/ 12779 h 320"/>
                <a:gd name="T68" fmla="*/ 54928 w 345"/>
                <a:gd name="T69" fmla="*/ 12779 h 320"/>
                <a:gd name="T70" fmla="*/ 51743 w 345"/>
                <a:gd name="T71" fmla="*/ 12779 h 320"/>
                <a:gd name="T72" fmla="*/ 51743 w 345"/>
                <a:gd name="T73" fmla="*/ 9585 h 320"/>
                <a:gd name="T74" fmla="*/ 48559 w 345"/>
                <a:gd name="T75" fmla="*/ 9585 h 320"/>
                <a:gd name="T76" fmla="*/ 48559 w 345"/>
                <a:gd name="T77" fmla="*/ 6390 h 320"/>
                <a:gd name="T78" fmla="*/ 41395 w 345"/>
                <a:gd name="T79" fmla="*/ 3195 h 320"/>
                <a:gd name="T80" fmla="*/ 41395 w 345"/>
                <a:gd name="T81" fmla="*/ 0 h 3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5"/>
                <a:gd name="T124" fmla="*/ 0 h 320"/>
                <a:gd name="T125" fmla="*/ 345 w 345"/>
                <a:gd name="T126" fmla="*/ 320 h 3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5" h="320">
                  <a:moveTo>
                    <a:pt x="207" y="0"/>
                  </a:moveTo>
                  <a:lnTo>
                    <a:pt x="207" y="0"/>
                  </a:lnTo>
                  <a:lnTo>
                    <a:pt x="172" y="15"/>
                  </a:lnTo>
                  <a:lnTo>
                    <a:pt x="172" y="48"/>
                  </a:lnTo>
                  <a:lnTo>
                    <a:pt x="138" y="63"/>
                  </a:lnTo>
                  <a:lnTo>
                    <a:pt x="120" y="80"/>
                  </a:lnTo>
                  <a:lnTo>
                    <a:pt x="103" y="80"/>
                  </a:lnTo>
                  <a:lnTo>
                    <a:pt x="86" y="63"/>
                  </a:lnTo>
                  <a:lnTo>
                    <a:pt x="69" y="63"/>
                  </a:lnTo>
                  <a:lnTo>
                    <a:pt x="86" y="96"/>
                  </a:lnTo>
                  <a:lnTo>
                    <a:pt x="51" y="111"/>
                  </a:lnTo>
                  <a:lnTo>
                    <a:pt x="51" y="96"/>
                  </a:lnTo>
                  <a:lnTo>
                    <a:pt x="0" y="111"/>
                  </a:lnTo>
                  <a:lnTo>
                    <a:pt x="0" y="128"/>
                  </a:lnTo>
                  <a:lnTo>
                    <a:pt x="69" y="144"/>
                  </a:lnTo>
                  <a:lnTo>
                    <a:pt x="103" y="192"/>
                  </a:lnTo>
                  <a:lnTo>
                    <a:pt x="103" y="207"/>
                  </a:lnTo>
                  <a:lnTo>
                    <a:pt x="86" y="288"/>
                  </a:lnTo>
                  <a:lnTo>
                    <a:pt x="120" y="303"/>
                  </a:lnTo>
                  <a:lnTo>
                    <a:pt x="207" y="320"/>
                  </a:lnTo>
                  <a:lnTo>
                    <a:pt x="207" y="303"/>
                  </a:lnTo>
                  <a:lnTo>
                    <a:pt x="241" y="288"/>
                  </a:lnTo>
                  <a:lnTo>
                    <a:pt x="293" y="303"/>
                  </a:lnTo>
                  <a:lnTo>
                    <a:pt x="311" y="303"/>
                  </a:lnTo>
                  <a:lnTo>
                    <a:pt x="328" y="272"/>
                  </a:lnTo>
                  <a:lnTo>
                    <a:pt x="311" y="240"/>
                  </a:lnTo>
                  <a:lnTo>
                    <a:pt x="311" y="207"/>
                  </a:lnTo>
                  <a:lnTo>
                    <a:pt x="311" y="176"/>
                  </a:lnTo>
                  <a:lnTo>
                    <a:pt x="293" y="192"/>
                  </a:lnTo>
                  <a:lnTo>
                    <a:pt x="293" y="176"/>
                  </a:lnTo>
                  <a:lnTo>
                    <a:pt x="311" y="144"/>
                  </a:lnTo>
                  <a:lnTo>
                    <a:pt x="328" y="144"/>
                  </a:lnTo>
                  <a:lnTo>
                    <a:pt x="345" y="96"/>
                  </a:lnTo>
                  <a:lnTo>
                    <a:pt x="293" y="63"/>
                  </a:lnTo>
                  <a:lnTo>
                    <a:pt x="276" y="63"/>
                  </a:lnTo>
                  <a:lnTo>
                    <a:pt x="259" y="63"/>
                  </a:lnTo>
                  <a:lnTo>
                    <a:pt x="259" y="48"/>
                  </a:lnTo>
                  <a:lnTo>
                    <a:pt x="241" y="48"/>
                  </a:lnTo>
                  <a:lnTo>
                    <a:pt x="241" y="32"/>
                  </a:lnTo>
                  <a:lnTo>
                    <a:pt x="207" y="15"/>
                  </a:lnTo>
                  <a:lnTo>
                    <a:pt x="207" y="0"/>
                  </a:lnTo>
                </a:path>
              </a:pathLst>
            </a:custGeom>
            <a:solidFill>
              <a:srgbClr val="145D3A"/>
            </a:solidFill>
            <a:ln w="9525" cap="rnd">
              <a:solidFill>
                <a:schemeClr val="bg1"/>
              </a:solidFill>
              <a:round/>
              <a:headEnd/>
              <a:tailEnd/>
            </a:ln>
          </p:spPr>
          <p:txBody>
            <a:bodyPr/>
            <a:lstStyle/>
            <a:p>
              <a:endParaRPr lang="en-US" dirty="0"/>
            </a:p>
          </p:txBody>
        </p:sp>
        <p:sp>
          <p:nvSpPr>
            <p:cNvPr id="498" name="Freeform 248">
              <a:extLst>
                <a:ext uri="{FF2B5EF4-FFF2-40B4-BE49-F238E27FC236}">
                  <a16:creationId xmlns:a16="http://schemas.microsoft.com/office/drawing/2014/main" id="{02191C90-076E-4009-BB83-86BDA4308C72}"/>
                </a:ext>
              </a:extLst>
            </p:cNvPr>
            <p:cNvSpPr>
              <a:spLocks/>
            </p:cNvSpPr>
            <p:nvPr/>
          </p:nvSpPr>
          <p:spPr bwMode="auto">
            <a:xfrm>
              <a:off x="5549900" y="4046538"/>
              <a:ext cx="11113" cy="12700"/>
            </a:xfrm>
            <a:custGeom>
              <a:avLst/>
              <a:gdLst>
                <a:gd name="T0" fmla="*/ 2084 w 16"/>
                <a:gd name="T1" fmla="*/ 0 h 15"/>
                <a:gd name="T2" fmla="*/ 2084 w 16"/>
                <a:gd name="T3" fmla="*/ 0 h 15"/>
                <a:gd name="T4" fmla="*/ 0 w 16"/>
                <a:gd name="T5" fmla="*/ 3387 h 15"/>
                <a:gd name="T6" fmla="*/ 2084 w 16"/>
                <a:gd name="T7" fmla="*/ 3387 h 15"/>
                <a:gd name="T8" fmla="*/ 2084 w 16"/>
                <a:gd name="T9" fmla="*/ 0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16" y="0"/>
                  </a:moveTo>
                  <a:lnTo>
                    <a:pt x="16" y="0"/>
                  </a:lnTo>
                  <a:lnTo>
                    <a:pt x="0" y="15"/>
                  </a:lnTo>
                  <a:lnTo>
                    <a:pt x="16" y="15"/>
                  </a:lnTo>
                  <a:lnTo>
                    <a:pt x="16" y="0"/>
                  </a:lnTo>
                </a:path>
              </a:pathLst>
            </a:custGeom>
            <a:solidFill>
              <a:srgbClr val="C8C8C8"/>
            </a:solidFill>
            <a:ln w="9525" cap="rnd">
              <a:solidFill>
                <a:schemeClr val="bg1"/>
              </a:solidFill>
              <a:round/>
              <a:headEnd/>
              <a:tailEnd/>
            </a:ln>
          </p:spPr>
          <p:txBody>
            <a:bodyPr/>
            <a:lstStyle/>
            <a:p>
              <a:endParaRPr lang="en-US" dirty="0"/>
            </a:p>
          </p:txBody>
        </p:sp>
        <p:sp>
          <p:nvSpPr>
            <p:cNvPr id="499" name="Freeform 249">
              <a:extLst>
                <a:ext uri="{FF2B5EF4-FFF2-40B4-BE49-F238E27FC236}">
                  <a16:creationId xmlns:a16="http://schemas.microsoft.com/office/drawing/2014/main" id="{D07BBA2B-6053-4DFA-9CA2-46EE865B93A2}"/>
                </a:ext>
              </a:extLst>
            </p:cNvPr>
            <p:cNvSpPr>
              <a:spLocks/>
            </p:cNvSpPr>
            <p:nvPr/>
          </p:nvSpPr>
          <p:spPr bwMode="auto">
            <a:xfrm>
              <a:off x="6029325" y="3233738"/>
              <a:ext cx="69850" cy="90488"/>
            </a:xfrm>
            <a:custGeom>
              <a:avLst/>
              <a:gdLst>
                <a:gd name="T0" fmla="*/ 3969 w 88"/>
                <a:gd name="T1" fmla="*/ 23019 h 114"/>
                <a:gd name="T2" fmla="*/ 3969 w 88"/>
                <a:gd name="T3" fmla="*/ 23019 h 114"/>
                <a:gd name="T4" fmla="*/ 7938 w 88"/>
                <a:gd name="T5" fmla="*/ 23019 h 114"/>
                <a:gd name="T6" fmla="*/ 10319 w 88"/>
                <a:gd name="T7" fmla="*/ 23019 h 114"/>
                <a:gd name="T8" fmla="*/ 14288 w 88"/>
                <a:gd name="T9" fmla="*/ 13494 h 114"/>
                <a:gd name="T10" fmla="*/ 17463 w 88"/>
                <a:gd name="T11" fmla="*/ 13494 h 114"/>
                <a:gd name="T12" fmla="*/ 17463 w 88"/>
                <a:gd name="T13" fmla="*/ 9525 h 114"/>
                <a:gd name="T14" fmla="*/ 14288 w 88"/>
                <a:gd name="T15" fmla="*/ 9525 h 114"/>
                <a:gd name="T16" fmla="*/ 14288 w 88"/>
                <a:gd name="T17" fmla="*/ 0 h 114"/>
                <a:gd name="T18" fmla="*/ 3969 w 88"/>
                <a:gd name="T19" fmla="*/ 3969 h 114"/>
                <a:gd name="T20" fmla="*/ 0 w 88"/>
                <a:gd name="T21" fmla="*/ 9525 h 114"/>
                <a:gd name="T22" fmla="*/ 0 w 88"/>
                <a:gd name="T23" fmla="*/ 16669 h 114"/>
                <a:gd name="T24" fmla="*/ 3969 w 88"/>
                <a:gd name="T25" fmla="*/ 19050 h 114"/>
                <a:gd name="T26" fmla="*/ 3969 w 88"/>
                <a:gd name="T27" fmla="*/ 23019 h 1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
                <a:gd name="T43" fmla="*/ 0 h 114"/>
                <a:gd name="T44" fmla="*/ 88 w 88"/>
                <a:gd name="T45" fmla="*/ 114 h 1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 h="114">
                  <a:moveTo>
                    <a:pt x="19" y="114"/>
                  </a:moveTo>
                  <a:lnTo>
                    <a:pt x="19" y="114"/>
                  </a:lnTo>
                  <a:lnTo>
                    <a:pt x="37" y="114"/>
                  </a:lnTo>
                  <a:lnTo>
                    <a:pt x="54" y="114"/>
                  </a:lnTo>
                  <a:lnTo>
                    <a:pt x="71" y="66"/>
                  </a:lnTo>
                  <a:lnTo>
                    <a:pt x="88" y="66"/>
                  </a:lnTo>
                  <a:lnTo>
                    <a:pt x="88" y="48"/>
                  </a:lnTo>
                  <a:lnTo>
                    <a:pt x="71" y="48"/>
                  </a:lnTo>
                  <a:lnTo>
                    <a:pt x="71" y="0"/>
                  </a:lnTo>
                  <a:lnTo>
                    <a:pt x="19" y="18"/>
                  </a:lnTo>
                  <a:lnTo>
                    <a:pt x="0" y="48"/>
                  </a:lnTo>
                  <a:lnTo>
                    <a:pt x="0" y="81"/>
                  </a:lnTo>
                  <a:lnTo>
                    <a:pt x="19" y="96"/>
                  </a:lnTo>
                  <a:lnTo>
                    <a:pt x="19" y="114"/>
                  </a:lnTo>
                  <a:close/>
                </a:path>
              </a:pathLst>
            </a:custGeom>
            <a:solidFill>
              <a:srgbClr val="145D3A"/>
            </a:solidFill>
            <a:ln w="9525" cap="rnd">
              <a:solidFill>
                <a:schemeClr val="bg1"/>
              </a:solidFill>
              <a:round/>
              <a:headEnd/>
              <a:tailEnd/>
            </a:ln>
          </p:spPr>
          <p:txBody>
            <a:bodyPr/>
            <a:lstStyle/>
            <a:p>
              <a:endParaRPr lang="en-US" dirty="0"/>
            </a:p>
          </p:txBody>
        </p:sp>
        <p:sp>
          <p:nvSpPr>
            <p:cNvPr id="500" name="Freeform 250">
              <a:extLst>
                <a:ext uri="{FF2B5EF4-FFF2-40B4-BE49-F238E27FC236}">
                  <a16:creationId xmlns:a16="http://schemas.microsoft.com/office/drawing/2014/main" id="{50EDC471-116C-4C95-BA2F-1FA124BF1C07}"/>
                </a:ext>
              </a:extLst>
            </p:cNvPr>
            <p:cNvSpPr>
              <a:spLocks/>
            </p:cNvSpPr>
            <p:nvPr/>
          </p:nvSpPr>
          <p:spPr bwMode="auto">
            <a:xfrm>
              <a:off x="5920895" y="3382691"/>
              <a:ext cx="94620" cy="76563"/>
            </a:xfrm>
            <a:custGeom>
              <a:avLst/>
              <a:gdLst>
                <a:gd name="T0" fmla="*/ 13234 w 104"/>
                <a:gd name="T1" fmla="*/ 22425 h 111"/>
                <a:gd name="T2" fmla="*/ 13234 w 104"/>
                <a:gd name="T3" fmla="*/ 22425 h 111"/>
                <a:gd name="T4" fmla="*/ 13234 w 104"/>
                <a:gd name="T5" fmla="*/ 12814 h 111"/>
                <a:gd name="T6" fmla="*/ 16348 w 104"/>
                <a:gd name="T7" fmla="*/ 9611 h 111"/>
                <a:gd name="T8" fmla="*/ 19462 w 104"/>
                <a:gd name="T9" fmla="*/ 0 h 111"/>
                <a:gd name="T10" fmla="*/ 10120 w 104"/>
                <a:gd name="T11" fmla="*/ 3204 h 111"/>
                <a:gd name="T12" fmla="*/ 13234 w 104"/>
                <a:gd name="T13" fmla="*/ 9611 h 111"/>
                <a:gd name="T14" fmla="*/ 10120 w 104"/>
                <a:gd name="T15" fmla="*/ 9611 h 111"/>
                <a:gd name="T16" fmla="*/ 10120 w 104"/>
                <a:gd name="T17" fmla="*/ 6407 h 111"/>
                <a:gd name="T18" fmla="*/ 6228 w 104"/>
                <a:gd name="T19" fmla="*/ 6407 h 111"/>
                <a:gd name="T20" fmla="*/ 0 w 104"/>
                <a:gd name="T21" fmla="*/ 19222 h 111"/>
                <a:gd name="T22" fmla="*/ 10120 w 104"/>
                <a:gd name="T23" fmla="*/ 19222 h 111"/>
                <a:gd name="T24" fmla="*/ 13234 w 104"/>
                <a:gd name="T25" fmla="*/ 22425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11"/>
                <a:gd name="T41" fmla="*/ 104 w 104"/>
                <a:gd name="T42" fmla="*/ 111 h 1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11">
                  <a:moveTo>
                    <a:pt x="69" y="111"/>
                  </a:moveTo>
                  <a:lnTo>
                    <a:pt x="69" y="111"/>
                  </a:lnTo>
                  <a:lnTo>
                    <a:pt x="69" y="63"/>
                  </a:lnTo>
                  <a:lnTo>
                    <a:pt x="87" y="48"/>
                  </a:lnTo>
                  <a:lnTo>
                    <a:pt x="104" y="0"/>
                  </a:lnTo>
                  <a:lnTo>
                    <a:pt x="52" y="15"/>
                  </a:lnTo>
                  <a:lnTo>
                    <a:pt x="69" y="48"/>
                  </a:lnTo>
                  <a:lnTo>
                    <a:pt x="52" y="48"/>
                  </a:lnTo>
                  <a:lnTo>
                    <a:pt x="52" y="32"/>
                  </a:lnTo>
                  <a:lnTo>
                    <a:pt x="35" y="32"/>
                  </a:lnTo>
                  <a:lnTo>
                    <a:pt x="0" y="96"/>
                  </a:lnTo>
                  <a:lnTo>
                    <a:pt x="52" y="96"/>
                  </a:lnTo>
                  <a:lnTo>
                    <a:pt x="69" y="111"/>
                  </a:lnTo>
                </a:path>
              </a:pathLst>
            </a:custGeom>
            <a:solidFill>
              <a:srgbClr val="145D3A"/>
            </a:solidFill>
            <a:ln w="9525" cap="rnd">
              <a:solidFill>
                <a:schemeClr val="bg1"/>
              </a:solidFill>
              <a:round/>
              <a:headEnd/>
              <a:tailEnd/>
            </a:ln>
          </p:spPr>
          <p:txBody>
            <a:bodyPr/>
            <a:lstStyle/>
            <a:p>
              <a:endParaRPr lang="en-US" dirty="0"/>
            </a:p>
          </p:txBody>
        </p:sp>
        <p:sp>
          <p:nvSpPr>
            <p:cNvPr id="501" name="Freeform 251">
              <a:extLst>
                <a:ext uri="{FF2B5EF4-FFF2-40B4-BE49-F238E27FC236}">
                  <a16:creationId xmlns:a16="http://schemas.microsoft.com/office/drawing/2014/main" id="{5D5F1E7C-E89F-44BD-8987-EA8CC4A7D5CA}"/>
                </a:ext>
              </a:extLst>
            </p:cNvPr>
            <p:cNvSpPr>
              <a:spLocks/>
            </p:cNvSpPr>
            <p:nvPr/>
          </p:nvSpPr>
          <p:spPr bwMode="auto">
            <a:xfrm>
              <a:off x="5918200" y="3449638"/>
              <a:ext cx="69850" cy="50800"/>
            </a:xfrm>
            <a:custGeom>
              <a:avLst/>
              <a:gdLst>
                <a:gd name="T0" fmla="*/ 14288 w 88"/>
                <a:gd name="T1" fmla="*/ 12902 h 63"/>
                <a:gd name="T2" fmla="*/ 14288 w 88"/>
                <a:gd name="T3" fmla="*/ 12902 h 63"/>
                <a:gd name="T4" fmla="*/ 10319 w 88"/>
                <a:gd name="T5" fmla="*/ 12902 h 63"/>
                <a:gd name="T6" fmla="*/ 10319 w 88"/>
                <a:gd name="T7" fmla="*/ 9676 h 63"/>
                <a:gd name="T8" fmla="*/ 7144 w 88"/>
                <a:gd name="T9" fmla="*/ 9676 h 63"/>
                <a:gd name="T10" fmla="*/ 7144 w 88"/>
                <a:gd name="T11" fmla="*/ 6451 h 63"/>
                <a:gd name="T12" fmla="*/ 0 w 88"/>
                <a:gd name="T13" fmla="*/ 3225 h 63"/>
                <a:gd name="T14" fmla="*/ 0 w 88"/>
                <a:gd name="T15" fmla="*/ 0 h 63"/>
                <a:gd name="T16" fmla="*/ 3969 w 88"/>
                <a:gd name="T17" fmla="*/ 0 h 63"/>
                <a:gd name="T18" fmla="*/ 14288 w 88"/>
                <a:gd name="T19" fmla="*/ 0 h 63"/>
                <a:gd name="T20" fmla="*/ 17463 w 88"/>
                <a:gd name="T21" fmla="*/ 3225 h 63"/>
                <a:gd name="T22" fmla="*/ 17463 w 88"/>
                <a:gd name="T23" fmla="*/ 9676 h 63"/>
                <a:gd name="T24" fmla="*/ 14288 w 88"/>
                <a:gd name="T25" fmla="*/ 9676 h 63"/>
                <a:gd name="T26" fmla="*/ 14288 w 88"/>
                <a:gd name="T27" fmla="*/ 12902 h 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
                <a:gd name="T43" fmla="*/ 0 h 63"/>
                <a:gd name="T44" fmla="*/ 88 w 88"/>
                <a:gd name="T45" fmla="*/ 63 h 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 h="63">
                  <a:moveTo>
                    <a:pt x="71" y="63"/>
                  </a:moveTo>
                  <a:lnTo>
                    <a:pt x="71" y="63"/>
                  </a:lnTo>
                  <a:lnTo>
                    <a:pt x="54" y="63"/>
                  </a:lnTo>
                  <a:lnTo>
                    <a:pt x="54" y="48"/>
                  </a:lnTo>
                  <a:lnTo>
                    <a:pt x="36" y="48"/>
                  </a:lnTo>
                  <a:lnTo>
                    <a:pt x="36" y="32"/>
                  </a:lnTo>
                  <a:lnTo>
                    <a:pt x="0" y="15"/>
                  </a:lnTo>
                  <a:lnTo>
                    <a:pt x="0" y="0"/>
                  </a:lnTo>
                  <a:lnTo>
                    <a:pt x="19" y="0"/>
                  </a:lnTo>
                  <a:lnTo>
                    <a:pt x="71" y="0"/>
                  </a:lnTo>
                  <a:lnTo>
                    <a:pt x="88" y="15"/>
                  </a:lnTo>
                  <a:lnTo>
                    <a:pt x="88" y="48"/>
                  </a:lnTo>
                  <a:lnTo>
                    <a:pt x="71" y="48"/>
                  </a:lnTo>
                  <a:lnTo>
                    <a:pt x="71" y="63"/>
                  </a:lnTo>
                  <a:close/>
                </a:path>
              </a:pathLst>
            </a:custGeom>
            <a:solidFill>
              <a:srgbClr val="145D3A"/>
            </a:solidFill>
            <a:ln w="9525" cap="rnd">
              <a:solidFill>
                <a:schemeClr val="bg1"/>
              </a:solidFill>
              <a:round/>
              <a:headEnd/>
              <a:tailEnd/>
            </a:ln>
          </p:spPr>
          <p:txBody>
            <a:bodyPr/>
            <a:lstStyle/>
            <a:p>
              <a:endParaRPr lang="en-US" dirty="0"/>
            </a:p>
          </p:txBody>
        </p:sp>
        <p:sp>
          <p:nvSpPr>
            <p:cNvPr id="502" name="Freeform 252">
              <a:extLst>
                <a:ext uri="{FF2B5EF4-FFF2-40B4-BE49-F238E27FC236}">
                  <a16:creationId xmlns:a16="http://schemas.microsoft.com/office/drawing/2014/main" id="{A294A0B9-0F55-45FA-9601-AB23F634B896}"/>
                </a:ext>
              </a:extLst>
            </p:cNvPr>
            <p:cNvSpPr>
              <a:spLocks/>
            </p:cNvSpPr>
            <p:nvPr/>
          </p:nvSpPr>
          <p:spPr bwMode="auto">
            <a:xfrm>
              <a:off x="6056313" y="3514726"/>
              <a:ext cx="166688" cy="76200"/>
            </a:xfrm>
            <a:custGeom>
              <a:avLst/>
              <a:gdLst>
                <a:gd name="T0" fmla="*/ 0 w 209"/>
                <a:gd name="T1" fmla="*/ 12700 h 96"/>
                <a:gd name="T2" fmla="*/ 0 w 209"/>
                <a:gd name="T3" fmla="*/ 12700 h 96"/>
                <a:gd name="T4" fmla="*/ 7178 w 209"/>
                <a:gd name="T5" fmla="*/ 12700 h 96"/>
                <a:gd name="T6" fmla="*/ 21534 w 209"/>
                <a:gd name="T7" fmla="*/ 9525 h 96"/>
                <a:gd name="T8" fmla="*/ 21534 w 209"/>
                <a:gd name="T9" fmla="*/ 5556 h 96"/>
                <a:gd name="T10" fmla="*/ 24724 w 209"/>
                <a:gd name="T11" fmla="*/ 3175 h 96"/>
                <a:gd name="T12" fmla="*/ 31902 w 209"/>
                <a:gd name="T13" fmla="*/ 3175 h 96"/>
                <a:gd name="T14" fmla="*/ 31902 w 209"/>
                <a:gd name="T15" fmla="*/ 0 h 96"/>
                <a:gd name="T16" fmla="*/ 42270 w 209"/>
                <a:gd name="T17" fmla="*/ 3175 h 96"/>
                <a:gd name="T18" fmla="*/ 42270 w 209"/>
                <a:gd name="T19" fmla="*/ 9525 h 96"/>
                <a:gd name="T20" fmla="*/ 38282 w 209"/>
                <a:gd name="T21" fmla="*/ 15875 h 96"/>
                <a:gd name="T22" fmla="*/ 24724 w 209"/>
                <a:gd name="T23" fmla="*/ 19050 h 96"/>
                <a:gd name="T24" fmla="*/ 17546 w 209"/>
                <a:gd name="T25" fmla="*/ 15875 h 96"/>
                <a:gd name="T26" fmla="*/ 7178 w 209"/>
                <a:gd name="T27" fmla="*/ 15875 h 96"/>
                <a:gd name="T28" fmla="*/ 3988 w 209"/>
                <a:gd name="T29" fmla="*/ 15875 h 96"/>
                <a:gd name="T30" fmla="*/ 0 w 209"/>
                <a:gd name="T31" fmla="*/ 12700 h 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9"/>
                <a:gd name="T49" fmla="*/ 0 h 96"/>
                <a:gd name="T50" fmla="*/ 209 w 209"/>
                <a:gd name="T51" fmla="*/ 96 h 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9" h="96">
                  <a:moveTo>
                    <a:pt x="0" y="64"/>
                  </a:moveTo>
                  <a:lnTo>
                    <a:pt x="0" y="64"/>
                  </a:lnTo>
                  <a:lnTo>
                    <a:pt x="34" y="64"/>
                  </a:lnTo>
                  <a:lnTo>
                    <a:pt x="105" y="48"/>
                  </a:lnTo>
                  <a:lnTo>
                    <a:pt x="105" y="31"/>
                  </a:lnTo>
                  <a:lnTo>
                    <a:pt x="123" y="16"/>
                  </a:lnTo>
                  <a:lnTo>
                    <a:pt x="157" y="16"/>
                  </a:lnTo>
                  <a:lnTo>
                    <a:pt x="157" y="0"/>
                  </a:lnTo>
                  <a:lnTo>
                    <a:pt x="209" y="16"/>
                  </a:lnTo>
                  <a:lnTo>
                    <a:pt x="209" y="48"/>
                  </a:lnTo>
                  <a:lnTo>
                    <a:pt x="192" y="79"/>
                  </a:lnTo>
                  <a:lnTo>
                    <a:pt x="123" y="96"/>
                  </a:lnTo>
                  <a:lnTo>
                    <a:pt x="88" y="79"/>
                  </a:lnTo>
                  <a:lnTo>
                    <a:pt x="34" y="79"/>
                  </a:lnTo>
                  <a:lnTo>
                    <a:pt x="17" y="79"/>
                  </a:lnTo>
                  <a:lnTo>
                    <a:pt x="0" y="64"/>
                  </a:lnTo>
                </a:path>
              </a:pathLst>
            </a:custGeom>
            <a:solidFill>
              <a:srgbClr val="145D3A"/>
            </a:solidFill>
            <a:ln w="9525" cap="rnd">
              <a:solidFill>
                <a:schemeClr val="bg1"/>
              </a:solidFill>
              <a:round/>
              <a:headEnd/>
              <a:tailEnd/>
            </a:ln>
          </p:spPr>
          <p:txBody>
            <a:bodyPr/>
            <a:lstStyle/>
            <a:p>
              <a:endParaRPr lang="en-US" dirty="0"/>
            </a:p>
          </p:txBody>
        </p:sp>
        <p:sp>
          <p:nvSpPr>
            <p:cNvPr id="503" name="Freeform 253">
              <a:extLst>
                <a:ext uri="{FF2B5EF4-FFF2-40B4-BE49-F238E27FC236}">
                  <a16:creationId xmlns:a16="http://schemas.microsoft.com/office/drawing/2014/main" id="{1007F567-3848-4DAA-8AAB-F4CACAC8B1DF}"/>
                </a:ext>
              </a:extLst>
            </p:cNvPr>
            <p:cNvSpPr>
              <a:spLocks/>
            </p:cNvSpPr>
            <p:nvPr/>
          </p:nvSpPr>
          <p:spPr bwMode="auto">
            <a:xfrm>
              <a:off x="5988050" y="3563938"/>
              <a:ext cx="98425" cy="50800"/>
            </a:xfrm>
            <a:custGeom>
              <a:avLst/>
              <a:gdLst>
                <a:gd name="T0" fmla="*/ 7202 w 123"/>
                <a:gd name="T1" fmla="*/ 12902 h 63"/>
                <a:gd name="T2" fmla="*/ 7202 w 123"/>
                <a:gd name="T3" fmla="*/ 12902 h 63"/>
                <a:gd name="T4" fmla="*/ 14404 w 123"/>
                <a:gd name="T5" fmla="*/ 9676 h 63"/>
                <a:gd name="T6" fmla="*/ 18405 w 123"/>
                <a:gd name="T7" fmla="*/ 9676 h 63"/>
                <a:gd name="T8" fmla="*/ 18405 w 123"/>
                <a:gd name="T9" fmla="*/ 6451 h 63"/>
                <a:gd name="T10" fmla="*/ 21605 w 123"/>
                <a:gd name="T11" fmla="*/ 9676 h 63"/>
                <a:gd name="T12" fmla="*/ 24806 w 123"/>
                <a:gd name="T13" fmla="*/ 3225 h 63"/>
                <a:gd name="T14" fmla="*/ 21605 w 123"/>
                <a:gd name="T15" fmla="*/ 3225 h 63"/>
                <a:gd name="T16" fmla="*/ 18405 w 123"/>
                <a:gd name="T17" fmla="*/ 0 h 63"/>
                <a:gd name="T18" fmla="*/ 7202 w 123"/>
                <a:gd name="T19" fmla="*/ 0 h 63"/>
                <a:gd name="T20" fmla="*/ 4001 w 123"/>
                <a:gd name="T21" fmla="*/ 0 h 63"/>
                <a:gd name="T22" fmla="*/ 0 w 123"/>
                <a:gd name="T23" fmla="*/ 6451 h 63"/>
                <a:gd name="T24" fmla="*/ 0 w 123"/>
                <a:gd name="T25" fmla="*/ 9676 h 63"/>
                <a:gd name="T26" fmla="*/ 4001 w 123"/>
                <a:gd name="T27" fmla="*/ 6451 h 63"/>
                <a:gd name="T28" fmla="*/ 4001 w 123"/>
                <a:gd name="T29" fmla="*/ 12902 h 63"/>
                <a:gd name="T30" fmla="*/ 7202 w 123"/>
                <a:gd name="T31" fmla="*/ 12902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3"/>
                <a:gd name="T49" fmla="*/ 0 h 63"/>
                <a:gd name="T50" fmla="*/ 123 w 123"/>
                <a:gd name="T51" fmla="*/ 63 h 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3" h="63">
                  <a:moveTo>
                    <a:pt x="35" y="63"/>
                  </a:moveTo>
                  <a:lnTo>
                    <a:pt x="35" y="63"/>
                  </a:lnTo>
                  <a:lnTo>
                    <a:pt x="71" y="48"/>
                  </a:lnTo>
                  <a:lnTo>
                    <a:pt x="89" y="48"/>
                  </a:lnTo>
                  <a:lnTo>
                    <a:pt x="89" y="32"/>
                  </a:lnTo>
                  <a:lnTo>
                    <a:pt x="106" y="48"/>
                  </a:lnTo>
                  <a:lnTo>
                    <a:pt x="123" y="15"/>
                  </a:lnTo>
                  <a:lnTo>
                    <a:pt x="106" y="15"/>
                  </a:lnTo>
                  <a:lnTo>
                    <a:pt x="89" y="0"/>
                  </a:lnTo>
                  <a:lnTo>
                    <a:pt x="35" y="0"/>
                  </a:lnTo>
                  <a:lnTo>
                    <a:pt x="18" y="0"/>
                  </a:lnTo>
                  <a:lnTo>
                    <a:pt x="0" y="32"/>
                  </a:lnTo>
                  <a:lnTo>
                    <a:pt x="0" y="48"/>
                  </a:lnTo>
                  <a:lnTo>
                    <a:pt x="18" y="32"/>
                  </a:lnTo>
                  <a:lnTo>
                    <a:pt x="18" y="63"/>
                  </a:lnTo>
                  <a:lnTo>
                    <a:pt x="35" y="63"/>
                  </a:lnTo>
                  <a:close/>
                </a:path>
              </a:pathLst>
            </a:custGeom>
            <a:solidFill>
              <a:srgbClr val="145D3A"/>
            </a:solidFill>
            <a:ln w="9525" cap="rnd">
              <a:solidFill>
                <a:schemeClr val="bg1"/>
              </a:solidFill>
              <a:round/>
              <a:headEnd/>
              <a:tailEnd/>
            </a:ln>
          </p:spPr>
          <p:txBody>
            <a:bodyPr/>
            <a:lstStyle/>
            <a:p>
              <a:endParaRPr lang="en-US" dirty="0"/>
            </a:p>
          </p:txBody>
        </p:sp>
        <p:sp>
          <p:nvSpPr>
            <p:cNvPr id="504" name="Freeform 254">
              <a:extLst>
                <a:ext uri="{FF2B5EF4-FFF2-40B4-BE49-F238E27FC236}">
                  <a16:creationId xmlns:a16="http://schemas.microsoft.com/office/drawing/2014/main" id="{6A5CF939-AE95-4FAD-927F-B9AC22F1BA88}"/>
                </a:ext>
              </a:extLst>
            </p:cNvPr>
            <p:cNvSpPr>
              <a:spLocks/>
            </p:cNvSpPr>
            <p:nvPr/>
          </p:nvSpPr>
          <p:spPr bwMode="auto">
            <a:xfrm>
              <a:off x="5700713" y="3195638"/>
              <a:ext cx="25400" cy="38100"/>
            </a:xfrm>
            <a:custGeom>
              <a:avLst/>
              <a:gdLst>
                <a:gd name="T0" fmla="*/ 0 w 33"/>
                <a:gd name="T1" fmla="*/ 9525 h 48"/>
                <a:gd name="T2" fmla="*/ 3079 w 33"/>
                <a:gd name="T3" fmla="*/ 3969 h 48"/>
                <a:gd name="T4" fmla="*/ 6158 w 33"/>
                <a:gd name="T5" fmla="*/ 0 h 48"/>
                <a:gd name="T6" fmla="*/ 0 w 33"/>
                <a:gd name="T7" fmla="*/ 3969 h 48"/>
                <a:gd name="T8" fmla="*/ 0 w 33"/>
                <a:gd name="T9" fmla="*/ 9525 h 48"/>
                <a:gd name="T10" fmla="*/ 0 60000 65536"/>
                <a:gd name="T11" fmla="*/ 0 60000 65536"/>
                <a:gd name="T12" fmla="*/ 0 60000 65536"/>
                <a:gd name="T13" fmla="*/ 0 60000 65536"/>
                <a:gd name="T14" fmla="*/ 0 60000 65536"/>
                <a:gd name="T15" fmla="*/ 0 w 33"/>
                <a:gd name="T16" fmla="*/ 0 h 48"/>
                <a:gd name="T17" fmla="*/ 33 w 33"/>
                <a:gd name="T18" fmla="*/ 48 h 48"/>
              </a:gdLst>
              <a:ahLst/>
              <a:cxnLst>
                <a:cxn ang="T10">
                  <a:pos x="T0" y="T1"/>
                </a:cxn>
                <a:cxn ang="T11">
                  <a:pos x="T2" y="T3"/>
                </a:cxn>
                <a:cxn ang="T12">
                  <a:pos x="T4" y="T5"/>
                </a:cxn>
                <a:cxn ang="T13">
                  <a:pos x="T6" y="T7"/>
                </a:cxn>
                <a:cxn ang="T14">
                  <a:pos x="T8" y="T9"/>
                </a:cxn>
              </a:cxnLst>
              <a:rect l="T15" t="T16" r="T17" b="T18"/>
              <a:pathLst>
                <a:path w="33" h="48">
                  <a:moveTo>
                    <a:pt x="0" y="48"/>
                  </a:moveTo>
                  <a:lnTo>
                    <a:pt x="18" y="18"/>
                  </a:lnTo>
                  <a:lnTo>
                    <a:pt x="33" y="0"/>
                  </a:lnTo>
                  <a:lnTo>
                    <a:pt x="0" y="18"/>
                  </a:lnTo>
                  <a:lnTo>
                    <a:pt x="0" y="48"/>
                  </a:lnTo>
                </a:path>
              </a:pathLst>
            </a:custGeom>
            <a:solidFill>
              <a:srgbClr val="C8C8C8"/>
            </a:solidFill>
            <a:ln w="9525" cap="rnd">
              <a:solidFill>
                <a:schemeClr val="bg1"/>
              </a:solidFill>
              <a:round/>
              <a:headEnd/>
              <a:tailEnd/>
            </a:ln>
          </p:spPr>
          <p:txBody>
            <a:bodyPr/>
            <a:lstStyle/>
            <a:p>
              <a:endParaRPr lang="en-US" dirty="0"/>
            </a:p>
          </p:txBody>
        </p:sp>
        <p:sp>
          <p:nvSpPr>
            <p:cNvPr id="505" name="Freeform 255">
              <a:extLst>
                <a:ext uri="{FF2B5EF4-FFF2-40B4-BE49-F238E27FC236}">
                  <a16:creationId xmlns:a16="http://schemas.microsoft.com/office/drawing/2014/main" id="{BE5FC518-93C6-4915-BD7D-E1042FABCF61}"/>
                </a:ext>
              </a:extLst>
            </p:cNvPr>
            <p:cNvSpPr>
              <a:spLocks/>
            </p:cNvSpPr>
            <p:nvPr/>
          </p:nvSpPr>
          <p:spPr bwMode="auto">
            <a:xfrm>
              <a:off x="5822950" y="3119438"/>
              <a:ext cx="14288" cy="14288"/>
            </a:xfrm>
            <a:custGeom>
              <a:avLst/>
              <a:gdLst>
                <a:gd name="T0" fmla="*/ 0 w 17"/>
                <a:gd name="T1" fmla="*/ 3969 h 18"/>
                <a:gd name="T2" fmla="*/ 0 w 17"/>
                <a:gd name="T3" fmla="*/ 3969 h 18"/>
                <a:gd name="T4" fmla="*/ 4202 w 17"/>
                <a:gd name="T5" fmla="*/ 0 h 18"/>
                <a:gd name="T6" fmla="*/ 4202 w 17"/>
                <a:gd name="T7" fmla="*/ 3969 h 18"/>
                <a:gd name="T8" fmla="*/ 0 w 17"/>
                <a:gd name="T9" fmla="*/ 3969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18"/>
                  </a:moveTo>
                  <a:lnTo>
                    <a:pt x="0" y="18"/>
                  </a:lnTo>
                  <a:lnTo>
                    <a:pt x="17" y="0"/>
                  </a:lnTo>
                  <a:lnTo>
                    <a:pt x="17" y="18"/>
                  </a:lnTo>
                  <a:lnTo>
                    <a:pt x="0" y="18"/>
                  </a:lnTo>
                </a:path>
              </a:pathLst>
            </a:custGeom>
            <a:solidFill>
              <a:srgbClr val="C8C8C8"/>
            </a:solidFill>
            <a:ln w="9525" cap="rnd">
              <a:solidFill>
                <a:schemeClr val="bg1"/>
              </a:solidFill>
              <a:round/>
              <a:headEnd/>
              <a:tailEnd/>
            </a:ln>
          </p:spPr>
          <p:txBody>
            <a:bodyPr/>
            <a:lstStyle/>
            <a:p>
              <a:endParaRPr lang="en-US" dirty="0"/>
            </a:p>
          </p:txBody>
        </p:sp>
        <p:sp>
          <p:nvSpPr>
            <p:cNvPr id="506" name="Line 256">
              <a:extLst>
                <a:ext uri="{FF2B5EF4-FFF2-40B4-BE49-F238E27FC236}">
                  <a16:creationId xmlns:a16="http://schemas.microsoft.com/office/drawing/2014/main" id="{EDB64F34-EF36-4B55-9F11-1FF12CF0EE00}"/>
                </a:ext>
              </a:extLst>
            </p:cNvPr>
            <p:cNvSpPr>
              <a:spLocks noChangeShapeType="1"/>
            </p:cNvSpPr>
            <p:nvPr/>
          </p:nvSpPr>
          <p:spPr bwMode="auto">
            <a:xfrm>
              <a:off x="5788025" y="3189288"/>
              <a:ext cx="14288" cy="12700"/>
            </a:xfrm>
            <a:prstGeom prst="line">
              <a:avLst/>
            </a:prstGeom>
            <a:solidFill>
              <a:schemeClr val="bg1">
                <a:lumMod val="65000"/>
              </a:schemeClr>
            </a:solidFill>
            <a:ln w="9525" cap="rnd">
              <a:solidFill>
                <a:schemeClr val="bg1"/>
              </a:solidFill>
              <a:round/>
              <a:headEnd/>
              <a:tailEnd/>
            </a:ln>
          </p:spPr>
          <p:txBody>
            <a:bodyPr/>
            <a:lstStyle/>
            <a:p>
              <a:endParaRPr lang="en-US" dirty="0"/>
            </a:p>
          </p:txBody>
        </p:sp>
        <p:sp>
          <p:nvSpPr>
            <p:cNvPr id="507" name="Freeform 257">
              <a:extLst>
                <a:ext uri="{FF2B5EF4-FFF2-40B4-BE49-F238E27FC236}">
                  <a16:creationId xmlns:a16="http://schemas.microsoft.com/office/drawing/2014/main" id="{403C1698-9366-42BC-882E-68660ED5DEAB}"/>
                </a:ext>
              </a:extLst>
            </p:cNvPr>
            <p:cNvSpPr>
              <a:spLocks/>
            </p:cNvSpPr>
            <p:nvPr/>
          </p:nvSpPr>
          <p:spPr bwMode="auto">
            <a:xfrm>
              <a:off x="5988050" y="3324226"/>
              <a:ext cx="193675" cy="239713"/>
            </a:xfrm>
            <a:custGeom>
              <a:avLst/>
              <a:gdLst>
                <a:gd name="T0" fmla="*/ 27781 w 244"/>
                <a:gd name="T1" fmla="*/ 8702 h 303"/>
                <a:gd name="T2" fmla="*/ 27781 w 244"/>
                <a:gd name="T3" fmla="*/ 8702 h 303"/>
                <a:gd name="T4" fmla="*/ 42069 w 244"/>
                <a:gd name="T5" fmla="*/ 2373 h 303"/>
                <a:gd name="T6" fmla="*/ 42069 w 244"/>
                <a:gd name="T7" fmla="*/ 5538 h 303"/>
                <a:gd name="T8" fmla="*/ 38100 w 244"/>
                <a:gd name="T9" fmla="*/ 5538 h 303"/>
                <a:gd name="T10" fmla="*/ 45244 w 244"/>
                <a:gd name="T11" fmla="*/ 8702 h 303"/>
                <a:gd name="T12" fmla="*/ 48419 w 244"/>
                <a:gd name="T13" fmla="*/ 34019 h 303"/>
                <a:gd name="T14" fmla="*/ 45244 w 244"/>
                <a:gd name="T15" fmla="*/ 30854 h 303"/>
                <a:gd name="T16" fmla="*/ 38100 w 244"/>
                <a:gd name="T17" fmla="*/ 34019 h 303"/>
                <a:gd name="T18" fmla="*/ 31750 w 244"/>
                <a:gd name="T19" fmla="*/ 37183 h 303"/>
                <a:gd name="T20" fmla="*/ 34925 w 244"/>
                <a:gd name="T21" fmla="*/ 43512 h 303"/>
                <a:gd name="T22" fmla="*/ 42069 w 244"/>
                <a:gd name="T23" fmla="*/ 49841 h 303"/>
                <a:gd name="T24" fmla="*/ 38100 w 244"/>
                <a:gd name="T25" fmla="*/ 53006 h 303"/>
                <a:gd name="T26" fmla="*/ 38100 w 244"/>
                <a:gd name="T27" fmla="*/ 56170 h 303"/>
                <a:gd name="T28" fmla="*/ 24606 w 244"/>
                <a:gd name="T29" fmla="*/ 59335 h 303"/>
                <a:gd name="T30" fmla="*/ 18256 w 244"/>
                <a:gd name="T31" fmla="*/ 59335 h 303"/>
                <a:gd name="T32" fmla="*/ 7144 w 244"/>
                <a:gd name="T33" fmla="*/ 59335 h 303"/>
                <a:gd name="T34" fmla="*/ 11113 w 244"/>
                <a:gd name="T35" fmla="*/ 49841 h 303"/>
                <a:gd name="T36" fmla="*/ 0 w 244"/>
                <a:gd name="T37" fmla="*/ 43512 h 303"/>
                <a:gd name="T38" fmla="*/ 0 w 244"/>
                <a:gd name="T39" fmla="*/ 40348 h 303"/>
                <a:gd name="T40" fmla="*/ 0 w 244"/>
                <a:gd name="T41" fmla="*/ 34019 h 303"/>
                <a:gd name="T42" fmla="*/ 0 w 244"/>
                <a:gd name="T43" fmla="*/ 24525 h 303"/>
                <a:gd name="T44" fmla="*/ 3969 w 244"/>
                <a:gd name="T45" fmla="*/ 21361 h 303"/>
                <a:gd name="T46" fmla="*/ 7144 w 244"/>
                <a:gd name="T47" fmla="*/ 11867 h 303"/>
                <a:gd name="T48" fmla="*/ 14288 w 244"/>
                <a:gd name="T49" fmla="*/ 11867 h 303"/>
                <a:gd name="T50" fmla="*/ 18256 w 244"/>
                <a:gd name="T51" fmla="*/ 5538 h 303"/>
                <a:gd name="T52" fmla="*/ 14288 w 244"/>
                <a:gd name="T53" fmla="*/ 5538 h 303"/>
                <a:gd name="T54" fmla="*/ 18256 w 244"/>
                <a:gd name="T55" fmla="*/ 2373 h 303"/>
                <a:gd name="T56" fmla="*/ 14288 w 244"/>
                <a:gd name="T57" fmla="*/ 0 h 303"/>
                <a:gd name="T58" fmla="*/ 18256 w 244"/>
                <a:gd name="T59" fmla="*/ 0 h 303"/>
                <a:gd name="T60" fmla="*/ 21431 w 244"/>
                <a:gd name="T61" fmla="*/ 0 h 303"/>
                <a:gd name="T62" fmla="*/ 21431 w 244"/>
                <a:gd name="T63" fmla="*/ 2373 h 303"/>
                <a:gd name="T64" fmla="*/ 27781 w 244"/>
                <a:gd name="T65" fmla="*/ 5538 h 303"/>
                <a:gd name="T66" fmla="*/ 24606 w 244"/>
                <a:gd name="T67" fmla="*/ 8702 h 303"/>
                <a:gd name="T68" fmla="*/ 27781 w 244"/>
                <a:gd name="T69" fmla="*/ 8702 h 3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4"/>
                <a:gd name="T106" fmla="*/ 0 h 303"/>
                <a:gd name="T107" fmla="*/ 244 w 244"/>
                <a:gd name="T108" fmla="*/ 303 h 3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4" h="303">
                  <a:moveTo>
                    <a:pt x="140" y="47"/>
                  </a:moveTo>
                  <a:lnTo>
                    <a:pt x="140" y="47"/>
                  </a:lnTo>
                  <a:lnTo>
                    <a:pt x="210" y="15"/>
                  </a:lnTo>
                  <a:lnTo>
                    <a:pt x="210" y="30"/>
                  </a:lnTo>
                  <a:lnTo>
                    <a:pt x="192" y="30"/>
                  </a:lnTo>
                  <a:lnTo>
                    <a:pt x="227" y="47"/>
                  </a:lnTo>
                  <a:lnTo>
                    <a:pt x="244" y="174"/>
                  </a:lnTo>
                  <a:lnTo>
                    <a:pt x="227" y="159"/>
                  </a:lnTo>
                  <a:lnTo>
                    <a:pt x="192" y="174"/>
                  </a:lnTo>
                  <a:lnTo>
                    <a:pt x="158" y="191"/>
                  </a:lnTo>
                  <a:lnTo>
                    <a:pt x="175" y="222"/>
                  </a:lnTo>
                  <a:lnTo>
                    <a:pt x="210" y="255"/>
                  </a:lnTo>
                  <a:lnTo>
                    <a:pt x="192" y="270"/>
                  </a:lnTo>
                  <a:lnTo>
                    <a:pt x="192" y="287"/>
                  </a:lnTo>
                  <a:lnTo>
                    <a:pt x="123" y="303"/>
                  </a:lnTo>
                  <a:lnTo>
                    <a:pt x="89" y="303"/>
                  </a:lnTo>
                  <a:lnTo>
                    <a:pt x="35" y="303"/>
                  </a:lnTo>
                  <a:lnTo>
                    <a:pt x="54" y="255"/>
                  </a:lnTo>
                  <a:lnTo>
                    <a:pt x="0" y="222"/>
                  </a:lnTo>
                  <a:lnTo>
                    <a:pt x="0" y="207"/>
                  </a:lnTo>
                  <a:lnTo>
                    <a:pt x="0" y="174"/>
                  </a:lnTo>
                  <a:lnTo>
                    <a:pt x="0" y="126"/>
                  </a:lnTo>
                  <a:lnTo>
                    <a:pt x="18" y="111"/>
                  </a:lnTo>
                  <a:lnTo>
                    <a:pt x="35" y="63"/>
                  </a:lnTo>
                  <a:lnTo>
                    <a:pt x="71" y="63"/>
                  </a:lnTo>
                  <a:lnTo>
                    <a:pt x="89" y="30"/>
                  </a:lnTo>
                  <a:lnTo>
                    <a:pt x="71" y="30"/>
                  </a:lnTo>
                  <a:lnTo>
                    <a:pt x="89" y="15"/>
                  </a:lnTo>
                  <a:lnTo>
                    <a:pt x="71" y="0"/>
                  </a:lnTo>
                  <a:lnTo>
                    <a:pt x="89" y="0"/>
                  </a:lnTo>
                  <a:lnTo>
                    <a:pt x="106" y="0"/>
                  </a:lnTo>
                  <a:lnTo>
                    <a:pt x="106" y="15"/>
                  </a:lnTo>
                  <a:lnTo>
                    <a:pt x="140" y="30"/>
                  </a:lnTo>
                  <a:lnTo>
                    <a:pt x="123" y="47"/>
                  </a:lnTo>
                  <a:lnTo>
                    <a:pt x="140" y="47"/>
                  </a:lnTo>
                  <a:close/>
                </a:path>
              </a:pathLst>
            </a:custGeom>
            <a:solidFill>
              <a:srgbClr val="145D3A"/>
            </a:solidFill>
            <a:ln w="9525" cap="rnd">
              <a:solidFill>
                <a:schemeClr val="bg1"/>
              </a:solidFill>
              <a:round/>
              <a:headEnd/>
              <a:tailEnd/>
            </a:ln>
          </p:spPr>
          <p:txBody>
            <a:bodyPr/>
            <a:lstStyle/>
            <a:p>
              <a:endParaRPr lang="en-US" dirty="0"/>
            </a:p>
          </p:txBody>
        </p:sp>
        <p:sp>
          <p:nvSpPr>
            <p:cNvPr id="508" name="Freeform 258">
              <a:extLst>
                <a:ext uri="{FF2B5EF4-FFF2-40B4-BE49-F238E27FC236}">
                  <a16:creationId xmlns:a16="http://schemas.microsoft.com/office/drawing/2014/main" id="{F944E719-BF71-477B-AA0C-53D4EFC8DBE9}"/>
                </a:ext>
              </a:extLst>
            </p:cNvPr>
            <p:cNvSpPr>
              <a:spLocks/>
            </p:cNvSpPr>
            <p:nvPr/>
          </p:nvSpPr>
          <p:spPr bwMode="auto">
            <a:xfrm>
              <a:off x="6002338" y="3576638"/>
              <a:ext cx="261938" cy="242888"/>
            </a:xfrm>
            <a:custGeom>
              <a:avLst/>
              <a:gdLst>
                <a:gd name="T0" fmla="*/ 3969 w 330"/>
                <a:gd name="T1" fmla="*/ 23094 h 305"/>
                <a:gd name="T2" fmla="*/ 3969 w 330"/>
                <a:gd name="T3" fmla="*/ 23094 h 305"/>
                <a:gd name="T4" fmla="*/ 9525 w 330"/>
                <a:gd name="T5" fmla="*/ 19112 h 305"/>
                <a:gd name="T6" fmla="*/ 16669 w 330"/>
                <a:gd name="T7" fmla="*/ 23094 h 305"/>
                <a:gd name="T8" fmla="*/ 23813 w 330"/>
                <a:gd name="T9" fmla="*/ 32651 h 305"/>
                <a:gd name="T10" fmla="*/ 27781 w 330"/>
                <a:gd name="T11" fmla="*/ 32651 h 305"/>
                <a:gd name="T12" fmla="*/ 30956 w 330"/>
                <a:gd name="T13" fmla="*/ 38225 h 305"/>
                <a:gd name="T14" fmla="*/ 38100 w 330"/>
                <a:gd name="T15" fmla="*/ 42207 h 305"/>
                <a:gd name="T16" fmla="*/ 44450 w 330"/>
                <a:gd name="T17" fmla="*/ 47781 h 305"/>
                <a:gd name="T18" fmla="*/ 47625 w 330"/>
                <a:gd name="T19" fmla="*/ 47781 h 305"/>
                <a:gd name="T20" fmla="*/ 52388 w 330"/>
                <a:gd name="T21" fmla="*/ 57337 h 305"/>
                <a:gd name="T22" fmla="*/ 47625 w 330"/>
                <a:gd name="T23" fmla="*/ 61319 h 305"/>
                <a:gd name="T24" fmla="*/ 52388 w 330"/>
                <a:gd name="T25" fmla="*/ 61319 h 305"/>
                <a:gd name="T26" fmla="*/ 55563 w 330"/>
                <a:gd name="T27" fmla="*/ 57337 h 305"/>
                <a:gd name="T28" fmla="*/ 55563 w 330"/>
                <a:gd name="T29" fmla="*/ 54948 h 305"/>
                <a:gd name="T30" fmla="*/ 55563 w 330"/>
                <a:gd name="T31" fmla="*/ 51763 h 305"/>
                <a:gd name="T32" fmla="*/ 55563 w 330"/>
                <a:gd name="T33" fmla="*/ 45392 h 305"/>
                <a:gd name="T34" fmla="*/ 61913 w 330"/>
                <a:gd name="T35" fmla="*/ 51763 h 305"/>
                <a:gd name="T36" fmla="*/ 65881 w 330"/>
                <a:gd name="T37" fmla="*/ 47781 h 305"/>
                <a:gd name="T38" fmla="*/ 47625 w 330"/>
                <a:gd name="T39" fmla="*/ 38225 h 305"/>
                <a:gd name="T40" fmla="*/ 52388 w 330"/>
                <a:gd name="T41" fmla="*/ 35836 h 305"/>
                <a:gd name="T42" fmla="*/ 47625 w 330"/>
                <a:gd name="T43" fmla="*/ 35836 h 305"/>
                <a:gd name="T44" fmla="*/ 41275 w 330"/>
                <a:gd name="T45" fmla="*/ 32651 h 305"/>
                <a:gd name="T46" fmla="*/ 38100 w 330"/>
                <a:gd name="T47" fmla="*/ 26280 h 305"/>
                <a:gd name="T48" fmla="*/ 30956 w 330"/>
                <a:gd name="T49" fmla="*/ 19112 h 305"/>
                <a:gd name="T50" fmla="*/ 30956 w 330"/>
                <a:gd name="T51" fmla="*/ 9556 h 305"/>
                <a:gd name="T52" fmla="*/ 34131 w 330"/>
                <a:gd name="T53" fmla="*/ 9556 h 305"/>
                <a:gd name="T54" fmla="*/ 38100 w 330"/>
                <a:gd name="T55" fmla="*/ 9556 h 305"/>
                <a:gd name="T56" fmla="*/ 38100 w 330"/>
                <a:gd name="T57" fmla="*/ 7167 h 305"/>
                <a:gd name="T58" fmla="*/ 38100 w 330"/>
                <a:gd name="T59" fmla="*/ 3982 h 305"/>
                <a:gd name="T60" fmla="*/ 30956 w 330"/>
                <a:gd name="T61" fmla="*/ 0 h 305"/>
                <a:gd name="T62" fmla="*/ 19844 w 330"/>
                <a:gd name="T63" fmla="*/ 0 h 305"/>
                <a:gd name="T64" fmla="*/ 16669 w 330"/>
                <a:gd name="T65" fmla="*/ 7167 h 305"/>
                <a:gd name="T66" fmla="*/ 14288 w 330"/>
                <a:gd name="T67" fmla="*/ 3982 h 305"/>
                <a:gd name="T68" fmla="*/ 14288 w 330"/>
                <a:gd name="T69" fmla="*/ 7167 h 305"/>
                <a:gd name="T70" fmla="*/ 9525 w 330"/>
                <a:gd name="T71" fmla="*/ 7167 h 305"/>
                <a:gd name="T72" fmla="*/ 3969 w 330"/>
                <a:gd name="T73" fmla="*/ 9556 h 305"/>
                <a:gd name="T74" fmla="*/ 0 w 330"/>
                <a:gd name="T75" fmla="*/ 9556 h 305"/>
                <a:gd name="T76" fmla="*/ 0 w 330"/>
                <a:gd name="T77" fmla="*/ 16723 h 305"/>
                <a:gd name="T78" fmla="*/ 3969 w 330"/>
                <a:gd name="T79" fmla="*/ 23094 h 3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0"/>
                <a:gd name="T121" fmla="*/ 0 h 305"/>
                <a:gd name="T122" fmla="*/ 330 w 330"/>
                <a:gd name="T123" fmla="*/ 305 h 3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0" h="305">
                  <a:moveTo>
                    <a:pt x="17" y="113"/>
                  </a:moveTo>
                  <a:lnTo>
                    <a:pt x="17" y="113"/>
                  </a:lnTo>
                  <a:lnTo>
                    <a:pt x="51" y="96"/>
                  </a:lnTo>
                  <a:lnTo>
                    <a:pt x="86" y="113"/>
                  </a:lnTo>
                  <a:lnTo>
                    <a:pt x="120" y="161"/>
                  </a:lnTo>
                  <a:lnTo>
                    <a:pt x="138" y="161"/>
                  </a:lnTo>
                  <a:lnTo>
                    <a:pt x="155" y="192"/>
                  </a:lnTo>
                  <a:lnTo>
                    <a:pt x="192" y="209"/>
                  </a:lnTo>
                  <a:lnTo>
                    <a:pt x="226" y="240"/>
                  </a:lnTo>
                  <a:lnTo>
                    <a:pt x="243" y="240"/>
                  </a:lnTo>
                  <a:lnTo>
                    <a:pt x="261" y="288"/>
                  </a:lnTo>
                  <a:lnTo>
                    <a:pt x="243" y="305"/>
                  </a:lnTo>
                  <a:lnTo>
                    <a:pt x="261" y="305"/>
                  </a:lnTo>
                  <a:lnTo>
                    <a:pt x="278" y="288"/>
                  </a:lnTo>
                  <a:lnTo>
                    <a:pt x="278" y="273"/>
                  </a:lnTo>
                  <a:lnTo>
                    <a:pt x="278" y="257"/>
                  </a:lnTo>
                  <a:lnTo>
                    <a:pt x="278" y="225"/>
                  </a:lnTo>
                  <a:lnTo>
                    <a:pt x="312" y="257"/>
                  </a:lnTo>
                  <a:lnTo>
                    <a:pt x="330" y="240"/>
                  </a:lnTo>
                  <a:lnTo>
                    <a:pt x="243" y="192"/>
                  </a:lnTo>
                  <a:lnTo>
                    <a:pt x="261" y="177"/>
                  </a:lnTo>
                  <a:lnTo>
                    <a:pt x="243" y="177"/>
                  </a:lnTo>
                  <a:lnTo>
                    <a:pt x="209" y="161"/>
                  </a:lnTo>
                  <a:lnTo>
                    <a:pt x="192" y="129"/>
                  </a:lnTo>
                  <a:lnTo>
                    <a:pt x="155" y="96"/>
                  </a:lnTo>
                  <a:lnTo>
                    <a:pt x="155" y="48"/>
                  </a:lnTo>
                  <a:lnTo>
                    <a:pt x="174" y="48"/>
                  </a:lnTo>
                  <a:lnTo>
                    <a:pt x="192" y="48"/>
                  </a:lnTo>
                  <a:lnTo>
                    <a:pt x="192" y="33"/>
                  </a:lnTo>
                  <a:lnTo>
                    <a:pt x="192" y="17"/>
                  </a:lnTo>
                  <a:lnTo>
                    <a:pt x="155" y="0"/>
                  </a:lnTo>
                  <a:lnTo>
                    <a:pt x="103" y="0"/>
                  </a:lnTo>
                  <a:lnTo>
                    <a:pt x="86" y="33"/>
                  </a:lnTo>
                  <a:lnTo>
                    <a:pt x="69" y="17"/>
                  </a:lnTo>
                  <a:lnTo>
                    <a:pt x="69" y="33"/>
                  </a:lnTo>
                  <a:lnTo>
                    <a:pt x="51" y="33"/>
                  </a:lnTo>
                  <a:lnTo>
                    <a:pt x="17" y="48"/>
                  </a:lnTo>
                  <a:lnTo>
                    <a:pt x="0" y="48"/>
                  </a:lnTo>
                  <a:lnTo>
                    <a:pt x="0" y="81"/>
                  </a:lnTo>
                  <a:lnTo>
                    <a:pt x="17" y="113"/>
                  </a:lnTo>
                  <a:close/>
                </a:path>
              </a:pathLst>
            </a:custGeom>
            <a:solidFill>
              <a:srgbClr val="145D3A"/>
            </a:solidFill>
            <a:ln w="9525" cap="rnd" cmpd="sng" algn="ctr">
              <a:solidFill>
                <a:schemeClr val="bg1"/>
              </a:solidFill>
              <a:prstDash val="solid"/>
              <a:round/>
              <a:headEnd type="none" w="med" len="med"/>
              <a:tailEnd type="none" w="med" len="med"/>
            </a:ln>
          </p:spPr>
          <p:txBody>
            <a:bodyPr/>
            <a:lstStyle/>
            <a:p>
              <a:endParaRPr lang="en-US" dirty="0"/>
            </a:p>
          </p:txBody>
        </p:sp>
        <p:sp>
          <p:nvSpPr>
            <p:cNvPr id="509" name="Freeform 259">
              <a:extLst>
                <a:ext uri="{FF2B5EF4-FFF2-40B4-BE49-F238E27FC236}">
                  <a16:creationId xmlns:a16="http://schemas.microsoft.com/office/drawing/2014/main" id="{1DBE1AFE-8605-48BD-ADC5-34F6FB77D7D2}"/>
                </a:ext>
              </a:extLst>
            </p:cNvPr>
            <p:cNvSpPr>
              <a:spLocks/>
            </p:cNvSpPr>
            <p:nvPr/>
          </p:nvSpPr>
          <p:spPr bwMode="auto">
            <a:xfrm>
              <a:off x="5973763" y="3487738"/>
              <a:ext cx="14288" cy="12700"/>
            </a:xfrm>
            <a:custGeom>
              <a:avLst/>
              <a:gdLst>
                <a:gd name="T0" fmla="*/ 0 w 17"/>
                <a:gd name="T1" fmla="*/ 3387 h 15"/>
                <a:gd name="T2" fmla="*/ 0 w 17"/>
                <a:gd name="T3" fmla="*/ 3387 h 15"/>
                <a:gd name="T4" fmla="*/ 0 w 17"/>
                <a:gd name="T5" fmla="*/ 0 h 15"/>
                <a:gd name="T6" fmla="*/ 4202 w 17"/>
                <a:gd name="T7" fmla="*/ 0 h 15"/>
                <a:gd name="T8" fmla="*/ 4202 w 17"/>
                <a:gd name="T9" fmla="*/ 3387 h 15"/>
                <a:gd name="T10" fmla="*/ 0 w 17"/>
                <a:gd name="T11" fmla="*/ 3387 h 15"/>
                <a:gd name="T12" fmla="*/ 0 60000 65536"/>
                <a:gd name="T13" fmla="*/ 0 60000 65536"/>
                <a:gd name="T14" fmla="*/ 0 60000 65536"/>
                <a:gd name="T15" fmla="*/ 0 60000 65536"/>
                <a:gd name="T16" fmla="*/ 0 60000 65536"/>
                <a:gd name="T17" fmla="*/ 0 60000 65536"/>
                <a:gd name="T18" fmla="*/ 0 w 17"/>
                <a:gd name="T19" fmla="*/ 0 h 15"/>
                <a:gd name="T20" fmla="*/ 17 w 17"/>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7" h="15">
                  <a:moveTo>
                    <a:pt x="0" y="15"/>
                  </a:moveTo>
                  <a:lnTo>
                    <a:pt x="0" y="15"/>
                  </a:lnTo>
                  <a:lnTo>
                    <a:pt x="0" y="0"/>
                  </a:lnTo>
                  <a:lnTo>
                    <a:pt x="17" y="0"/>
                  </a:lnTo>
                  <a:lnTo>
                    <a:pt x="17" y="15"/>
                  </a:lnTo>
                  <a:lnTo>
                    <a:pt x="0" y="15"/>
                  </a:lnTo>
                </a:path>
              </a:pathLst>
            </a:custGeom>
            <a:solidFill>
              <a:srgbClr val="C8C8C8"/>
            </a:solidFill>
            <a:ln w="9525" cap="rnd">
              <a:solidFill>
                <a:schemeClr val="bg1"/>
              </a:solidFill>
              <a:round/>
              <a:headEnd/>
              <a:tailEnd/>
            </a:ln>
          </p:spPr>
          <p:txBody>
            <a:bodyPr/>
            <a:lstStyle/>
            <a:p>
              <a:endParaRPr lang="en-US" dirty="0"/>
            </a:p>
          </p:txBody>
        </p:sp>
        <p:sp>
          <p:nvSpPr>
            <p:cNvPr id="510" name="Freeform 260">
              <a:extLst>
                <a:ext uri="{FF2B5EF4-FFF2-40B4-BE49-F238E27FC236}">
                  <a16:creationId xmlns:a16="http://schemas.microsoft.com/office/drawing/2014/main" id="{8CD1B941-AC14-47F3-8F8D-0ECCF01542D2}"/>
                </a:ext>
              </a:extLst>
            </p:cNvPr>
            <p:cNvSpPr>
              <a:spLocks/>
            </p:cNvSpPr>
            <p:nvPr/>
          </p:nvSpPr>
          <p:spPr bwMode="auto">
            <a:xfrm>
              <a:off x="6156324" y="3576638"/>
              <a:ext cx="53975" cy="38100"/>
            </a:xfrm>
            <a:custGeom>
              <a:avLst/>
              <a:gdLst>
                <a:gd name="T0" fmla="*/ 13108 w 70"/>
                <a:gd name="T1" fmla="*/ 3969 h 48"/>
                <a:gd name="T2" fmla="*/ 13108 w 70"/>
                <a:gd name="T3" fmla="*/ 3969 h 48"/>
                <a:gd name="T4" fmla="*/ 9253 w 70"/>
                <a:gd name="T5" fmla="*/ 3969 h 48"/>
                <a:gd name="T6" fmla="*/ 6169 w 70"/>
                <a:gd name="T7" fmla="*/ 9525 h 48"/>
                <a:gd name="T8" fmla="*/ 3084 w 70"/>
                <a:gd name="T9" fmla="*/ 9525 h 48"/>
                <a:gd name="T10" fmla="*/ 0 w 70"/>
                <a:gd name="T11" fmla="*/ 9525 h 48"/>
                <a:gd name="T12" fmla="*/ 0 w 70"/>
                <a:gd name="T13" fmla="*/ 7144 h 48"/>
                <a:gd name="T14" fmla="*/ 0 w 70"/>
                <a:gd name="T15" fmla="*/ 3969 h 48"/>
                <a:gd name="T16" fmla="*/ 13108 w 70"/>
                <a:gd name="T17" fmla="*/ 0 h 48"/>
                <a:gd name="T18" fmla="*/ 13108 w 70"/>
                <a:gd name="T19" fmla="*/ 3969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48"/>
                <a:gd name="T32" fmla="*/ 70 w 70"/>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48">
                  <a:moveTo>
                    <a:pt x="70" y="17"/>
                  </a:moveTo>
                  <a:lnTo>
                    <a:pt x="70" y="17"/>
                  </a:lnTo>
                  <a:lnTo>
                    <a:pt x="52" y="17"/>
                  </a:lnTo>
                  <a:lnTo>
                    <a:pt x="35" y="48"/>
                  </a:lnTo>
                  <a:lnTo>
                    <a:pt x="18" y="48"/>
                  </a:lnTo>
                  <a:lnTo>
                    <a:pt x="0" y="48"/>
                  </a:lnTo>
                  <a:lnTo>
                    <a:pt x="0" y="33"/>
                  </a:lnTo>
                  <a:lnTo>
                    <a:pt x="0" y="17"/>
                  </a:lnTo>
                  <a:lnTo>
                    <a:pt x="70" y="0"/>
                  </a:lnTo>
                  <a:lnTo>
                    <a:pt x="70" y="17"/>
                  </a:lnTo>
                </a:path>
              </a:pathLst>
            </a:custGeom>
            <a:solidFill>
              <a:srgbClr val="D4DF33"/>
            </a:solidFill>
            <a:ln w="9525" cap="rnd">
              <a:solidFill>
                <a:schemeClr val="bg1"/>
              </a:solidFill>
              <a:round/>
              <a:headEnd/>
              <a:tailEnd/>
            </a:ln>
          </p:spPr>
          <p:txBody>
            <a:bodyPr/>
            <a:lstStyle/>
            <a:p>
              <a:endParaRPr lang="en-US" dirty="0"/>
            </a:p>
          </p:txBody>
        </p:sp>
        <p:sp>
          <p:nvSpPr>
            <p:cNvPr id="511" name="Freeform 261">
              <a:extLst>
                <a:ext uri="{FF2B5EF4-FFF2-40B4-BE49-F238E27FC236}">
                  <a16:creationId xmlns:a16="http://schemas.microsoft.com/office/drawing/2014/main" id="{CF8091E3-B1E3-41D0-A735-7A48A854CA5B}"/>
                </a:ext>
              </a:extLst>
            </p:cNvPr>
            <p:cNvSpPr>
              <a:spLocks/>
            </p:cNvSpPr>
            <p:nvPr/>
          </p:nvSpPr>
          <p:spPr bwMode="auto">
            <a:xfrm>
              <a:off x="6307137" y="2651126"/>
              <a:ext cx="233363" cy="482600"/>
            </a:xfrm>
            <a:custGeom>
              <a:avLst/>
              <a:gdLst>
                <a:gd name="T0" fmla="*/ 44450 w 294"/>
                <a:gd name="T1" fmla="*/ 15849 h 609"/>
                <a:gd name="T2" fmla="*/ 44450 w 294"/>
                <a:gd name="T3" fmla="*/ 15849 h 609"/>
                <a:gd name="T4" fmla="*/ 44450 w 294"/>
                <a:gd name="T5" fmla="*/ 25358 h 609"/>
                <a:gd name="T6" fmla="*/ 51594 w 294"/>
                <a:gd name="T7" fmla="*/ 31698 h 609"/>
                <a:gd name="T8" fmla="*/ 47625 w 294"/>
                <a:gd name="T9" fmla="*/ 41207 h 609"/>
                <a:gd name="T10" fmla="*/ 51594 w 294"/>
                <a:gd name="T11" fmla="*/ 57056 h 609"/>
                <a:gd name="T12" fmla="*/ 47625 w 294"/>
                <a:gd name="T13" fmla="*/ 66566 h 609"/>
                <a:gd name="T14" fmla="*/ 55563 w 294"/>
                <a:gd name="T15" fmla="*/ 76075 h 609"/>
                <a:gd name="T16" fmla="*/ 51594 w 294"/>
                <a:gd name="T17" fmla="*/ 82414 h 609"/>
                <a:gd name="T18" fmla="*/ 58738 w 294"/>
                <a:gd name="T19" fmla="*/ 87962 h 609"/>
                <a:gd name="T20" fmla="*/ 58738 w 294"/>
                <a:gd name="T21" fmla="*/ 91924 h 609"/>
                <a:gd name="T22" fmla="*/ 47625 w 294"/>
                <a:gd name="T23" fmla="*/ 106980 h 609"/>
                <a:gd name="T24" fmla="*/ 37306 w 294"/>
                <a:gd name="T25" fmla="*/ 114112 h 609"/>
                <a:gd name="T26" fmla="*/ 34131 w 294"/>
                <a:gd name="T27" fmla="*/ 114112 h 609"/>
                <a:gd name="T28" fmla="*/ 16669 w 294"/>
                <a:gd name="T29" fmla="*/ 120452 h 609"/>
                <a:gd name="T30" fmla="*/ 3969 w 294"/>
                <a:gd name="T31" fmla="*/ 114112 h 609"/>
                <a:gd name="T32" fmla="*/ 7144 w 294"/>
                <a:gd name="T33" fmla="*/ 104603 h 609"/>
                <a:gd name="T34" fmla="*/ 3969 w 294"/>
                <a:gd name="T35" fmla="*/ 95094 h 609"/>
                <a:gd name="T36" fmla="*/ 7144 w 294"/>
                <a:gd name="T37" fmla="*/ 87962 h 609"/>
                <a:gd name="T38" fmla="*/ 20638 w 294"/>
                <a:gd name="T39" fmla="*/ 69735 h 609"/>
                <a:gd name="T40" fmla="*/ 23813 w 294"/>
                <a:gd name="T41" fmla="*/ 66566 h 609"/>
                <a:gd name="T42" fmla="*/ 23813 w 294"/>
                <a:gd name="T43" fmla="*/ 60226 h 609"/>
                <a:gd name="T44" fmla="*/ 20638 w 294"/>
                <a:gd name="T45" fmla="*/ 57056 h 609"/>
                <a:gd name="T46" fmla="*/ 16669 w 294"/>
                <a:gd name="T47" fmla="*/ 57056 h 609"/>
                <a:gd name="T48" fmla="*/ 14288 w 294"/>
                <a:gd name="T49" fmla="*/ 28528 h 609"/>
                <a:gd name="T50" fmla="*/ 0 w 294"/>
                <a:gd name="T51" fmla="*/ 15849 h 609"/>
                <a:gd name="T52" fmla="*/ 3969 w 294"/>
                <a:gd name="T53" fmla="*/ 12679 h 609"/>
                <a:gd name="T54" fmla="*/ 10319 w 294"/>
                <a:gd name="T55" fmla="*/ 19019 h 609"/>
                <a:gd name="T56" fmla="*/ 14288 w 294"/>
                <a:gd name="T57" fmla="*/ 19019 h 609"/>
                <a:gd name="T58" fmla="*/ 16669 w 294"/>
                <a:gd name="T59" fmla="*/ 19019 h 609"/>
                <a:gd name="T60" fmla="*/ 23813 w 294"/>
                <a:gd name="T61" fmla="*/ 19019 h 609"/>
                <a:gd name="T62" fmla="*/ 27781 w 294"/>
                <a:gd name="T63" fmla="*/ 15849 h 609"/>
                <a:gd name="T64" fmla="*/ 30956 w 294"/>
                <a:gd name="T65" fmla="*/ 3170 h 609"/>
                <a:gd name="T66" fmla="*/ 37306 w 294"/>
                <a:gd name="T67" fmla="*/ 0 h 609"/>
                <a:gd name="T68" fmla="*/ 47625 w 294"/>
                <a:gd name="T69" fmla="*/ 6340 h 609"/>
                <a:gd name="T70" fmla="*/ 44450 w 294"/>
                <a:gd name="T71" fmla="*/ 15849 h 6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4"/>
                <a:gd name="T109" fmla="*/ 0 h 609"/>
                <a:gd name="T110" fmla="*/ 294 w 294"/>
                <a:gd name="T111" fmla="*/ 609 h 6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4" h="609">
                  <a:moveTo>
                    <a:pt x="225" y="81"/>
                  </a:moveTo>
                  <a:lnTo>
                    <a:pt x="225" y="81"/>
                  </a:lnTo>
                  <a:lnTo>
                    <a:pt x="225" y="129"/>
                  </a:lnTo>
                  <a:lnTo>
                    <a:pt x="260" y="160"/>
                  </a:lnTo>
                  <a:lnTo>
                    <a:pt x="242" y="208"/>
                  </a:lnTo>
                  <a:lnTo>
                    <a:pt x="260" y="288"/>
                  </a:lnTo>
                  <a:lnTo>
                    <a:pt x="242" y="336"/>
                  </a:lnTo>
                  <a:lnTo>
                    <a:pt x="277" y="384"/>
                  </a:lnTo>
                  <a:lnTo>
                    <a:pt x="260" y="417"/>
                  </a:lnTo>
                  <a:lnTo>
                    <a:pt x="294" y="447"/>
                  </a:lnTo>
                  <a:lnTo>
                    <a:pt x="294" y="465"/>
                  </a:lnTo>
                  <a:lnTo>
                    <a:pt x="242" y="543"/>
                  </a:lnTo>
                  <a:lnTo>
                    <a:pt x="191" y="576"/>
                  </a:lnTo>
                  <a:lnTo>
                    <a:pt x="173" y="576"/>
                  </a:lnTo>
                  <a:lnTo>
                    <a:pt x="87" y="609"/>
                  </a:lnTo>
                  <a:lnTo>
                    <a:pt x="18" y="576"/>
                  </a:lnTo>
                  <a:lnTo>
                    <a:pt x="35" y="528"/>
                  </a:lnTo>
                  <a:lnTo>
                    <a:pt x="18" y="480"/>
                  </a:lnTo>
                  <a:lnTo>
                    <a:pt x="35" y="447"/>
                  </a:lnTo>
                  <a:lnTo>
                    <a:pt x="104" y="352"/>
                  </a:lnTo>
                  <a:lnTo>
                    <a:pt x="121" y="336"/>
                  </a:lnTo>
                  <a:lnTo>
                    <a:pt x="121" y="304"/>
                  </a:lnTo>
                  <a:lnTo>
                    <a:pt x="104" y="288"/>
                  </a:lnTo>
                  <a:lnTo>
                    <a:pt x="87" y="288"/>
                  </a:lnTo>
                  <a:lnTo>
                    <a:pt x="70" y="144"/>
                  </a:lnTo>
                  <a:lnTo>
                    <a:pt x="0" y="81"/>
                  </a:lnTo>
                  <a:lnTo>
                    <a:pt x="18" y="64"/>
                  </a:lnTo>
                  <a:lnTo>
                    <a:pt x="52" y="96"/>
                  </a:lnTo>
                  <a:lnTo>
                    <a:pt x="70" y="96"/>
                  </a:lnTo>
                  <a:lnTo>
                    <a:pt x="87" y="96"/>
                  </a:lnTo>
                  <a:lnTo>
                    <a:pt x="121" y="96"/>
                  </a:lnTo>
                  <a:lnTo>
                    <a:pt x="139" y="81"/>
                  </a:lnTo>
                  <a:lnTo>
                    <a:pt x="156" y="16"/>
                  </a:lnTo>
                  <a:lnTo>
                    <a:pt x="191" y="0"/>
                  </a:lnTo>
                  <a:lnTo>
                    <a:pt x="242" y="33"/>
                  </a:lnTo>
                  <a:lnTo>
                    <a:pt x="225" y="81"/>
                  </a:lnTo>
                  <a:close/>
                </a:path>
              </a:pathLst>
            </a:custGeom>
            <a:solidFill>
              <a:srgbClr val="145D3A"/>
            </a:solidFill>
            <a:ln w="9525" cap="rnd">
              <a:solidFill>
                <a:schemeClr val="bg1"/>
              </a:solidFill>
              <a:round/>
              <a:headEnd/>
              <a:tailEnd/>
            </a:ln>
          </p:spPr>
          <p:txBody>
            <a:bodyPr/>
            <a:lstStyle/>
            <a:p>
              <a:endParaRPr lang="en-US" dirty="0"/>
            </a:p>
          </p:txBody>
        </p:sp>
        <p:sp>
          <p:nvSpPr>
            <p:cNvPr id="512" name="Freeform 262">
              <a:extLst>
                <a:ext uri="{FF2B5EF4-FFF2-40B4-BE49-F238E27FC236}">
                  <a16:creationId xmlns:a16="http://schemas.microsoft.com/office/drawing/2014/main" id="{C8DA9DF8-8D3A-472E-BD64-B455E68704D0}"/>
                </a:ext>
              </a:extLst>
            </p:cNvPr>
            <p:cNvSpPr>
              <a:spLocks/>
            </p:cNvSpPr>
            <p:nvPr/>
          </p:nvSpPr>
          <p:spPr bwMode="auto">
            <a:xfrm>
              <a:off x="5961063" y="2586038"/>
              <a:ext cx="579438" cy="623888"/>
            </a:xfrm>
            <a:custGeom>
              <a:avLst/>
              <a:gdLst>
                <a:gd name="T0" fmla="*/ 34178 w 729"/>
                <a:gd name="T1" fmla="*/ 149415 h 785"/>
                <a:gd name="T2" fmla="*/ 30999 w 729"/>
                <a:gd name="T3" fmla="*/ 143057 h 785"/>
                <a:gd name="T4" fmla="*/ 27819 w 729"/>
                <a:gd name="T5" fmla="*/ 147031 h 785"/>
                <a:gd name="T6" fmla="*/ 10333 w 729"/>
                <a:gd name="T7" fmla="*/ 156568 h 785"/>
                <a:gd name="T8" fmla="*/ 7154 w 729"/>
                <a:gd name="T9" fmla="*/ 143057 h 785"/>
                <a:gd name="T10" fmla="*/ 3974 w 729"/>
                <a:gd name="T11" fmla="*/ 143057 h 785"/>
                <a:gd name="T12" fmla="*/ 3974 w 729"/>
                <a:gd name="T13" fmla="*/ 133520 h 785"/>
                <a:gd name="T14" fmla="*/ 3974 w 729"/>
                <a:gd name="T15" fmla="*/ 120804 h 785"/>
                <a:gd name="T16" fmla="*/ 14307 w 729"/>
                <a:gd name="T17" fmla="*/ 108882 h 785"/>
                <a:gd name="T18" fmla="*/ 24640 w 729"/>
                <a:gd name="T19" fmla="*/ 99345 h 785"/>
                <a:gd name="T20" fmla="*/ 34178 w 729"/>
                <a:gd name="T21" fmla="*/ 85834 h 785"/>
                <a:gd name="T22" fmla="*/ 48485 w 729"/>
                <a:gd name="T23" fmla="*/ 63581 h 785"/>
                <a:gd name="T24" fmla="*/ 61997 w 729"/>
                <a:gd name="T25" fmla="*/ 42122 h 785"/>
                <a:gd name="T26" fmla="*/ 44511 w 729"/>
                <a:gd name="T27" fmla="*/ 47686 h 785"/>
                <a:gd name="T28" fmla="*/ 54844 w 729"/>
                <a:gd name="T29" fmla="*/ 42122 h 785"/>
                <a:gd name="T30" fmla="*/ 61997 w 729"/>
                <a:gd name="T31" fmla="*/ 28611 h 785"/>
                <a:gd name="T32" fmla="*/ 65177 w 729"/>
                <a:gd name="T33" fmla="*/ 32585 h 785"/>
                <a:gd name="T34" fmla="*/ 69151 w 729"/>
                <a:gd name="T35" fmla="*/ 32585 h 785"/>
                <a:gd name="T36" fmla="*/ 65177 w 729"/>
                <a:gd name="T37" fmla="*/ 25432 h 785"/>
                <a:gd name="T38" fmla="*/ 76305 w 729"/>
                <a:gd name="T39" fmla="*/ 15895 h 785"/>
                <a:gd name="T40" fmla="*/ 89817 w 729"/>
                <a:gd name="T41" fmla="*/ 13511 h 785"/>
                <a:gd name="T42" fmla="*/ 107303 w 729"/>
                <a:gd name="T43" fmla="*/ 6358 h 785"/>
                <a:gd name="T44" fmla="*/ 113662 w 729"/>
                <a:gd name="T45" fmla="*/ 0 h 785"/>
                <a:gd name="T46" fmla="*/ 117636 w 729"/>
                <a:gd name="T47" fmla="*/ 3974 h 785"/>
                <a:gd name="T48" fmla="*/ 123995 w 729"/>
                <a:gd name="T49" fmla="*/ 0 h 785"/>
                <a:gd name="T50" fmla="*/ 145456 w 729"/>
                <a:gd name="T51" fmla="*/ 13511 h 785"/>
                <a:gd name="T52" fmla="*/ 131149 w 729"/>
                <a:gd name="T53" fmla="*/ 15895 h 785"/>
                <a:gd name="T54" fmla="*/ 141481 w 729"/>
                <a:gd name="T55" fmla="*/ 23048 h 785"/>
                <a:gd name="T56" fmla="*/ 138302 w 729"/>
                <a:gd name="T57" fmla="*/ 25432 h 785"/>
                <a:gd name="T58" fmla="*/ 135123 w 729"/>
                <a:gd name="T59" fmla="*/ 23048 h 785"/>
                <a:gd name="T60" fmla="*/ 117636 w 729"/>
                <a:gd name="T61" fmla="*/ 19074 h 785"/>
                <a:gd name="T62" fmla="*/ 110483 w 729"/>
                <a:gd name="T63" fmla="*/ 34970 h 785"/>
                <a:gd name="T64" fmla="*/ 100150 w 729"/>
                <a:gd name="T65" fmla="*/ 34970 h 785"/>
                <a:gd name="T66" fmla="*/ 89817 w 729"/>
                <a:gd name="T67" fmla="*/ 28611 h 785"/>
                <a:gd name="T68" fmla="*/ 82663 w 729"/>
                <a:gd name="T69" fmla="*/ 32585 h 785"/>
                <a:gd name="T70" fmla="*/ 76305 w 729"/>
                <a:gd name="T71" fmla="*/ 38149 h 785"/>
                <a:gd name="T72" fmla="*/ 72330 w 729"/>
                <a:gd name="T73" fmla="*/ 44507 h 785"/>
                <a:gd name="T74" fmla="*/ 65177 w 729"/>
                <a:gd name="T75" fmla="*/ 47686 h 785"/>
                <a:gd name="T76" fmla="*/ 61997 w 729"/>
                <a:gd name="T77" fmla="*/ 57223 h 785"/>
                <a:gd name="T78" fmla="*/ 54844 w 729"/>
                <a:gd name="T79" fmla="*/ 70734 h 785"/>
                <a:gd name="T80" fmla="*/ 48485 w 729"/>
                <a:gd name="T81" fmla="*/ 85834 h 785"/>
                <a:gd name="T82" fmla="*/ 44511 w 729"/>
                <a:gd name="T83" fmla="*/ 95371 h 785"/>
                <a:gd name="T84" fmla="*/ 38152 w 729"/>
                <a:gd name="T85" fmla="*/ 111267 h 785"/>
                <a:gd name="T86" fmla="*/ 41332 w 729"/>
                <a:gd name="T87" fmla="*/ 127957 h 785"/>
                <a:gd name="T88" fmla="*/ 38152 w 729"/>
                <a:gd name="T89" fmla="*/ 139878 h 785"/>
                <a:gd name="T90" fmla="*/ 34178 w 729"/>
                <a:gd name="T91" fmla="*/ 149415 h 7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29"/>
                <a:gd name="T139" fmla="*/ 0 h 785"/>
                <a:gd name="T140" fmla="*/ 729 w 729"/>
                <a:gd name="T141" fmla="*/ 785 h 78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29" h="785">
                  <a:moveTo>
                    <a:pt x="172" y="752"/>
                  </a:moveTo>
                  <a:lnTo>
                    <a:pt x="172" y="752"/>
                  </a:lnTo>
                  <a:lnTo>
                    <a:pt x="172" y="737"/>
                  </a:lnTo>
                  <a:lnTo>
                    <a:pt x="155" y="719"/>
                  </a:lnTo>
                  <a:lnTo>
                    <a:pt x="155" y="737"/>
                  </a:lnTo>
                  <a:lnTo>
                    <a:pt x="138" y="737"/>
                  </a:lnTo>
                  <a:lnTo>
                    <a:pt x="86" y="785"/>
                  </a:lnTo>
                  <a:lnTo>
                    <a:pt x="52" y="785"/>
                  </a:lnTo>
                  <a:lnTo>
                    <a:pt x="17" y="767"/>
                  </a:lnTo>
                  <a:lnTo>
                    <a:pt x="34" y="719"/>
                  </a:lnTo>
                  <a:lnTo>
                    <a:pt x="17" y="737"/>
                  </a:lnTo>
                  <a:lnTo>
                    <a:pt x="17" y="719"/>
                  </a:lnTo>
                  <a:lnTo>
                    <a:pt x="17" y="704"/>
                  </a:lnTo>
                  <a:lnTo>
                    <a:pt x="17" y="671"/>
                  </a:lnTo>
                  <a:lnTo>
                    <a:pt x="0" y="641"/>
                  </a:lnTo>
                  <a:lnTo>
                    <a:pt x="17" y="608"/>
                  </a:lnTo>
                  <a:lnTo>
                    <a:pt x="0" y="593"/>
                  </a:lnTo>
                  <a:lnTo>
                    <a:pt x="69" y="545"/>
                  </a:lnTo>
                  <a:lnTo>
                    <a:pt x="86" y="527"/>
                  </a:lnTo>
                  <a:lnTo>
                    <a:pt x="121" y="497"/>
                  </a:lnTo>
                  <a:lnTo>
                    <a:pt x="121" y="512"/>
                  </a:lnTo>
                  <a:lnTo>
                    <a:pt x="172" y="432"/>
                  </a:lnTo>
                  <a:lnTo>
                    <a:pt x="207" y="401"/>
                  </a:lnTo>
                  <a:lnTo>
                    <a:pt x="242" y="320"/>
                  </a:lnTo>
                  <a:lnTo>
                    <a:pt x="276" y="240"/>
                  </a:lnTo>
                  <a:lnTo>
                    <a:pt x="311" y="209"/>
                  </a:lnTo>
                  <a:lnTo>
                    <a:pt x="259" y="224"/>
                  </a:lnTo>
                  <a:lnTo>
                    <a:pt x="224" y="240"/>
                  </a:lnTo>
                  <a:lnTo>
                    <a:pt x="242" y="209"/>
                  </a:lnTo>
                  <a:lnTo>
                    <a:pt x="276" y="209"/>
                  </a:lnTo>
                  <a:lnTo>
                    <a:pt x="259" y="176"/>
                  </a:lnTo>
                  <a:lnTo>
                    <a:pt x="311" y="144"/>
                  </a:lnTo>
                  <a:lnTo>
                    <a:pt x="311" y="176"/>
                  </a:lnTo>
                  <a:lnTo>
                    <a:pt x="328" y="161"/>
                  </a:lnTo>
                  <a:lnTo>
                    <a:pt x="328" y="176"/>
                  </a:lnTo>
                  <a:lnTo>
                    <a:pt x="347" y="161"/>
                  </a:lnTo>
                  <a:lnTo>
                    <a:pt x="328" y="161"/>
                  </a:lnTo>
                  <a:lnTo>
                    <a:pt x="328" y="128"/>
                  </a:lnTo>
                  <a:lnTo>
                    <a:pt x="364" y="113"/>
                  </a:lnTo>
                  <a:lnTo>
                    <a:pt x="382" y="80"/>
                  </a:lnTo>
                  <a:lnTo>
                    <a:pt x="416" y="80"/>
                  </a:lnTo>
                  <a:lnTo>
                    <a:pt x="451" y="65"/>
                  </a:lnTo>
                  <a:lnTo>
                    <a:pt x="503" y="17"/>
                  </a:lnTo>
                  <a:lnTo>
                    <a:pt x="537" y="32"/>
                  </a:lnTo>
                  <a:lnTo>
                    <a:pt x="555" y="17"/>
                  </a:lnTo>
                  <a:lnTo>
                    <a:pt x="572" y="0"/>
                  </a:lnTo>
                  <a:lnTo>
                    <a:pt x="572" y="48"/>
                  </a:lnTo>
                  <a:lnTo>
                    <a:pt x="589" y="17"/>
                  </a:lnTo>
                  <a:lnTo>
                    <a:pt x="606" y="48"/>
                  </a:lnTo>
                  <a:lnTo>
                    <a:pt x="624" y="0"/>
                  </a:lnTo>
                  <a:lnTo>
                    <a:pt x="658" y="17"/>
                  </a:lnTo>
                  <a:lnTo>
                    <a:pt x="729" y="65"/>
                  </a:lnTo>
                  <a:lnTo>
                    <a:pt x="695" y="80"/>
                  </a:lnTo>
                  <a:lnTo>
                    <a:pt x="658" y="80"/>
                  </a:lnTo>
                  <a:lnTo>
                    <a:pt x="695" y="96"/>
                  </a:lnTo>
                  <a:lnTo>
                    <a:pt x="712" y="113"/>
                  </a:lnTo>
                  <a:lnTo>
                    <a:pt x="712" y="128"/>
                  </a:lnTo>
                  <a:lnTo>
                    <a:pt x="695" y="128"/>
                  </a:lnTo>
                  <a:lnTo>
                    <a:pt x="658" y="161"/>
                  </a:lnTo>
                  <a:lnTo>
                    <a:pt x="677" y="113"/>
                  </a:lnTo>
                  <a:lnTo>
                    <a:pt x="624" y="80"/>
                  </a:lnTo>
                  <a:lnTo>
                    <a:pt x="589" y="96"/>
                  </a:lnTo>
                  <a:lnTo>
                    <a:pt x="572" y="161"/>
                  </a:lnTo>
                  <a:lnTo>
                    <a:pt x="555" y="176"/>
                  </a:lnTo>
                  <a:lnTo>
                    <a:pt x="520" y="176"/>
                  </a:lnTo>
                  <a:lnTo>
                    <a:pt x="503" y="176"/>
                  </a:lnTo>
                  <a:lnTo>
                    <a:pt x="485" y="176"/>
                  </a:lnTo>
                  <a:lnTo>
                    <a:pt x="451" y="144"/>
                  </a:lnTo>
                  <a:lnTo>
                    <a:pt x="434" y="161"/>
                  </a:lnTo>
                  <a:lnTo>
                    <a:pt x="416" y="161"/>
                  </a:lnTo>
                  <a:lnTo>
                    <a:pt x="416" y="192"/>
                  </a:lnTo>
                  <a:lnTo>
                    <a:pt x="382" y="192"/>
                  </a:lnTo>
                  <a:lnTo>
                    <a:pt x="364" y="192"/>
                  </a:lnTo>
                  <a:lnTo>
                    <a:pt x="364" y="224"/>
                  </a:lnTo>
                  <a:lnTo>
                    <a:pt x="347" y="224"/>
                  </a:lnTo>
                  <a:lnTo>
                    <a:pt x="328" y="240"/>
                  </a:lnTo>
                  <a:lnTo>
                    <a:pt x="311" y="272"/>
                  </a:lnTo>
                  <a:lnTo>
                    <a:pt x="311" y="288"/>
                  </a:lnTo>
                  <a:lnTo>
                    <a:pt x="311" y="305"/>
                  </a:lnTo>
                  <a:lnTo>
                    <a:pt x="276" y="353"/>
                  </a:lnTo>
                  <a:lnTo>
                    <a:pt x="259" y="401"/>
                  </a:lnTo>
                  <a:lnTo>
                    <a:pt x="242" y="432"/>
                  </a:lnTo>
                  <a:lnTo>
                    <a:pt x="259" y="464"/>
                  </a:lnTo>
                  <a:lnTo>
                    <a:pt x="224" y="479"/>
                  </a:lnTo>
                  <a:lnTo>
                    <a:pt x="207" y="497"/>
                  </a:lnTo>
                  <a:lnTo>
                    <a:pt x="190" y="560"/>
                  </a:lnTo>
                  <a:lnTo>
                    <a:pt x="207" y="623"/>
                  </a:lnTo>
                  <a:lnTo>
                    <a:pt x="207" y="641"/>
                  </a:lnTo>
                  <a:lnTo>
                    <a:pt x="207" y="689"/>
                  </a:lnTo>
                  <a:lnTo>
                    <a:pt x="190" y="704"/>
                  </a:lnTo>
                  <a:lnTo>
                    <a:pt x="190" y="752"/>
                  </a:lnTo>
                  <a:lnTo>
                    <a:pt x="172" y="752"/>
                  </a:lnTo>
                  <a:close/>
                </a:path>
              </a:pathLst>
            </a:custGeom>
            <a:solidFill>
              <a:srgbClr val="145D3A"/>
            </a:solidFill>
            <a:ln w="9525" cap="rnd">
              <a:solidFill>
                <a:schemeClr val="bg1"/>
              </a:solidFill>
              <a:round/>
              <a:headEnd/>
              <a:tailEnd/>
            </a:ln>
          </p:spPr>
          <p:txBody>
            <a:bodyPr/>
            <a:lstStyle/>
            <a:p>
              <a:endParaRPr lang="en-US" dirty="0"/>
            </a:p>
          </p:txBody>
        </p:sp>
        <p:sp>
          <p:nvSpPr>
            <p:cNvPr id="513" name="Freeform 263">
              <a:extLst>
                <a:ext uri="{FF2B5EF4-FFF2-40B4-BE49-F238E27FC236}">
                  <a16:creationId xmlns:a16="http://schemas.microsoft.com/office/drawing/2014/main" id="{467CCBC6-9342-4634-8472-701D2F058E59}"/>
                </a:ext>
              </a:extLst>
            </p:cNvPr>
            <p:cNvSpPr>
              <a:spLocks/>
            </p:cNvSpPr>
            <p:nvPr/>
          </p:nvSpPr>
          <p:spPr bwMode="auto">
            <a:xfrm>
              <a:off x="6099174" y="2714626"/>
              <a:ext cx="274638" cy="595313"/>
            </a:xfrm>
            <a:custGeom>
              <a:avLst/>
              <a:gdLst>
                <a:gd name="T0" fmla="*/ 0 w 346"/>
                <a:gd name="T1" fmla="*/ 117475 h 750"/>
                <a:gd name="T2" fmla="*/ 0 w 346"/>
                <a:gd name="T3" fmla="*/ 117475 h 750"/>
                <a:gd name="T4" fmla="*/ 3969 w 346"/>
                <a:gd name="T5" fmla="*/ 117475 h 750"/>
                <a:gd name="T6" fmla="*/ 3969 w 346"/>
                <a:gd name="T7" fmla="*/ 107950 h 750"/>
                <a:gd name="T8" fmla="*/ 7144 w 346"/>
                <a:gd name="T9" fmla="*/ 104775 h 750"/>
                <a:gd name="T10" fmla="*/ 7144 w 346"/>
                <a:gd name="T11" fmla="*/ 95250 h 750"/>
                <a:gd name="T12" fmla="*/ 7144 w 346"/>
                <a:gd name="T13" fmla="*/ 91281 h 750"/>
                <a:gd name="T14" fmla="*/ 3969 w 346"/>
                <a:gd name="T15" fmla="*/ 78581 h 750"/>
                <a:gd name="T16" fmla="*/ 7144 w 346"/>
                <a:gd name="T17" fmla="*/ 66675 h 750"/>
                <a:gd name="T18" fmla="*/ 10319 w 346"/>
                <a:gd name="T19" fmla="*/ 63500 h 750"/>
                <a:gd name="T20" fmla="*/ 17463 w 346"/>
                <a:gd name="T21" fmla="*/ 60325 h 750"/>
                <a:gd name="T22" fmla="*/ 14288 w 346"/>
                <a:gd name="T23" fmla="*/ 53975 h 750"/>
                <a:gd name="T24" fmla="*/ 17463 w 346"/>
                <a:gd name="T25" fmla="*/ 47625 h 750"/>
                <a:gd name="T26" fmla="*/ 20638 w 346"/>
                <a:gd name="T27" fmla="*/ 38100 h 750"/>
                <a:gd name="T28" fmla="*/ 27781 w 346"/>
                <a:gd name="T29" fmla="*/ 28575 h 750"/>
                <a:gd name="T30" fmla="*/ 27781 w 346"/>
                <a:gd name="T31" fmla="*/ 24606 h 750"/>
                <a:gd name="T32" fmla="*/ 27781 w 346"/>
                <a:gd name="T33" fmla="*/ 21431 h 750"/>
                <a:gd name="T34" fmla="*/ 30956 w 346"/>
                <a:gd name="T35" fmla="*/ 15875 h 750"/>
                <a:gd name="T36" fmla="*/ 34131 w 346"/>
                <a:gd name="T37" fmla="*/ 11906 h 750"/>
                <a:gd name="T38" fmla="*/ 37306 w 346"/>
                <a:gd name="T39" fmla="*/ 11906 h 750"/>
                <a:gd name="T40" fmla="*/ 37306 w 346"/>
                <a:gd name="T41" fmla="*/ 5556 h 750"/>
                <a:gd name="T42" fmla="*/ 41275 w 346"/>
                <a:gd name="T43" fmla="*/ 5556 h 750"/>
                <a:gd name="T44" fmla="*/ 47625 w 346"/>
                <a:gd name="T45" fmla="*/ 5556 h 750"/>
                <a:gd name="T46" fmla="*/ 47625 w 346"/>
                <a:gd name="T47" fmla="*/ 0 h 750"/>
                <a:gd name="T48" fmla="*/ 51594 w 346"/>
                <a:gd name="T49" fmla="*/ 0 h 750"/>
                <a:gd name="T50" fmla="*/ 65881 w 346"/>
                <a:gd name="T51" fmla="*/ 11906 h 750"/>
                <a:gd name="T52" fmla="*/ 69056 w 346"/>
                <a:gd name="T53" fmla="*/ 40481 h 750"/>
                <a:gd name="T54" fmla="*/ 61913 w 346"/>
                <a:gd name="T55" fmla="*/ 40481 h 750"/>
                <a:gd name="T56" fmla="*/ 55563 w 346"/>
                <a:gd name="T57" fmla="*/ 47625 h 750"/>
                <a:gd name="T58" fmla="*/ 55563 w 346"/>
                <a:gd name="T59" fmla="*/ 50006 h 750"/>
                <a:gd name="T60" fmla="*/ 55563 w 346"/>
                <a:gd name="T61" fmla="*/ 53975 h 750"/>
                <a:gd name="T62" fmla="*/ 58738 w 346"/>
                <a:gd name="T63" fmla="*/ 57150 h 750"/>
                <a:gd name="T64" fmla="*/ 51594 w 346"/>
                <a:gd name="T65" fmla="*/ 63500 h 750"/>
                <a:gd name="T66" fmla="*/ 41275 w 346"/>
                <a:gd name="T67" fmla="*/ 73025 h 750"/>
                <a:gd name="T68" fmla="*/ 34131 w 346"/>
                <a:gd name="T69" fmla="*/ 81756 h 750"/>
                <a:gd name="T70" fmla="*/ 34131 w 346"/>
                <a:gd name="T71" fmla="*/ 97631 h 750"/>
                <a:gd name="T72" fmla="*/ 41275 w 346"/>
                <a:gd name="T73" fmla="*/ 107950 h 750"/>
                <a:gd name="T74" fmla="*/ 37306 w 346"/>
                <a:gd name="T75" fmla="*/ 111125 h 750"/>
                <a:gd name="T76" fmla="*/ 37306 w 346"/>
                <a:gd name="T77" fmla="*/ 114300 h 750"/>
                <a:gd name="T78" fmla="*/ 30956 w 346"/>
                <a:gd name="T79" fmla="*/ 120650 h 750"/>
                <a:gd name="T80" fmla="*/ 27781 w 346"/>
                <a:gd name="T81" fmla="*/ 142875 h 750"/>
                <a:gd name="T82" fmla="*/ 20638 w 346"/>
                <a:gd name="T83" fmla="*/ 142875 h 750"/>
                <a:gd name="T84" fmla="*/ 17463 w 346"/>
                <a:gd name="T85" fmla="*/ 146050 h 750"/>
                <a:gd name="T86" fmla="*/ 17463 w 346"/>
                <a:gd name="T87" fmla="*/ 149225 h 750"/>
                <a:gd name="T88" fmla="*/ 10319 w 346"/>
                <a:gd name="T89" fmla="*/ 149225 h 750"/>
                <a:gd name="T90" fmla="*/ 7144 w 346"/>
                <a:gd name="T91" fmla="*/ 142875 h 750"/>
                <a:gd name="T92" fmla="*/ 10319 w 346"/>
                <a:gd name="T93" fmla="*/ 139700 h 750"/>
                <a:gd name="T94" fmla="*/ 7144 w 346"/>
                <a:gd name="T95" fmla="*/ 136525 h 750"/>
                <a:gd name="T96" fmla="*/ 0 w 346"/>
                <a:gd name="T97" fmla="*/ 117475 h 7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46"/>
                <a:gd name="T148" fmla="*/ 0 h 750"/>
                <a:gd name="T149" fmla="*/ 346 w 346"/>
                <a:gd name="T150" fmla="*/ 750 h 7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46" h="750">
                  <a:moveTo>
                    <a:pt x="0" y="591"/>
                  </a:moveTo>
                  <a:lnTo>
                    <a:pt x="0" y="591"/>
                  </a:lnTo>
                  <a:lnTo>
                    <a:pt x="18" y="591"/>
                  </a:lnTo>
                  <a:lnTo>
                    <a:pt x="18" y="543"/>
                  </a:lnTo>
                  <a:lnTo>
                    <a:pt x="35" y="528"/>
                  </a:lnTo>
                  <a:lnTo>
                    <a:pt x="35" y="480"/>
                  </a:lnTo>
                  <a:lnTo>
                    <a:pt x="35" y="462"/>
                  </a:lnTo>
                  <a:lnTo>
                    <a:pt x="18" y="399"/>
                  </a:lnTo>
                  <a:lnTo>
                    <a:pt x="35" y="336"/>
                  </a:lnTo>
                  <a:lnTo>
                    <a:pt x="52" y="318"/>
                  </a:lnTo>
                  <a:lnTo>
                    <a:pt x="87" y="303"/>
                  </a:lnTo>
                  <a:lnTo>
                    <a:pt x="70" y="271"/>
                  </a:lnTo>
                  <a:lnTo>
                    <a:pt x="87" y="240"/>
                  </a:lnTo>
                  <a:lnTo>
                    <a:pt x="104" y="192"/>
                  </a:lnTo>
                  <a:lnTo>
                    <a:pt x="139" y="144"/>
                  </a:lnTo>
                  <a:lnTo>
                    <a:pt x="139" y="127"/>
                  </a:lnTo>
                  <a:lnTo>
                    <a:pt x="139" y="111"/>
                  </a:lnTo>
                  <a:lnTo>
                    <a:pt x="156" y="79"/>
                  </a:lnTo>
                  <a:lnTo>
                    <a:pt x="173" y="63"/>
                  </a:lnTo>
                  <a:lnTo>
                    <a:pt x="190" y="63"/>
                  </a:lnTo>
                  <a:lnTo>
                    <a:pt x="190" y="31"/>
                  </a:lnTo>
                  <a:lnTo>
                    <a:pt x="208" y="31"/>
                  </a:lnTo>
                  <a:lnTo>
                    <a:pt x="242" y="31"/>
                  </a:lnTo>
                  <a:lnTo>
                    <a:pt x="242" y="0"/>
                  </a:lnTo>
                  <a:lnTo>
                    <a:pt x="260" y="0"/>
                  </a:lnTo>
                  <a:lnTo>
                    <a:pt x="329" y="63"/>
                  </a:lnTo>
                  <a:lnTo>
                    <a:pt x="346" y="207"/>
                  </a:lnTo>
                  <a:lnTo>
                    <a:pt x="311" y="207"/>
                  </a:lnTo>
                  <a:lnTo>
                    <a:pt x="277" y="240"/>
                  </a:lnTo>
                  <a:lnTo>
                    <a:pt x="277" y="255"/>
                  </a:lnTo>
                  <a:lnTo>
                    <a:pt x="277" y="271"/>
                  </a:lnTo>
                  <a:lnTo>
                    <a:pt x="294" y="288"/>
                  </a:lnTo>
                  <a:lnTo>
                    <a:pt x="260" y="318"/>
                  </a:lnTo>
                  <a:lnTo>
                    <a:pt x="208" y="366"/>
                  </a:lnTo>
                  <a:lnTo>
                    <a:pt x="173" y="414"/>
                  </a:lnTo>
                  <a:lnTo>
                    <a:pt x="173" y="495"/>
                  </a:lnTo>
                  <a:lnTo>
                    <a:pt x="208" y="543"/>
                  </a:lnTo>
                  <a:lnTo>
                    <a:pt x="190" y="558"/>
                  </a:lnTo>
                  <a:lnTo>
                    <a:pt x="190" y="576"/>
                  </a:lnTo>
                  <a:lnTo>
                    <a:pt x="156" y="606"/>
                  </a:lnTo>
                  <a:lnTo>
                    <a:pt x="139" y="720"/>
                  </a:lnTo>
                  <a:lnTo>
                    <a:pt x="104" y="720"/>
                  </a:lnTo>
                  <a:lnTo>
                    <a:pt x="87" y="735"/>
                  </a:lnTo>
                  <a:lnTo>
                    <a:pt x="87" y="750"/>
                  </a:lnTo>
                  <a:lnTo>
                    <a:pt x="52" y="750"/>
                  </a:lnTo>
                  <a:lnTo>
                    <a:pt x="35" y="720"/>
                  </a:lnTo>
                  <a:lnTo>
                    <a:pt x="52" y="702"/>
                  </a:lnTo>
                  <a:lnTo>
                    <a:pt x="35" y="687"/>
                  </a:lnTo>
                  <a:lnTo>
                    <a:pt x="0" y="591"/>
                  </a:lnTo>
                  <a:close/>
                </a:path>
              </a:pathLst>
            </a:custGeom>
            <a:solidFill>
              <a:srgbClr val="145D3A"/>
            </a:solidFill>
            <a:ln w="9525" cap="rnd">
              <a:solidFill>
                <a:schemeClr val="bg1"/>
              </a:solidFill>
              <a:round/>
              <a:headEnd/>
              <a:tailEnd/>
            </a:ln>
          </p:spPr>
          <p:txBody>
            <a:bodyPr/>
            <a:lstStyle/>
            <a:p>
              <a:endParaRPr lang="en-US" dirty="0"/>
            </a:p>
          </p:txBody>
        </p:sp>
        <p:sp>
          <p:nvSpPr>
            <p:cNvPr id="514" name="Freeform 264">
              <a:extLst>
                <a:ext uri="{FF2B5EF4-FFF2-40B4-BE49-F238E27FC236}">
                  <a16:creationId xmlns:a16="http://schemas.microsoft.com/office/drawing/2014/main" id="{BDAFC4CA-5B45-4E3D-AB84-3755FA4BDDB4}"/>
                </a:ext>
              </a:extLst>
            </p:cNvPr>
            <p:cNvSpPr>
              <a:spLocks/>
            </p:cNvSpPr>
            <p:nvPr/>
          </p:nvSpPr>
          <p:spPr bwMode="auto">
            <a:xfrm>
              <a:off x="6115049" y="4986338"/>
              <a:ext cx="287338" cy="254000"/>
            </a:xfrm>
            <a:custGeom>
              <a:avLst/>
              <a:gdLst>
                <a:gd name="T0" fmla="*/ 23813 w 362"/>
                <a:gd name="T1" fmla="*/ 63500 h 320"/>
                <a:gd name="T2" fmla="*/ 23813 w 362"/>
                <a:gd name="T3" fmla="*/ 63500 h 320"/>
                <a:gd name="T4" fmla="*/ 19844 w 362"/>
                <a:gd name="T5" fmla="*/ 57150 h 320"/>
                <a:gd name="T6" fmla="*/ 14288 w 362"/>
                <a:gd name="T7" fmla="*/ 38100 h 320"/>
                <a:gd name="T8" fmla="*/ 14288 w 362"/>
                <a:gd name="T9" fmla="*/ 28575 h 320"/>
                <a:gd name="T10" fmla="*/ 0 w 362"/>
                <a:gd name="T11" fmla="*/ 3969 h 320"/>
                <a:gd name="T12" fmla="*/ 0 w 362"/>
                <a:gd name="T13" fmla="*/ 0 h 320"/>
                <a:gd name="T14" fmla="*/ 7144 w 362"/>
                <a:gd name="T15" fmla="*/ 0 h 320"/>
                <a:gd name="T16" fmla="*/ 14288 w 362"/>
                <a:gd name="T17" fmla="*/ 0 h 320"/>
                <a:gd name="T18" fmla="*/ 34131 w 362"/>
                <a:gd name="T19" fmla="*/ 3969 h 320"/>
                <a:gd name="T20" fmla="*/ 40481 w 362"/>
                <a:gd name="T21" fmla="*/ 3969 h 320"/>
                <a:gd name="T22" fmla="*/ 54769 w 362"/>
                <a:gd name="T23" fmla="*/ 7144 h 320"/>
                <a:gd name="T24" fmla="*/ 61913 w 362"/>
                <a:gd name="T25" fmla="*/ 3969 h 320"/>
                <a:gd name="T26" fmla="*/ 65088 w 362"/>
                <a:gd name="T27" fmla="*/ 0 h 320"/>
                <a:gd name="T28" fmla="*/ 72231 w 362"/>
                <a:gd name="T29" fmla="*/ 3969 h 320"/>
                <a:gd name="T30" fmla="*/ 65088 w 362"/>
                <a:gd name="T31" fmla="*/ 9525 h 320"/>
                <a:gd name="T32" fmla="*/ 61913 w 362"/>
                <a:gd name="T33" fmla="*/ 7144 h 320"/>
                <a:gd name="T34" fmla="*/ 51594 w 362"/>
                <a:gd name="T35" fmla="*/ 7144 h 320"/>
                <a:gd name="T36" fmla="*/ 47625 w 362"/>
                <a:gd name="T37" fmla="*/ 26194 h 320"/>
                <a:gd name="T38" fmla="*/ 44450 w 362"/>
                <a:gd name="T39" fmla="*/ 28575 h 320"/>
                <a:gd name="T40" fmla="*/ 44450 w 362"/>
                <a:gd name="T41" fmla="*/ 41275 h 320"/>
                <a:gd name="T42" fmla="*/ 44450 w 362"/>
                <a:gd name="T43" fmla="*/ 61119 h 320"/>
                <a:gd name="T44" fmla="*/ 37306 w 362"/>
                <a:gd name="T45" fmla="*/ 63500 h 320"/>
                <a:gd name="T46" fmla="*/ 30956 w 362"/>
                <a:gd name="T47" fmla="*/ 63500 h 320"/>
                <a:gd name="T48" fmla="*/ 27781 w 362"/>
                <a:gd name="T49" fmla="*/ 61119 h 320"/>
                <a:gd name="T50" fmla="*/ 23813 w 362"/>
                <a:gd name="T51" fmla="*/ 63500 h 3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2"/>
                <a:gd name="T79" fmla="*/ 0 h 320"/>
                <a:gd name="T80" fmla="*/ 362 w 362"/>
                <a:gd name="T81" fmla="*/ 320 h 3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2" h="320">
                  <a:moveTo>
                    <a:pt x="121" y="320"/>
                  </a:moveTo>
                  <a:lnTo>
                    <a:pt x="121" y="320"/>
                  </a:lnTo>
                  <a:lnTo>
                    <a:pt x="103" y="288"/>
                  </a:lnTo>
                  <a:lnTo>
                    <a:pt x="69" y="192"/>
                  </a:lnTo>
                  <a:lnTo>
                    <a:pt x="69" y="144"/>
                  </a:lnTo>
                  <a:lnTo>
                    <a:pt x="0" y="17"/>
                  </a:lnTo>
                  <a:lnTo>
                    <a:pt x="0" y="0"/>
                  </a:lnTo>
                  <a:lnTo>
                    <a:pt x="34" y="0"/>
                  </a:lnTo>
                  <a:lnTo>
                    <a:pt x="69" y="0"/>
                  </a:lnTo>
                  <a:lnTo>
                    <a:pt x="172" y="17"/>
                  </a:lnTo>
                  <a:lnTo>
                    <a:pt x="207" y="17"/>
                  </a:lnTo>
                  <a:lnTo>
                    <a:pt x="276" y="33"/>
                  </a:lnTo>
                  <a:lnTo>
                    <a:pt x="311" y="17"/>
                  </a:lnTo>
                  <a:lnTo>
                    <a:pt x="328" y="0"/>
                  </a:lnTo>
                  <a:lnTo>
                    <a:pt x="362" y="17"/>
                  </a:lnTo>
                  <a:lnTo>
                    <a:pt x="328" y="48"/>
                  </a:lnTo>
                  <a:lnTo>
                    <a:pt x="311" y="33"/>
                  </a:lnTo>
                  <a:lnTo>
                    <a:pt x="259" y="33"/>
                  </a:lnTo>
                  <a:lnTo>
                    <a:pt x="241" y="129"/>
                  </a:lnTo>
                  <a:lnTo>
                    <a:pt x="224" y="144"/>
                  </a:lnTo>
                  <a:lnTo>
                    <a:pt x="224" y="209"/>
                  </a:lnTo>
                  <a:lnTo>
                    <a:pt x="224" y="305"/>
                  </a:lnTo>
                  <a:lnTo>
                    <a:pt x="190" y="320"/>
                  </a:lnTo>
                  <a:lnTo>
                    <a:pt x="155" y="320"/>
                  </a:lnTo>
                  <a:lnTo>
                    <a:pt x="138" y="305"/>
                  </a:lnTo>
                  <a:lnTo>
                    <a:pt x="121" y="320"/>
                  </a:lnTo>
                  <a:close/>
                </a:path>
              </a:pathLst>
            </a:custGeom>
            <a:solidFill>
              <a:srgbClr val="C8C8C8"/>
            </a:solidFill>
            <a:ln w="9525" cap="rnd">
              <a:solidFill>
                <a:schemeClr val="bg1"/>
              </a:solidFill>
              <a:round/>
              <a:headEnd/>
              <a:tailEnd/>
            </a:ln>
          </p:spPr>
          <p:txBody>
            <a:bodyPr/>
            <a:lstStyle/>
            <a:p>
              <a:endParaRPr lang="en-US" dirty="0"/>
            </a:p>
          </p:txBody>
        </p:sp>
        <p:sp>
          <p:nvSpPr>
            <p:cNvPr id="515" name="Freeform 265">
              <a:extLst>
                <a:ext uri="{FF2B5EF4-FFF2-40B4-BE49-F238E27FC236}">
                  <a16:creationId xmlns:a16="http://schemas.microsoft.com/office/drawing/2014/main" id="{0DC8A678-A575-453E-8F1C-059BBB01AAFB}"/>
                </a:ext>
              </a:extLst>
            </p:cNvPr>
            <p:cNvSpPr>
              <a:spLocks/>
            </p:cNvSpPr>
            <p:nvPr/>
          </p:nvSpPr>
          <p:spPr bwMode="auto">
            <a:xfrm>
              <a:off x="6208712" y="5087938"/>
              <a:ext cx="358775" cy="292100"/>
            </a:xfrm>
            <a:custGeom>
              <a:avLst/>
              <a:gdLst>
                <a:gd name="T0" fmla="*/ 82733 w 451"/>
                <a:gd name="T1" fmla="*/ 2381 h 368"/>
                <a:gd name="T2" fmla="*/ 86711 w 451"/>
                <a:gd name="T3" fmla="*/ 21431 h 368"/>
                <a:gd name="T4" fmla="*/ 82733 w 451"/>
                <a:gd name="T5" fmla="*/ 21431 h 368"/>
                <a:gd name="T6" fmla="*/ 79551 w 451"/>
                <a:gd name="T7" fmla="*/ 25400 h 368"/>
                <a:gd name="T8" fmla="*/ 82733 w 451"/>
                <a:gd name="T9" fmla="*/ 28575 h 368"/>
                <a:gd name="T10" fmla="*/ 86711 w 451"/>
                <a:gd name="T11" fmla="*/ 25400 h 368"/>
                <a:gd name="T12" fmla="*/ 89893 w 451"/>
                <a:gd name="T13" fmla="*/ 25400 h 368"/>
                <a:gd name="T14" fmla="*/ 89893 w 451"/>
                <a:gd name="T15" fmla="*/ 28575 h 368"/>
                <a:gd name="T16" fmla="*/ 89893 w 451"/>
                <a:gd name="T17" fmla="*/ 37306 h 368"/>
                <a:gd name="T18" fmla="*/ 82733 w 451"/>
                <a:gd name="T19" fmla="*/ 40481 h 368"/>
                <a:gd name="T20" fmla="*/ 76369 w 451"/>
                <a:gd name="T21" fmla="*/ 50006 h 368"/>
                <a:gd name="T22" fmla="*/ 66027 w 451"/>
                <a:gd name="T23" fmla="*/ 60325 h 368"/>
                <a:gd name="T24" fmla="*/ 58868 w 451"/>
                <a:gd name="T25" fmla="*/ 66675 h 368"/>
                <a:gd name="T26" fmla="*/ 48526 w 451"/>
                <a:gd name="T27" fmla="*/ 69850 h 368"/>
                <a:gd name="T28" fmla="*/ 42162 w 451"/>
                <a:gd name="T29" fmla="*/ 69850 h 368"/>
                <a:gd name="T30" fmla="*/ 31820 w 451"/>
                <a:gd name="T31" fmla="*/ 69850 h 368"/>
                <a:gd name="T32" fmla="*/ 20683 w 451"/>
                <a:gd name="T33" fmla="*/ 73025 h 368"/>
                <a:gd name="T34" fmla="*/ 17501 w 451"/>
                <a:gd name="T35" fmla="*/ 73025 h 368"/>
                <a:gd name="T36" fmla="*/ 14319 w 451"/>
                <a:gd name="T37" fmla="*/ 69850 h 368"/>
                <a:gd name="T38" fmla="*/ 10342 w 451"/>
                <a:gd name="T39" fmla="*/ 60325 h 368"/>
                <a:gd name="T40" fmla="*/ 10342 w 451"/>
                <a:gd name="T41" fmla="*/ 57150 h 368"/>
                <a:gd name="T42" fmla="*/ 3978 w 451"/>
                <a:gd name="T43" fmla="*/ 37306 h 368"/>
                <a:gd name="T44" fmla="*/ 0 w 451"/>
                <a:gd name="T45" fmla="*/ 37306 h 368"/>
                <a:gd name="T46" fmla="*/ 3978 w 451"/>
                <a:gd name="T47" fmla="*/ 34925 h 368"/>
                <a:gd name="T48" fmla="*/ 7160 w 451"/>
                <a:gd name="T49" fmla="*/ 37306 h 368"/>
                <a:gd name="T50" fmla="*/ 14319 w 451"/>
                <a:gd name="T51" fmla="*/ 37306 h 368"/>
                <a:gd name="T52" fmla="*/ 20683 w 451"/>
                <a:gd name="T53" fmla="*/ 34925 h 368"/>
                <a:gd name="T54" fmla="*/ 20683 w 451"/>
                <a:gd name="T55" fmla="*/ 15875 h 368"/>
                <a:gd name="T56" fmla="*/ 24661 w 451"/>
                <a:gd name="T57" fmla="*/ 19050 h 368"/>
                <a:gd name="T58" fmla="*/ 24661 w 451"/>
                <a:gd name="T59" fmla="*/ 25400 h 368"/>
                <a:gd name="T60" fmla="*/ 31820 w 451"/>
                <a:gd name="T61" fmla="*/ 25400 h 368"/>
                <a:gd name="T62" fmla="*/ 42162 w 451"/>
                <a:gd name="T63" fmla="*/ 19050 h 368"/>
                <a:gd name="T64" fmla="*/ 45344 w 451"/>
                <a:gd name="T65" fmla="*/ 21431 h 368"/>
                <a:gd name="T66" fmla="*/ 48526 w 451"/>
                <a:gd name="T67" fmla="*/ 19050 h 368"/>
                <a:gd name="T68" fmla="*/ 62845 w 451"/>
                <a:gd name="T69" fmla="*/ 6350 h 368"/>
                <a:gd name="T70" fmla="*/ 72391 w 451"/>
                <a:gd name="T71" fmla="*/ 0 h 368"/>
                <a:gd name="T72" fmla="*/ 79551 w 451"/>
                <a:gd name="T73" fmla="*/ 2381 h 368"/>
                <a:gd name="T74" fmla="*/ 82733 w 451"/>
                <a:gd name="T75" fmla="*/ 2381 h 3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1"/>
                <a:gd name="T115" fmla="*/ 0 h 368"/>
                <a:gd name="T116" fmla="*/ 451 w 451"/>
                <a:gd name="T117" fmla="*/ 368 h 36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1" h="368">
                  <a:moveTo>
                    <a:pt x="416" y="15"/>
                  </a:moveTo>
                  <a:lnTo>
                    <a:pt x="433" y="111"/>
                  </a:lnTo>
                  <a:lnTo>
                    <a:pt x="416" y="111"/>
                  </a:lnTo>
                  <a:lnTo>
                    <a:pt x="399" y="128"/>
                  </a:lnTo>
                  <a:lnTo>
                    <a:pt x="416" y="143"/>
                  </a:lnTo>
                  <a:lnTo>
                    <a:pt x="433" y="128"/>
                  </a:lnTo>
                  <a:lnTo>
                    <a:pt x="451" y="128"/>
                  </a:lnTo>
                  <a:lnTo>
                    <a:pt x="451" y="143"/>
                  </a:lnTo>
                  <a:lnTo>
                    <a:pt x="451" y="191"/>
                  </a:lnTo>
                  <a:lnTo>
                    <a:pt x="416" y="207"/>
                  </a:lnTo>
                  <a:lnTo>
                    <a:pt x="382" y="255"/>
                  </a:lnTo>
                  <a:lnTo>
                    <a:pt x="330" y="303"/>
                  </a:lnTo>
                  <a:lnTo>
                    <a:pt x="295" y="335"/>
                  </a:lnTo>
                  <a:lnTo>
                    <a:pt x="243" y="351"/>
                  </a:lnTo>
                  <a:lnTo>
                    <a:pt x="209" y="351"/>
                  </a:lnTo>
                  <a:lnTo>
                    <a:pt x="157" y="351"/>
                  </a:lnTo>
                  <a:lnTo>
                    <a:pt x="103" y="368"/>
                  </a:lnTo>
                  <a:lnTo>
                    <a:pt x="86" y="368"/>
                  </a:lnTo>
                  <a:lnTo>
                    <a:pt x="69" y="351"/>
                  </a:lnTo>
                  <a:lnTo>
                    <a:pt x="51" y="303"/>
                  </a:lnTo>
                  <a:lnTo>
                    <a:pt x="51" y="287"/>
                  </a:lnTo>
                  <a:lnTo>
                    <a:pt x="17" y="191"/>
                  </a:lnTo>
                  <a:lnTo>
                    <a:pt x="0" y="191"/>
                  </a:lnTo>
                  <a:lnTo>
                    <a:pt x="17" y="176"/>
                  </a:lnTo>
                  <a:lnTo>
                    <a:pt x="34" y="191"/>
                  </a:lnTo>
                  <a:lnTo>
                    <a:pt x="69" y="191"/>
                  </a:lnTo>
                  <a:lnTo>
                    <a:pt x="103" y="176"/>
                  </a:lnTo>
                  <a:lnTo>
                    <a:pt x="103" y="80"/>
                  </a:lnTo>
                  <a:lnTo>
                    <a:pt x="121" y="96"/>
                  </a:lnTo>
                  <a:lnTo>
                    <a:pt x="121" y="128"/>
                  </a:lnTo>
                  <a:lnTo>
                    <a:pt x="157" y="128"/>
                  </a:lnTo>
                  <a:lnTo>
                    <a:pt x="209" y="96"/>
                  </a:lnTo>
                  <a:lnTo>
                    <a:pt x="226" y="111"/>
                  </a:lnTo>
                  <a:lnTo>
                    <a:pt x="243" y="96"/>
                  </a:lnTo>
                  <a:lnTo>
                    <a:pt x="313" y="32"/>
                  </a:lnTo>
                  <a:lnTo>
                    <a:pt x="364" y="0"/>
                  </a:lnTo>
                  <a:lnTo>
                    <a:pt x="399" y="15"/>
                  </a:lnTo>
                  <a:lnTo>
                    <a:pt x="416" y="15"/>
                  </a:lnTo>
                  <a:close/>
                </a:path>
              </a:pathLst>
            </a:custGeom>
            <a:solidFill>
              <a:srgbClr val="A8B21C"/>
            </a:solidFill>
            <a:ln w="9525" cap="rnd">
              <a:solidFill>
                <a:schemeClr val="bg1"/>
              </a:solidFill>
              <a:round/>
              <a:headEnd/>
              <a:tailEnd/>
            </a:ln>
          </p:spPr>
          <p:txBody>
            <a:bodyPr/>
            <a:lstStyle/>
            <a:p>
              <a:endParaRPr lang="en-US" dirty="0"/>
            </a:p>
          </p:txBody>
        </p:sp>
        <p:sp>
          <p:nvSpPr>
            <p:cNvPr id="516" name="Freeform 266">
              <a:extLst>
                <a:ext uri="{FF2B5EF4-FFF2-40B4-BE49-F238E27FC236}">
                  <a16:creationId xmlns:a16="http://schemas.microsoft.com/office/drawing/2014/main" id="{6A50FEA5-4460-4466-AAC8-E43C3684B729}"/>
                </a:ext>
              </a:extLst>
            </p:cNvPr>
            <p:cNvSpPr>
              <a:spLocks/>
            </p:cNvSpPr>
            <p:nvPr/>
          </p:nvSpPr>
          <p:spPr bwMode="auto">
            <a:xfrm>
              <a:off x="6291262" y="4999038"/>
              <a:ext cx="207963" cy="190500"/>
            </a:xfrm>
            <a:custGeom>
              <a:avLst/>
              <a:gdLst>
                <a:gd name="T0" fmla="*/ 0 w 261"/>
                <a:gd name="T1" fmla="*/ 38100 h 240"/>
                <a:gd name="T2" fmla="*/ 0 w 261"/>
                <a:gd name="T3" fmla="*/ 38100 h 240"/>
                <a:gd name="T4" fmla="*/ 3984 w 261"/>
                <a:gd name="T5" fmla="*/ 41275 h 240"/>
                <a:gd name="T6" fmla="*/ 3984 w 261"/>
                <a:gd name="T7" fmla="*/ 47625 h 240"/>
                <a:gd name="T8" fmla="*/ 10358 w 261"/>
                <a:gd name="T9" fmla="*/ 47625 h 240"/>
                <a:gd name="T10" fmla="*/ 20717 w 261"/>
                <a:gd name="T11" fmla="*/ 41275 h 240"/>
                <a:gd name="T12" fmla="*/ 24701 w 261"/>
                <a:gd name="T13" fmla="*/ 44450 h 240"/>
                <a:gd name="T14" fmla="*/ 27888 w 261"/>
                <a:gd name="T15" fmla="*/ 41275 h 240"/>
                <a:gd name="T16" fmla="*/ 42230 w 261"/>
                <a:gd name="T17" fmla="*/ 28575 h 240"/>
                <a:gd name="T18" fmla="*/ 52588 w 261"/>
                <a:gd name="T19" fmla="*/ 22225 h 240"/>
                <a:gd name="T20" fmla="*/ 45417 w 261"/>
                <a:gd name="T21" fmla="*/ 22225 h 240"/>
                <a:gd name="T22" fmla="*/ 42230 w 261"/>
                <a:gd name="T23" fmla="*/ 15875 h 240"/>
                <a:gd name="T24" fmla="*/ 35059 w 261"/>
                <a:gd name="T25" fmla="*/ 9525 h 240"/>
                <a:gd name="T26" fmla="*/ 27888 w 261"/>
                <a:gd name="T27" fmla="*/ 0 h 240"/>
                <a:gd name="T28" fmla="*/ 20717 w 261"/>
                <a:gd name="T29" fmla="*/ 6350 h 240"/>
                <a:gd name="T30" fmla="*/ 17529 w 261"/>
                <a:gd name="T31" fmla="*/ 3175 h 240"/>
                <a:gd name="T32" fmla="*/ 7171 w 261"/>
                <a:gd name="T33" fmla="*/ 3175 h 240"/>
                <a:gd name="T34" fmla="*/ 3984 w 261"/>
                <a:gd name="T35" fmla="*/ 22225 h 240"/>
                <a:gd name="T36" fmla="*/ 0 w 261"/>
                <a:gd name="T37" fmla="*/ 24606 h 240"/>
                <a:gd name="T38" fmla="*/ 0 w 261"/>
                <a:gd name="T39" fmla="*/ 38100 h 2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1"/>
                <a:gd name="T61" fmla="*/ 0 h 240"/>
                <a:gd name="T62" fmla="*/ 261 w 261"/>
                <a:gd name="T63" fmla="*/ 240 h 2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1" h="240">
                  <a:moveTo>
                    <a:pt x="0" y="192"/>
                  </a:moveTo>
                  <a:lnTo>
                    <a:pt x="0" y="192"/>
                  </a:lnTo>
                  <a:lnTo>
                    <a:pt x="18" y="208"/>
                  </a:lnTo>
                  <a:lnTo>
                    <a:pt x="18" y="240"/>
                  </a:lnTo>
                  <a:lnTo>
                    <a:pt x="52" y="240"/>
                  </a:lnTo>
                  <a:lnTo>
                    <a:pt x="104" y="208"/>
                  </a:lnTo>
                  <a:lnTo>
                    <a:pt x="121" y="223"/>
                  </a:lnTo>
                  <a:lnTo>
                    <a:pt x="139" y="208"/>
                  </a:lnTo>
                  <a:lnTo>
                    <a:pt x="210" y="144"/>
                  </a:lnTo>
                  <a:lnTo>
                    <a:pt x="261" y="112"/>
                  </a:lnTo>
                  <a:lnTo>
                    <a:pt x="227" y="112"/>
                  </a:lnTo>
                  <a:lnTo>
                    <a:pt x="210" y="79"/>
                  </a:lnTo>
                  <a:lnTo>
                    <a:pt x="173" y="48"/>
                  </a:lnTo>
                  <a:lnTo>
                    <a:pt x="139" y="0"/>
                  </a:lnTo>
                  <a:lnTo>
                    <a:pt x="104" y="31"/>
                  </a:lnTo>
                  <a:lnTo>
                    <a:pt x="87" y="16"/>
                  </a:lnTo>
                  <a:lnTo>
                    <a:pt x="35" y="16"/>
                  </a:lnTo>
                  <a:lnTo>
                    <a:pt x="18" y="112"/>
                  </a:lnTo>
                  <a:lnTo>
                    <a:pt x="0" y="127"/>
                  </a:lnTo>
                  <a:lnTo>
                    <a:pt x="0" y="192"/>
                  </a:lnTo>
                  <a:close/>
                </a:path>
              </a:pathLst>
            </a:custGeom>
            <a:solidFill>
              <a:srgbClr val="C8C8C8"/>
            </a:solidFill>
            <a:ln w="9525" cap="rnd">
              <a:solidFill>
                <a:schemeClr val="bg1"/>
              </a:solidFill>
              <a:round/>
              <a:headEnd/>
              <a:tailEnd/>
            </a:ln>
          </p:spPr>
          <p:txBody>
            <a:bodyPr/>
            <a:lstStyle/>
            <a:p>
              <a:endParaRPr lang="en-US" dirty="0"/>
            </a:p>
          </p:txBody>
        </p:sp>
        <p:sp>
          <p:nvSpPr>
            <p:cNvPr id="517" name="Freeform 267">
              <a:extLst>
                <a:ext uri="{FF2B5EF4-FFF2-40B4-BE49-F238E27FC236}">
                  <a16:creationId xmlns:a16="http://schemas.microsoft.com/office/drawing/2014/main" id="{833CDB08-BC5C-459B-8BC2-D1E9699CCC7A}"/>
                </a:ext>
              </a:extLst>
            </p:cNvPr>
            <p:cNvSpPr>
              <a:spLocks/>
            </p:cNvSpPr>
            <p:nvPr/>
          </p:nvSpPr>
          <p:spPr bwMode="auto">
            <a:xfrm>
              <a:off x="6402387" y="4960938"/>
              <a:ext cx="179388" cy="138113"/>
            </a:xfrm>
            <a:custGeom>
              <a:avLst/>
              <a:gdLst>
                <a:gd name="T0" fmla="*/ 27905 w 225"/>
                <a:gd name="T1" fmla="*/ 0 h 175"/>
                <a:gd name="T2" fmla="*/ 27905 w 225"/>
                <a:gd name="T3" fmla="*/ 0 h 175"/>
                <a:gd name="T4" fmla="*/ 20729 w 225"/>
                <a:gd name="T5" fmla="*/ 0 h 175"/>
                <a:gd name="T6" fmla="*/ 20729 w 225"/>
                <a:gd name="T7" fmla="*/ 3157 h 175"/>
                <a:gd name="T8" fmla="*/ 10365 w 225"/>
                <a:gd name="T9" fmla="*/ 9471 h 175"/>
                <a:gd name="T10" fmla="*/ 0 w 225"/>
                <a:gd name="T11" fmla="*/ 9471 h 175"/>
                <a:gd name="T12" fmla="*/ 7176 w 225"/>
                <a:gd name="T13" fmla="*/ 18941 h 175"/>
                <a:gd name="T14" fmla="*/ 14351 w 225"/>
                <a:gd name="T15" fmla="*/ 24466 h 175"/>
                <a:gd name="T16" fmla="*/ 17540 w 225"/>
                <a:gd name="T17" fmla="*/ 31569 h 175"/>
                <a:gd name="T18" fmla="*/ 24716 w 225"/>
                <a:gd name="T19" fmla="*/ 31569 h 175"/>
                <a:gd name="T20" fmla="*/ 31094 w 225"/>
                <a:gd name="T21" fmla="*/ 33936 h 175"/>
                <a:gd name="T22" fmla="*/ 35080 w 225"/>
                <a:gd name="T23" fmla="*/ 33936 h 175"/>
                <a:gd name="T24" fmla="*/ 41459 w 225"/>
                <a:gd name="T25" fmla="*/ 22098 h 175"/>
                <a:gd name="T26" fmla="*/ 45445 w 225"/>
                <a:gd name="T27" fmla="*/ 9471 h 175"/>
                <a:gd name="T28" fmla="*/ 41459 w 225"/>
                <a:gd name="T29" fmla="*/ 3157 h 175"/>
                <a:gd name="T30" fmla="*/ 35080 w 225"/>
                <a:gd name="T31" fmla="*/ 0 h 175"/>
                <a:gd name="T32" fmla="*/ 27905 w 225"/>
                <a:gd name="T33" fmla="*/ 0 h 1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5"/>
                <a:gd name="T52" fmla="*/ 0 h 175"/>
                <a:gd name="T53" fmla="*/ 225 w 225"/>
                <a:gd name="T54" fmla="*/ 175 h 1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5" h="175">
                  <a:moveTo>
                    <a:pt x="139" y="0"/>
                  </a:moveTo>
                  <a:lnTo>
                    <a:pt x="139" y="0"/>
                  </a:lnTo>
                  <a:lnTo>
                    <a:pt x="104" y="0"/>
                  </a:lnTo>
                  <a:lnTo>
                    <a:pt x="104" y="16"/>
                  </a:lnTo>
                  <a:lnTo>
                    <a:pt x="52" y="48"/>
                  </a:lnTo>
                  <a:lnTo>
                    <a:pt x="0" y="48"/>
                  </a:lnTo>
                  <a:lnTo>
                    <a:pt x="35" y="96"/>
                  </a:lnTo>
                  <a:lnTo>
                    <a:pt x="70" y="127"/>
                  </a:lnTo>
                  <a:lnTo>
                    <a:pt x="87" y="160"/>
                  </a:lnTo>
                  <a:lnTo>
                    <a:pt x="121" y="160"/>
                  </a:lnTo>
                  <a:lnTo>
                    <a:pt x="156" y="175"/>
                  </a:lnTo>
                  <a:lnTo>
                    <a:pt x="173" y="175"/>
                  </a:lnTo>
                  <a:lnTo>
                    <a:pt x="208" y="112"/>
                  </a:lnTo>
                  <a:lnTo>
                    <a:pt x="225" y="48"/>
                  </a:lnTo>
                  <a:lnTo>
                    <a:pt x="208" y="16"/>
                  </a:lnTo>
                  <a:lnTo>
                    <a:pt x="173" y="0"/>
                  </a:lnTo>
                  <a:lnTo>
                    <a:pt x="139" y="0"/>
                  </a:lnTo>
                  <a:close/>
                </a:path>
              </a:pathLst>
            </a:custGeom>
            <a:solidFill>
              <a:srgbClr val="C8C8C8"/>
            </a:solidFill>
            <a:ln w="9525" cap="rnd">
              <a:solidFill>
                <a:schemeClr val="bg1"/>
              </a:solidFill>
              <a:round/>
              <a:headEnd/>
              <a:tailEnd/>
            </a:ln>
          </p:spPr>
          <p:txBody>
            <a:bodyPr/>
            <a:lstStyle/>
            <a:p>
              <a:endParaRPr lang="en-US" dirty="0"/>
            </a:p>
          </p:txBody>
        </p:sp>
        <p:sp>
          <p:nvSpPr>
            <p:cNvPr id="518" name="Freeform 268">
              <a:extLst>
                <a:ext uri="{FF2B5EF4-FFF2-40B4-BE49-F238E27FC236}">
                  <a16:creationId xmlns:a16="http://schemas.microsoft.com/office/drawing/2014/main" id="{98FA454D-8310-44C5-B3F5-3AB96BA3B97A}"/>
                </a:ext>
              </a:extLst>
            </p:cNvPr>
            <p:cNvSpPr>
              <a:spLocks/>
            </p:cNvSpPr>
            <p:nvPr/>
          </p:nvSpPr>
          <p:spPr bwMode="auto">
            <a:xfrm>
              <a:off x="6511924" y="4846638"/>
              <a:ext cx="233363" cy="342900"/>
            </a:xfrm>
            <a:custGeom>
              <a:avLst/>
              <a:gdLst>
                <a:gd name="T0" fmla="*/ 14336 w 293"/>
                <a:gd name="T1" fmla="*/ 85725 h 432"/>
                <a:gd name="T2" fmla="*/ 14336 w 293"/>
                <a:gd name="T3" fmla="*/ 85725 h 432"/>
                <a:gd name="T4" fmla="*/ 14336 w 293"/>
                <a:gd name="T5" fmla="*/ 82550 h 432"/>
                <a:gd name="T6" fmla="*/ 14336 w 293"/>
                <a:gd name="T7" fmla="*/ 79375 h 432"/>
                <a:gd name="T8" fmla="*/ 27876 w 293"/>
                <a:gd name="T9" fmla="*/ 76200 h 432"/>
                <a:gd name="T10" fmla="*/ 31062 w 293"/>
                <a:gd name="T11" fmla="*/ 73025 h 432"/>
                <a:gd name="T12" fmla="*/ 31062 w 293"/>
                <a:gd name="T13" fmla="*/ 63500 h 432"/>
                <a:gd name="T14" fmla="*/ 24690 w 293"/>
                <a:gd name="T15" fmla="*/ 50800 h 432"/>
                <a:gd name="T16" fmla="*/ 38230 w 293"/>
                <a:gd name="T17" fmla="*/ 38100 h 432"/>
                <a:gd name="T18" fmla="*/ 48584 w 293"/>
                <a:gd name="T19" fmla="*/ 34925 h 432"/>
                <a:gd name="T20" fmla="*/ 58938 w 293"/>
                <a:gd name="T21" fmla="*/ 24606 h 432"/>
                <a:gd name="T22" fmla="*/ 54956 w 293"/>
                <a:gd name="T23" fmla="*/ 0 h 432"/>
                <a:gd name="T24" fmla="*/ 48584 w 293"/>
                <a:gd name="T25" fmla="*/ 5556 h 432"/>
                <a:gd name="T26" fmla="*/ 34248 w 293"/>
                <a:gd name="T27" fmla="*/ 5556 h 432"/>
                <a:gd name="T28" fmla="*/ 27876 w 293"/>
                <a:gd name="T29" fmla="*/ 5556 h 432"/>
                <a:gd name="T30" fmla="*/ 24690 w 293"/>
                <a:gd name="T31" fmla="*/ 9525 h 432"/>
                <a:gd name="T32" fmla="*/ 27876 w 293"/>
                <a:gd name="T33" fmla="*/ 15875 h 432"/>
                <a:gd name="T34" fmla="*/ 31062 w 293"/>
                <a:gd name="T35" fmla="*/ 22225 h 432"/>
                <a:gd name="T36" fmla="*/ 31062 w 293"/>
                <a:gd name="T37" fmla="*/ 28575 h 432"/>
                <a:gd name="T38" fmla="*/ 27876 w 293"/>
                <a:gd name="T39" fmla="*/ 34925 h 432"/>
                <a:gd name="T40" fmla="*/ 24690 w 293"/>
                <a:gd name="T41" fmla="*/ 28575 h 432"/>
                <a:gd name="T42" fmla="*/ 24690 w 293"/>
                <a:gd name="T43" fmla="*/ 22225 h 432"/>
                <a:gd name="T44" fmla="*/ 20708 w 293"/>
                <a:gd name="T45" fmla="*/ 22225 h 432"/>
                <a:gd name="T46" fmla="*/ 17522 w 293"/>
                <a:gd name="T47" fmla="*/ 19050 h 432"/>
                <a:gd name="T48" fmla="*/ 0 w 293"/>
                <a:gd name="T49" fmla="*/ 24606 h 432"/>
                <a:gd name="T50" fmla="*/ 0 w 293"/>
                <a:gd name="T51" fmla="*/ 28575 h 432"/>
                <a:gd name="T52" fmla="*/ 7168 w 293"/>
                <a:gd name="T53" fmla="*/ 28575 h 432"/>
                <a:gd name="T54" fmla="*/ 14336 w 293"/>
                <a:gd name="T55" fmla="*/ 31750 h 432"/>
                <a:gd name="T56" fmla="*/ 17522 w 293"/>
                <a:gd name="T57" fmla="*/ 38100 h 432"/>
                <a:gd name="T58" fmla="*/ 14336 w 293"/>
                <a:gd name="T59" fmla="*/ 50800 h 432"/>
                <a:gd name="T60" fmla="*/ 7168 w 293"/>
                <a:gd name="T61" fmla="*/ 63500 h 432"/>
                <a:gd name="T62" fmla="*/ 10354 w 293"/>
                <a:gd name="T63" fmla="*/ 82550 h 432"/>
                <a:gd name="T64" fmla="*/ 10354 w 293"/>
                <a:gd name="T65" fmla="*/ 85725 h 432"/>
                <a:gd name="T66" fmla="*/ 14336 w 293"/>
                <a:gd name="T67" fmla="*/ 85725 h 4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3"/>
                <a:gd name="T103" fmla="*/ 0 h 432"/>
                <a:gd name="T104" fmla="*/ 293 w 293"/>
                <a:gd name="T105" fmla="*/ 432 h 4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3" h="432">
                  <a:moveTo>
                    <a:pt x="69" y="432"/>
                  </a:moveTo>
                  <a:lnTo>
                    <a:pt x="69" y="432"/>
                  </a:lnTo>
                  <a:lnTo>
                    <a:pt x="69" y="415"/>
                  </a:lnTo>
                  <a:lnTo>
                    <a:pt x="69" y="400"/>
                  </a:lnTo>
                  <a:lnTo>
                    <a:pt x="138" y="384"/>
                  </a:lnTo>
                  <a:lnTo>
                    <a:pt x="155" y="367"/>
                  </a:lnTo>
                  <a:lnTo>
                    <a:pt x="155" y="319"/>
                  </a:lnTo>
                  <a:lnTo>
                    <a:pt x="121" y="256"/>
                  </a:lnTo>
                  <a:lnTo>
                    <a:pt x="190" y="192"/>
                  </a:lnTo>
                  <a:lnTo>
                    <a:pt x="242" y="175"/>
                  </a:lnTo>
                  <a:lnTo>
                    <a:pt x="293" y="127"/>
                  </a:lnTo>
                  <a:lnTo>
                    <a:pt x="276" y="0"/>
                  </a:lnTo>
                  <a:lnTo>
                    <a:pt x="242" y="31"/>
                  </a:lnTo>
                  <a:lnTo>
                    <a:pt x="172" y="31"/>
                  </a:lnTo>
                  <a:lnTo>
                    <a:pt x="138" y="31"/>
                  </a:lnTo>
                  <a:lnTo>
                    <a:pt x="121" y="48"/>
                  </a:lnTo>
                  <a:lnTo>
                    <a:pt x="138" y="79"/>
                  </a:lnTo>
                  <a:lnTo>
                    <a:pt x="155" y="112"/>
                  </a:lnTo>
                  <a:lnTo>
                    <a:pt x="155" y="144"/>
                  </a:lnTo>
                  <a:lnTo>
                    <a:pt x="138" y="175"/>
                  </a:lnTo>
                  <a:lnTo>
                    <a:pt x="121" y="144"/>
                  </a:lnTo>
                  <a:lnTo>
                    <a:pt x="121" y="112"/>
                  </a:lnTo>
                  <a:lnTo>
                    <a:pt x="103" y="112"/>
                  </a:lnTo>
                  <a:lnTo>
                    <a:pt x="86" y="96"/>
                  </a:lnTo>
                  <a:lnTo>
                    <a:pt x="0" y="127"/>
                  </a:lnTo>
                  <a:lnTo>
                    <a:pt x="0" y="144"/>
                  </a:lnTo>
                  <a:lnTo>
                    <a:pt x="34" y="144"/>
                  </a:lnTo>
                  <a:lnTo>
                    <a:pt x="69" y="160"/>
                  </a:lnTo>
                  <a:lnTo>
                    <a:pt x="86" y="192"/>
                  </a:lnTo>
                  <a:lnTo>
                    <a:pt x="69" y="256"/>
                  </a:lnTo>
                  <a:lnTo>
                    <a:pt x="34" y="319"/>
                  </a:lnTo>
                  <a:lnTo>
                    <a:pt x="51" y="415"/>
                  </a:lnTo>
                  <a:lnTo>
                    <a:pt x="51" y="432"/>
                  </a:lnTo>
                  <a:lnTo>
                    <a:pt x="69" y="432"/>
                  </a:lnTo>
                  <a:close/>
                </a:path>
              </a:pathLst>
            </a:custGeom>
            <a:solidFill>
              <a:srgbClr val="A8B21C"/>
            </a:solidFill>
            <a:ln w="9525" cap="rnd">
              <a:solidFill>
                <a:schemeClr val="bg1"/>
              </a:solidFill>
              <a:round/>
              <a:headEnd/>
              <a:tailEnd/>
            </a:ln>
          </p:spPr>
          <p:txBody>
            <a:bodyPr/>
            <a:lstStyle/>
            <a:p>
              <a:endParaRPr lang="en-US" dirty="0"/>
            </a:p>
          </p:txBody>
        </p:sp>
        <p:sp>
          <p:nvSpPr>
            <p:cNvPr id="519" name="Freeform 269">
              <a:extLst>
                <a:ext uri="{FF2B5EF4-FFF2-40B4-BE49-F238E27FC236}">
                  <a16:creationId xmlns:a16="http://schemas.microsoft.com/office/drawing/2014/main" id="{54466974-B482-445D-AA7A-80C20E056F86}"/>
                </a:ext>
              </a:extLst>
            </p:cNvPr>
            <p:cNvSpPr>
              <a:spLocks/>
            </p:cNvSpPr>
            <p:nvPr/>
          </p:nvSpPr>
          <p:spPr bwMode="auto">
            <a:xfrm>
              <a:off x="6567487" y="4833938"/>
              <a:ext cx="68263" cy="152400"/>
            </a:xfrm>
            <a:custGeom>
              <a:avLst/>
              <a:gdLst>
                <a:gd name="T0" fmla="*/ 3969 w 86"/>
                <a:gd name="T1" fmla="*/ 22225 h 192"/>
                <a:gd name="T2" fmla="*/ 3969 w 86"/>
                <a:gd name="T3" fmla="*/ 22225 h 192"/>
                <a:gd name="T4" fmla="*/ 0 w 86"/>
                <a:gd name="T5" fmla="*/ 19050 h 192"/>
                <a:gd name="T6" fmla="*/ 3969 w 86"/>
                <a:gd name="T7" fmla="*/ 13494 h 192"/>
                <a:gd name="T8" fmla="*/ 3969 w 86"/>
                <a:gd name="T9" fmla="*/ 9525 h 192"/>
                <a:gd name="T10" fmla="*/ 7144 w 86"/>
                <a:gd name="T11" fmla="*/ 7144 h 192"/>
                <a:gd name="T12" fmla="*/ 3969 w 86"/>
                <a:gd name="T13" fmla="*/ 0 h 192"/>
                <a:gd name="T14" fmla="*/ 7144 w 86"/>
                <a:gd name="T15" fmla="*/ 0 h 192"/>
                <a:gd name="T16" fmla="*/ 10319 w 86"/>
                <a:gd name="T17" fmla="*/ 0 h 192"/>
                <a:gd name="T18" fmla="*/ 14288 w 86"/>
                <a:gd name="T19" fmla="*/ 9525 h 192"/>
                <a:gd name="T20" fmla="*/ 10319 w 86"/>
                <a:gd name="T21" fmla="*/ 13494 h 192"/>
                <a:gd name="T22" fmla="*/ 14288 w 86"/>
                <a:gd name="T23" fmla="*/ 19050 h 192"/>
                <a:gd name="T24" fmla="*/ 17463 w 86"/>
                <a:gd name="T25" fmla="*/ 26194 h 192"/>
                <a:gd name="T26" fmla="*/ 17463 w 86"/>
                <a:gd name="T27" fmla="*/ 32544 h 192"/>
                <a:gd name="T28" fmla="*/ 14288 w 86"/>
                <a:gd name="T29" fmla="*/ 38100 h 192"/>
                <a:gd name="T30" fmla="*/ 10319 w 86"/>
                <a:gd name="T31" fmla="*/ 32544 h 192"/>
                <a:gd name="T32" fmla="*/ 10319 w 86"/>
                <a:gd name="T33" fmla="*/ 26194 h 192"/>
                <a:gd name="T34" fmla="*/ 7144 w 86"/>
                <a:gd name="T35" fmla="*/ 26194 h 192"/>
                <a:gd name="T36" fmla="*/ 3969 w 86"/>
                <a:gd name="T37" fmla="*/ 22225 h 1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6"/>
                <a:gd name="T58" fmla="*/ 0 h 192"/>
                <a:gd name="T59" fmla="*/ 86 w 86"/>
                <a:gd name="T60" fmla="*/ 192 h 1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6" h="192">
                  <a:moveTo>
                    <a:pt x="17" y="113"/>
                  </a:moveTo>
                  <a:lnTo>
                    <a:pt x="17" y="113"/>
                  </a:lnTo>
                  <a:lnTo>
                    <a:pt x="0" y="96"/>
                  </a:lnTo>
                  <a:lnTo>
                    <a:pt x="17" y="65"/>
                  </a:lnTo>
                  <a:lnTo>
                    <a:pt x="17" y="48"/>
                  </a:lnTo>
                  <a:lnTo>
                    <a:pt x="34" y="33"/>
                  </a:lnTo>
                  <a:lnTo>
                    <a:pt x="17" y="0"/>
                  </a:lnTo>
                  <a:lnTo>
                    <a:pt x="34" y="0"/>
                  </a:lnTo>
                  <a:lnTo>
                    <a:pt x="52" y="0"/>
                  </a:lnTo>
                  <a:lnTo>
                    <a:pt x="69" y="48"/>
                  </a:lnTo>
                  <a:lnTo>
                    <a:pt x="52" y="65"/>
                  </a:lnTo>
                  <a:lnTo>
                    <a:pt x="69" y="96"/>
                  </a:lnTo>
                  <a:lnTo>
                    <a:pt x="86" y="129"/>
                  </a:lnTo>
                  <a:lnTo>
                    <a:pt x="86" y="161"/>
                  </a:lnTo>
                  <a:lnTo>
                    <a:pt x="69" y="192"/>
                  </a:lnTo>
                  <a:lnTo>
                    <a:pt x="52" y="161"/>
                  </a:lnTo>
                  <a:lnTo>
                    <a:pt x="52" y="129"/>
                  </a:lnTo>
                  <a:lnTo>
                    <a:pt x="34" y="129"/>
                  </a:lnTo>
                  <a:lnTo>
                    <a:pt x="17" y="113"/>
                  </a:lnTo>
                </a:path>
              </a:pathLst>
            </a:custGeom>
            <a:solidFill>
              <a:srgbClr val="C8C8C8"/>
            </a:solidFill>
            <a:ln w="9525" cap="rnd">
              <a:solidFill>
                <a:schemeClr val="bg1"/>
              </a:solidFill>
              <a:round/>
              <a:headEnd/>
              <a:tailEnd/>
            </a:ln>
          </p:spPr>
          <p:txBody>
            <a:bodyPr/>
            <a:lstStyle/>
            <a:p>
              <a:endParaRPr lang="en-US" dirty="0"/>
            </a:p>
          </p:txBody>
        </p:sp>
        <p:sp>
          <p:nvSpPr>
            <p:cNvPr id="520" name="Freeform 270">
              <a:extLst>
                <a:ext uri="{FF2B5EF4-FFF2-40B4-BE49-F238E27FC236}">
                  <a16:creationId xmlns:a16="http://schemas.microsoft.com/office/drawing/2014/main" id="{CE1871E8-A8EE-4E43-B742-D2EA3384E16B}"/>
                </a:ext>
              </a:extLst>
            </p:cNvPr>
            <p:cNvSpPr>
              <a:spLocks/>
            </p:cNvSpPr>
            <p:nvPr/>
          </p:nvSpPr>
          <p:spPr bwMode="auto">
            <a:xfrm>
              <a:off x="6526212" y="5175251"/>
              <a:ext cx="26988" cy="26988"/>
            </a:xfrm>
            <a:custGeom>
              <a:avLst/>
              <a:gdLst>
                <a:gd name="T0" fmla="*/ 7144 w 34"/>
                <a:gd name="T1" fmla="*/ 4217 h 32"/>
                <a:gd name="T2" fmla="*/ 7144 w 34"/>
                <a:gd name="T3" fmla="*/ 4217 h 32"/>
                <a:gd name="T4" fmla="*/ 7144 w 34"/>
                <a:gd name="T5" fmla="*/ 0 h 32"/>
                <a:gd name="T6" fmla="*/ 3175 w 34"/>
                <a:gd name="T7" fmla="*/ 0 h 32"/>
                <a:gd name="T8" fmla="*/ 0 w 34"/>
                <a:gd name="T9" fmla="*/ 4217 h 32"/>
                <a:gd name="T10" fmla="*/ 3175 w 34"/>
                <a:gd name="T11" fmla="*/ 7590 h 32"/>
                <a:gd name="T12" fmla="*/ 7144 w 34"/>
                <a:gd name="T13" fmla="*/ 4217 h 32"/>
                <a:gd name="T14" fmla="*/ 0 60000 65536"/>
                <a:gd name="T15" fmla="*/ 0 60000 65536"/>
                <a:gd name="T16" fmla="*/ 0 60000 65536"/>
                <a:gd name="T17" fmla="*/ 0 60000 65536"/>
                <a:gd name="T18" fmla="*/ 0 60000 65536"/>
                <a:gd name="T19" fmla="*/ 0 60000 65536"/>
                <a:gd name="T20" fmla="*/ 0 60000 65536"/>
                <a:gd name="T21" fmla="*/ 0 w 34"/>
                <a:gd name="T22" fmla="*/ 0 h 32"/>
                <a:gd name="T23" fmla="*/ 34 w 3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32">
                  <a:moveTo>
                    <a:pt x="34" y="17"/>
                  </a:moveTo>
                  <a:lnTo>
                    <a:pt x="34" y="17"/>
                  </a:lnTo>
                  <a:lnTo>
                    <a:pt x="34" y="0"/>
                  </a:lnTo>
                  <a:lnTo>
                    <a:pt x="17" y="0"/>
                  </a:lnTo>
                  <a:lnTo>
                    <a:pt x="0" y="17"/>
                  </a:lnTo>
                  <a:lnTo>
                    <a:pt x="17" y="32"/>
                  </a:lnTo>
                  <a:lnTo>
                    <a:pt x="34" y="17"/>
                  </a:lnTo>
                </a:path>
              </a:pathLst>
            </a:custGeom>
            <a:solidFill>
              <a:srgbClr val="C8C8C8"/>
            </a:solidFill>
            <a:ln w="9525" cap="rnd">
              <a:solidFill>
                <a:schemeClr val="bg1"/>
              </a:solidFill>
              <a:round/>
              <a:headEnd/>
              <a:tailEnd/>
            </a:ln>
          </p:spPr>
          <p:txBody>
            <a:bodyPr/>
            <a:lstStyle/>
            <a:p>
              <a:endParaRPr lang="en-US" dirty="0"/>
            </a:p>
          </p:txBody>
        </p:sp>
        <p:sp>
          <p:nvSpPr>
            <p:cNvPr id="521" name="Freeform 271">
              <a:extLst>
                <a:ext uri="{FF2B5EF4-FFF2-40B4-BE49-F238E27FC236}">
                  <a16:creationId xmlns:a16="http://schemas.microsoft.com/office/drawing/2014/main" id="{29423998-BF2A-4DB7-A9E6-874FA818B29C}"/>
                </a:ext>
              </a:extLst>
            </p:cNvPr>
            <p:cNvSpPr>
              <a:spLocks/>
            </p:cNvSpPr>
            <p:nvPr/>
          </p:nvSpPr>
          <p:spPr bwMode="auto">
            <a:xfrm>
              <a:off x="6802437" y="4884738"/>
              <a:ext cx="149225" cy="279400"/>
            </a:xfrm>
            <a:custGeom>
              <a:avLst/>
              <a:gdLst>
                <a:gd name="T0" fmla="*/ 0 w 189"/>
                <a:gd name="T1" fmla="*/ 50800 h 352"/>
                <a:gd name="T2" fmla="*/ 0 w 189"/>
                <a:gd name="T3" fmla="*/ 50800 h 352"/>
                <a:gd name="T4" fmla="*/ 3158 w 189"/>
                <a:gd name="T5" fmla="*/ 63500 h 352"/>
                <a:gd name="T6" fmla="*/ 6316 w 189"/>
                <a:gd name="T7" fmla="*/ 69850 h 352"/>
                <a:gd name="T8" fmla="*/ 16581 w 189"/>
                <a:gd name="T9" fmla="*/ 69850 h 352"/>
                <a:gd name="T10" fmla="*/ 20528 w 189"/>
                <a:gd name="T11" fmla="*/ 66675 h 352"/>
                <a:gd name="T12" fmla="*/ 30792 w 189"/>
                <a:gd name="T13" fmla="*/ 31750 h 352"/>
                <a:gd name="T14" fmla="*/ 33951 w 189"/>
                <a:gd name="T15" fmla="*/ 15875 h 352"/>
                <a:gd name="T16" fmla="*/ 37109 w 189"/>
                <a:gd name="T17" fmla="*/ 19050 h 352"/>
                <a:gd name="T18" fmla="*/ 37109 w 189"/>
                <a:gd name="T19" fmla="*/ 15875 h 352"/>
                <a:gd name="T20" fmla="*/ 33951 w 189"/>
                <a:gd name="T21" fmla="*/ 3175 h 352"/>
                <a:gd name="T22" fmla="*/ 30792 w 189"/>
                <a:gd name="T23" fmla="*/ 0 h 352"/>
                <a:gd name="T24" fmla="*/ 26845 w 189"/>
                <a:gd name="T25" fmla="*/ 5556 h 352"/>
                <a:gd name="T26" fmla="*/ 23687 w 189"/>
                <a:gd name="T27" fmla="*/ 5556 h 352"/>
                <a:gd name="T28" fmla="*/ 23687 w 189"/>
                <a:gd name="T29" fmla="*/ 12700 h 352"/>
                <a:gd name="T30" fmla="*/ 6316 w 189"/>
                <a:gd name="T31" fmla="*/ 22225 h 352"/>
                <a:gd name="T32" fmla="*/ 3158 w 189"/>
                <a:gd name="T33" fmla="*/ 28575 h 352"/>
                <a:gd name="T34" fmla="*/ 6316 w 189"/>
                <a:gd name="T35" fmla="*/ 41275 h 352"/>
                <a:gd name="T36" fmla="*/ 0 w 189"/>
                <a:gd name="T37" fmla="*/ 50800 h 3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9"/>
                <a:gd name="T58" fmla="*/ 0 h 352"/>
                <a:gd name="T59" fmla="*/ 189 w 189"/>
                <a:gd name="T60" fmla="*/ 352 h 3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9" h="352">
                  <a:moveTo>
                    <a:pt x="0" y="256"/>
                  </a:moveTo>
                  <a:lnTo>
                    <a:pt x="0" y="256"/>
                  </a:lnTo>
                  <a:lnTo>
                    <a:pt x="18" y="319"/>
                  </a:lnTo>
                  <a:lnTo>
                    <a:pt x="35" y="352"/>
                  </a:lnTo>
                  <a:lnTo>
                    <a:pt x="87" y="352"/>
                  </a:lnTo>
                  <a:lnTo>
                    <a:pt x="104" y="336"/>
                  </a:lnTo>
                  <a:lnTo>
                    <a:pt x="156" y="160"/>
                  </a:lnTo>
                  <a:lnTo>
                    <a:pt x="173" y="79"/>
                  </a:lnTo>
                  <a:lnTo>
                    <a:pt x="189" y="96"/>
                  </a:lnTo>
                  <a:lnTo>
                    <a:pt x="189" y="79"/>
                  </a:lnTo>
                  <a:lnTo>
                    <a:pt x="173" y="16"/>
                  </a:lnTo>
                  <a:lnTo>
                    <a:pt x="156" y="0"/>
                  </a:lnTo>
                  <a:lnTo>
                    <a:pt x="139" y="31"/>
                  </a:lnTo>
                  <a:lnTo>
                    <a:pt x="121" y="31"/>
                  </a:lnTo>
                  <a:lnTo>
                    <a:pt x="121" y="64"/>
                  </a:lnTo>
                  <a:lnTo>
                    <a:pt x="35" y="112"/>
                  </a:lnTo>
                  <a:lnTo>
                    <a:pt x="18" y="144"/>
                  </a:lnTo>
                  <a:lnTo>
                    <a:pt x="35" y="208"/>
                  </a:lnTo>
                  <a:lnTo>
                    <a:pt x="0" y="256"/>
                  </a:lnTo>
                </a:path>
              </a:pathLst>
            </a:custGeom>
            <a:solidFill>
              <a:srgbClr val="C8C8C8"/>
            </a:solidFill>
            <a:ln w="9525" cap="rnd">
              <a:solidFill>
                <a:schemeClr val="bg1"/>
              </a:solidFill>
              <a:round/>
              <a:headEnd/>
              <a:tailEnd/>
            </a:ln>
          </p:spPr>
          <p:txBody>
            <a:bodyPr/>
            <a:lstStyle/>
            <a:p>
              <a:endParaRPr lang="en-US" dirty="0"/>
            </a:p>
          </p:txBody>
        </p:sp>
        <p:sp>
          <p:nvSpPr>
            <p:cNvPr id="522" name="Freeform 272">
              <a:extLst>
                <a:ext uri="{FF2B5EF4-FFF2-40B4-BE49-F238E27FC236}">
                  <a16:creationId xmlns:a16="http://schemas.microsoft.com/office/drawing/2014/main" id="{B9C90A6A-C360-4C00-A23A-C33D09942740}"/>
                </a:ext>
              </a:extLst>
            </p:cNvPr>
            <p:cNvSpPr>
              <a:spLocks/>
            </p:cNvSpPr>
            <p:nvPr/>
          </p:nvSpPr>
          <p:spPr bwMode="auto">
            <a:xfrm>
              <a:off x="7105649" y="5049838"/>
              <a:ext cx="11113" cy="11113"/>
            </a:xfrm>
            <a:custGeom>
              <a:avLst/>
              <a:gdLst>
                <a:gd name="T0" fmla="*/ 0 w 16"/>
                <a:gd name="T1" fmla="*/ 2223 h 15"/>
                <a:gd name="T2" fmla="*/ 0 w 16"/>
                <a:gd name="T3" fmla="*/ 2223 h 15"/>
                <a:gd name="T4" fmla="*/ 2084 w 16"/>
                <a:gd name="T5" fmla="*/ 2223 h 15"/>
                <a:gd name="T6" fmla="*/ 0 w 16"/>
                <a:gd name="T7" fmla="*/ 0 h 15"/>
                <a:gd name="T8" fmla="*/ 0 w 16"/>
                <a:gd name="T9" fmla="*/ 2223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15"/>
                  </a:moveTo>
                  <a:lnTo>
                    <a:pt x="0" y="15"/>
                  </a:lnTo>
                  <a:lnTo>
                    <a:pt x="16" y="15"/>
                  </a:lnTo>
                  <a:lnTo>
                    <a:pt x="0" y="0"/>
                  </a:lnTo>
                  <a:lnTo>
                    <a:pt x="0" y="15"/>
                  </a:lnTo>
                </a:path>
              </a:pathLst>
            </a:custGeom>
            <a:solidFill>
              <a:srgbClr val="C8C8C8"/>
            </a:solidFill>
            <a:ln w="9525" cap="rnd">
              <a:solidFill>
                <a:schemeClr val="bg1"/>
              </a:solidFill>
              <a:round/>
              <a:headEnd/>
              <a:tailEnd/>
            </a:ln>
          </p:spPr>
          <p:txBody>
            <a:bodyPr/>
            <a:lstStyle/>
            <a:p>
              <a:endParaRPr lang="en-US" dirty="0"/>
            </a:p>
          </p:txBody>
        </p:sp>
        <p:sp>
          <p:nvSpPr>
            <p:cNvPr id="523" name="Freeform 273">
              <a:extLst>
                <a:ext uri="{FF2B5EF4-FFF2-40B4-BE49-F238E27FC236}">
                  <a16:creationId xmlns:a16="http://schemas.microsoft.com/office/drawing/2014/main" id="{DC77EAE2-5FDF-4CA4-B5E2-2BD464F68CA2}"/>
                </a:ext>
              </a:extLst>
            </p:cNvPr>
            <p:cNvSpPr>
              <a:spLocks/>
            </p:cNvSpPr>
            <p:nvPr/>
          </p:nvSpPr>
          <p:spPr bwMode="auto">
            <a:xfrm>
              <a:off x="6043613" y="4567238"/>
              <a:ext cx="12700" cy="12700"/>
            </a:xfrm>
            <a:custGeom>
              <a:avLst/>
              <a:gdLst>
                <a:gd name="T0" fmla="*/ 0 w 18"/>
                <a:gd name="T1" fmla="*/ 2822 h 18"/>
                <a:gd name="T2" fmla="*/ 0 w 18"/>
                <a:gd name="T3" fmla="*/ 2822 h 18"/>
                <a:gd name="T4" fmla="*/ 2822 w 18"/>
                <a:gd name="T5" fmla="*/ 0 h 18"/>
                <a:gd name="T6" fmla="*/ 0 w 18"/>
                <a:gd name="T7" fmla="*/ 0 h 18"/>
                <a:gd name="T8" fmla="*/ 0 w 18"/>
                <a:gd name="T9" fmla="*/ 2822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0" y="18"/>
                  </a:moveTo>
                  <a:lnTo>
                    <a:pt x="0" y="18"/>
                  </a:lnTo>
                  <a:lnTo>
                    <a:pt x="18" y="0"/>
                  </a:lnTo>
                  <a:lnTo>
                    <a:pt x="0" y="0"/>
                  </a:lnTo>
                  <a:lnTo>
                    <a:pt x="0" y="18"/>
                  </a:lnTo>
                </a:path>
              </a:pathLst>
            </a:custGeom>
            <a:solidFill>
              <a:srgbClr val="C8C8C8"/>
            </a:solidFill>
            <a:ln w="9525" cap="rnd">
              <a:solidFill>
                <a:schemeClr val="bg1"/>
              </a:solidFill>
              <a:round/>
              <a:headEnd/>
              <a:tailEnd/>
            </a:ln>
          </p:spPr>
          <p:txBody>
            <a:bodyPr/>
            <a:lstStyle/>
            <a:p>
              <a:endParaRPr lang="en-US" dirty="0"/>
            </a:p>
          </p:txBody>
        </p:sp>
        <p:sp>
          <p:nvSpPr>
            <p:cNvPr id="524" name="Freeform 274">
              <a:extLst>
                <a:ext uri="{FF2B5EF4-FFF2-40B4-BE49-F238E27FC236}">
                  <a16:creationId xmlns:a16="http://schemas.microsoft.com/office/drawing/2014/main" id="{4D14AE35-1437-46E3-AD6B-297347D07496}"/>
                </a:ext>
              </a:extLst>
            </p:cNvPr>
            <p:cNvSpPr>
              <a:spLocks/>
            </p:cNvSpPr>
            <p:nvPr/>
          </p:nvSpPr>
          <p:spPr bwMode="auto">
            <a:xfrm>
              <a:off x="6443662" y="5227638"/>
              <a:ext cx="55563" cy="50800"/>
            </a:xfrm>
            <a:custGeom>
              <a:avLst/>
              <a:gdLst>
                <a:gd name="T0" fmla="*/ 14495 w 69"/>
                <a:gd name="T1" fmla="*/ 6451 h 63"/>
                <a:gd name="T2" fmla="*/ 14495 w 69"/>
                <a:gd name="T3" fmla="*/ 6451 h 63"/>
                <a:gd name="T4" fmla="*/ 10468 w 69"/>
                <a:gd name="T5" fmla="*/ 9676 h 63"/>
                <a:gd name="T6" fmla="*/ 4026 w 69"/>
                <a:gd name="T7" fmla="*/ 12902 h 63"/>
                <a:gd name="T8" fmla="*/ 0 w 69"/>
                <a:gd name="T9" fmla="*/ 9676 h 63"/>
                <a:gd name="T10" fmla="*/ 7247 w 69"/>
                <a:gd name="T11" fmla="*/ 0 h 63"/>
                <a:gd name="T12" fmla="*/ 10468 w 69"/>
                <a:gd name="T13" fmla="*/ 3225 h 63"/>
                <a:gd name="T14" fmla="*/ 14495 w 69"/>
                <a:gd name="T15" fmla="*/ 6451 h 63"/>
                <a:gd name="T16" fmla="*/ 0 60000 65536"/>
                <a:gd name="T17" fmla="*/ 0 60000 65536"/>
                <a:gd name="T18" fmla="*/ 0 60000 65536"/>
                <a:gd name="T19" fmla="*/ 0 60000 65536"/>
                <a:gd name="T20" fmla="*/ 0 60000 65536"/>
                <a:gd name="T21" fmla="*/ 0 60000 65536"/>
                <a:gd name="T22" fmla="*/ 0 60000 65536"/>
                <a:gd name="T23" fmla="*/ 0 60000 65536"/>
                <a:gd name="T24" fmla="*/ 0 w 69"/>
                <a:gd name="T25" fmla="*/ 0 h 63"/>
                <a:gd name="T26" fmla="*/ 69 w 69"/>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 h="63">
                  <a:moveTo>
                    <a:pt x="69" y="31"/>
                  </a:moveTo>
                  <a:lnTo>
                    <a:pt x="69" y="31"/>
                  </a:lnTo>
                  <a:lnTo>
                    <a:pt x="52" y="48"/>
                  </a:lnTo>
                  <a:lnTo>
                    <a:pt x="18" y="63"/>
                  </a:lnTo>
                  <a:lnTo>
                    <a:pt x="0" y="48"/>
                  </a:lnTo>
                  <a:lnTo>
                    <a:pt x="35" y="0"/>
                  </a:lnTo>
                  <a:lnTo>
                    <a:pt x="52" y="15"/>
                  </a:lnTo>
                  <a:lnTo>
                    <a:pt x="69" y="31"/>
                  </a:lnTo>
                </a:path>
              </a:pathLst>
            </a:custGeom>
            <a:solidFill>
              <a:srgbClr val="C8C8C8"/>
            </a:solidFill>
            <a:ln w="9525" cap="rnd">
              <a:solidFill>
                <a:schemeClr val="bg1"/>
              </a:solidFill>
              <a:round/>
              <a:headEnd/>
              <a:tailEnd/>
            </a:ln>
          </p:spPr>
          <p:txBody>
            <a:bodyPr/>
            <a:lstStyle/>
            <a:p>
              <a:endParaRPr lang="en-US" dirty="0"/>
            </a:p>
          </p:txBody>
        </p:sp>
        <p:sp>
          <p:nvSpPr>
            <p:cNvPr id="525" name="Freeform 275">
              <a:extLst>
                <a:ext uri="{FF2B5EF4-FFF2-40B4-BE49-F238E27FC236}">
                  <a16:creationId xmlns:a16="http://schemas.microsoft.com/office/drawing/2014/main" id="{FA306F00-E939-4242-BF9F-2829E22CC7A9}"/>
                </a:ext>
              </a:extLst>
            </p:cNvPr>
            <p:cNvSpPr>
              <a:spLocks/>
            </p:cNvSpPr>
            <p:nvPr/>
          </p:nvSpPr>
          <p:spPr bwMode="auto">
            <a:xfrm>
              <a:off x="6499224" y="4656138"/>
              <a:ext cx="234950" cy="215900"/>
            </a:xfrm>
            <a:custGeom>
              <a:avLst/>
              <a:gdLst>
                <a:gd name="T0" fmla="*/ 20637 w 296"/>
                <a:gd name="T1" fmla="*/ 44779 h 270"/>
                <a:gd name="T2" fmla="*/ 20637 w 296"/>
                <a:gd name="T3" fmla="*/ 44779 h 270"/>
                <a:gd name="T4" fmla="*/ 10319 w 296"/>
                <a:gd name="T5" fmla="*/ 38382 h 270"/>
                <a:gd name="T6" fmla="*/ 7144 w 296"/>
                <a:gd name="T7" fmla="*/ 38382 h 270"/>
                <a:gd name="T8" fmla="*/ 0 w 296"/>
                <a:gd name="T9" fmla="*/ 28787 h 270"/>
                <a:gd name="T10" fmla="*/ 0 w 296"/>
                <a:gd name="T11" fmla="*/ 19191 h 270"/>
                <a:gd name="T12" fmla="*/ 7144 w 296"/>
                <a:gd name="T13" fmla="*/ 12794 h 270"/>
                <a:gd name="T14" fmla="*/ 7144 w 296"/>
                <a:gd name="T15" fmla="*/ 9596 h 270"/>
                <a:gd name="T16" fmla="*/ 7144 w 296"/>
                <a:gd name="T17" fmla="*/ 6397 h 270"/>
                <a:gd name="T18" fmla="*/ 7144 w 296"/>
                <a:gd name="T19" fmla="*/ 0 h 270"/>
                <a:gd name="T20" fmla="*/ 14288 w 296"/>
                <a:gd name="T21" fmla="*/ 0 h 270"/>
                <a:gd name="T22" fmla="*/ 23812 w 296"/>
                <a:gd name="T23" fmla="*/ 0 h 270"/>
                <a:gd name="T24" fmla="*/ 27781 w 296"/>
                <a:gd name="T25" fmla="*/ 0 h 270"/>
                <a:gd name="T26" fmla="*/ 44450 w 296"/>
                <a:gd name="T27" fmla="*/ 9596 h 270"/>
                <a:gd name="T28" fmla="*/ 44450 w 296"/>
                <a:gd name="T29" fmla="*/ 15993 h 270"/>
                <a:gd name="T30" fmla="*/ 55563 w 296"/>
                <a:gd name="T31" fmla="*/ 19191 h 270"/>
                <a:gd name="T32" fmla="*/ 52388 w 296"/>
                <a:gd name="T33" fmla="*/ 25588 h 270"/>
                <a:gd name="T34" fmla="*/ 55563 w 296"/>
                <a:gd name="T35" fmla="*/ 31985 h 270"/>
                <a:gd name="T36" fmla="*/ 55563 w 296"/>
                <a:gd name="T37" fmla="*/ 41581 h 270"/>
                <a:gd name="T38" fmla="*/ 55563 w 296"/>
                <a:gd name="T39" fmla="*/ 44779 h 270"/>
                <a:gd name="T40" fmla="*/ 58738 w 296"/>
                <a:gd name="T41" fmla="*/ 47978 h 270"/>
                <a:gd name="T42" fmla="*/ 52388 w 296"/>
                <a:gd name="T43" fmla="*/ 55174 h 270"/>
                <a:gd name="T44" fmla="*/ 37306 w 296"/>
                <a:gd name="T45" fmla="*/ 55174 h 270"/>
                <a:gd name="T46" fmla="*/ 30956 w 296"/>
                <a:gd name="T47" fmla="*/ 55174 h 270"/>
                <a:gd name="T48" fmla="*/ 27781 w 296"/>
                <a:gd name="T49" fmla="*/ 44779 h 270"/>
                <a:gd name="T50" fmla="*/ 23812 w 296"/>
                <a:gd name="T51" fmla="*/ 44779 h 270"/>
                <a:gd name="T52" fmla="*/ 20637 w 296"/>
                <a:gd name="T53" fmla="*/ 44779 h 27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96"/>
                <a:gd name="T82" fmla="*/ 0 h 270"/>
                <a:gd name="T83" fmla="*/ 296 w 296"/>
                <a:gd name="T84" fmla="*/ 270 h 27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96" h="270">
                  <a:moveTo>
                    <a:pt x="104" y="222"/>
                  </a:moveTo>
                  <a:lnTo>
                    <a:pt x="104" y="222"/>
                  </a:lnTo>
                  <a:lnTo>
                    <a:pt x="52" y="191"/>
                  </a:lnTo>
                  <a:lnTo>
                    <a:pt x="35" y="191"/>
                  </a:lnTo>
                  <a:lnTo>
                    <a:pt x="0" y="143"/>
                  </a:lnTo>
                  <a:lnTo>
                    <a:pt x="0" y="95"/>
                  </a:lnTo>
                  <a:lnTo>
                    <a:pt x="35" y="63"/>
                  </a:lnTo>
                  <a:lnTo>
                    <a:pt x="35" y="47"/>
                  </a:lnTo>
                  <a:lnTo>
                    <a:pt x="35" y="30"/>
                  </a:lnTo>
                  <a:lnTo>
                    <a:pt x="35" y="0"/>
                  </a:lnTo>
                  <a:lnTo>
                    <a:pt x="69" y="0"/>
                  </a:lnTo>
                  <a:lnTo>
                    <a:pt x="121" y="0"/>
                  </a:lnTo>
                  <a:lnTo>
                    <a:pt x="139" y="0"/>
                  </a:lnTo>
                  <a:lnTo>
                    <a:pt x="225" y="47"/>
                  </a:lnTo>
                  <a:lnTo>
                    <a:pt x="225" y="78"/>
                  </a:lnTo>
                  <a:lnTo>
                    <a:pt x="279" y="95"/>
                  </a:lnTo>
                  <a:lnTo>
                    <a:pt x="261" y="126"/>
                  </a:lnTo>
                  <a:lnTo>
                    <a:pt x="279" y="159"/>
                  </a:lnTo>
                  <a:lnTo>
                    <a:pt x="279" y="207"/>
                  </a:lnTo>
                  <a:lnTo>
                    <a:pt x="279" y="222"/>
                  </a:lnTo>
                  <a:lnTo>
                    <a:pt x="296" y="239"/>
                  </a:lnTo>
                  <a:lnTo>
                    <a:pt x="261" y="270"/>
                  </a:lnTo>
                  <a:lnTo>
                    <a:pt x="190" y="270"/>
                  </a:lnTo>
                  <a:lnTo>
                    <a:pt x="156" y="270"/>
                  </a:lnTo>
                  <a:lnTo>
                    <a:pt x="139" y="222"/>
                  </a:lnTo>
                  <a:lnTo>
                    <a:pt x="121" y="222"/>
                  </a:lnTo>
                  <a:lnTo>
                    <a:pt x="104" y="222"/>
                  </a:lnTo>
                  <a:close/>
                </a:path>
              </a:pathLst>
            </a:custGeom>
            <a:solidFill>
              <a:srgbClr val="A8B21C"/>
            </a:solidFill>
            <a:ln w="9525" cap="rnd">
              <a:solidFill>
                <a:schemeClr val="bg1"/>
              </a:solidFill>
              <a:round/>
              <a:headEnd/>
              <a:tailEnd/>
            </a:ln>
          </p:spPr>
          <p:txBody>
            <a:bodyPr/>
            <a:lstStyle/>
            <a:p>
              <a:endParaRPr lang="en-US" dirty="0"/>
            </a:p>
          </p:txBody>
        </p:sp>
        <p:sp>
          <p:nvSpPr>
            <p:cNvPr id="526" name="Freeform 276">
              <a:extLst>
                <a:ext uri="{FF2B5EF4-FFF2-40B4-BE49-F238E27FC236}">
                  <a16:creationId xmlns:a16="http://schemas.microsoft.com/office/drawing/2014/main" id="{6DCF5023-23D8-46A5-BA6C-63EAE582D917}"/>
                </a:ext>
              </a:extLst>
            </p:cNvPr>
            <p:cNvSpPr>
              <a:spLocks/>
            </p:cNvSpPr>
            <p:nvPr/>
          </p:nvSpPr>
          <p:spPr bwMode="auto">
            <a:xfrm>
              <a:off x="6043613" y="4592638"/>
              <a:ext cx="125413" cy="127000"/>
            </a:xfrm>
            <a:custGeom>
              <a:avLst/>
              <a:gdLst>
                <a:gd name="T0" fmla="*/ 6271 w 160"/>
                <a:gd name="T1" fmla="*/ 7189 h 159"/>
                <a:gd name="T2" fmla="*/ 6271 w 160"/>
                <a:gd name="T3" fmla="*/ 7189 h 159"/>
                <a:gd name="T4" fmla="*/ 13325 w 160"/>
                <a:gd name="T5" fmla="*/ 7189 h 159"/>
                <a:gd name="T6" fmla="*/ 13325 w 160"/>
                <a:gd name="T7" fmla="*/ 0 h 159"/>
                <a:gd name="T8" fmla="*/ 23515 w 160"/>
                <a:gd name="T9" fmla="*/ 0 h 159"/>
                <a:gd name="T10" fmla="*/ 23515 w 160"/>
                <a:gd name="T11" fmla="*/ 7189 h 159"/>
                <a:gd name="T12" fmla="*/ 27434 w 160"/>
                <a:gd name="T13" fmla="*/ 3195 h 159"/>
                <a:gd name="T14" fmla="*/ 30569 w 160"/>
                <a:gd name="T15" fmla="*/ 7189 h 159"/>
                <a:gd name="T16" fmla="*/ 30569 w 160"/>
                <a:gd name="T17" fmla="*/ 9585 h 159"/>
                <a:gd name="T18" fmla="*/ 30569 w 160"/>
                <a:gd name="T19" fmla="*/ 22365 h 159"/>
                <a:gd name="T20" fmla="*/ 20380 w 160"/>
                <a:gd name="T21" fmla="*/ 22365 h 159"/>
                <a:gd name="T22" fmla="*/ 17244 w 160"/>
                <a:gd name="T23" fmla="*/ 25560 h 159"/>
                <a:gd name="T24" fmla="*/ 17244 w 160"/>
                <a:gd name="T25" fmla="*/ 28755 h 159"/>
                <a:gd name="T26" fmla="*/ 13325 w 160"/>
                <a:gd name="T27" fmla="*/ 28755 h 159"/>
                <a:gd name="T28" fmla="*/ 13325 w 160"/>
                <a:gd name="T29" fmla="*/ 31950 h 159"/>
                <a:gd name="T30" fmla="*/ 6271 w 160"/>
                <a:gd name="T31" fmla="*/ 25560 h 159"/>
                <a:gd name="T32" fmla="*/ 0 w 160"/>
                <a:gd name="T33" fmla="*/ 16774 h 159"/>
                <a:gd name="T34" fmla="*/ 3135 w 160"/>
                <a:gd name="T35" fmla="*/ 12780 h 159"/>
                <a:gd name="T36" fmla="*/ 3135 w 160"/>
                <a:gd name="T37" fmla="*/ 9585 h 159"/>
                <a:gd name="T38" fmla="*/ 6271 w 160"/>
                <a:gd name="T39" fmla="*/ 7189 h 1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0"/>
                <a:gd name="T61" fmla="*/ 0 h 159"/>
                <a:gd name="T62" fmla="*/ 160 w 160"/>
                <a:gd name="T63" fmla="*/ 159 h 1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0" h="159">
                  <a:moveTo>
                    <a:pt x="35" y="33"/>
                  </a:moveTo>
                  <a:lnTo>
                    <a:pt x="35" y="33"/>
                  </a:lnTo>
                  <a:lnTo>
                    <a:pt x="71" y="33"/>
                  </a:lnTo>
                  <a:lnTo>
                    <a:pt x="71" y="0"/>
                  </a:lnTo>
                  <a:lnTo>
                    <a:pt x="123" y="0"/>
                  </a:lnTo>
                  <a:lnTo>
                    <a:pt x="123" y="33"/>
                  </a:lnTo>
                  <a:lnTo>
                    <a:pt x="142" y="15"/>
                  </a:lnTo>
                  <a:lnTo>
                    <a:pt x="160" y="33"/>
                  </a:lnTo>
                  <a:lnTo>
                    <a:pt x="160" y="48"/>
                  </a:lnTo>
                  <a:lnTo>
                    <a:pt x="160" y="111"/>
                  </a:lnTo>
                  <a:lnTo>
                    <a:pt x="106" y="111"/>
                  </a:lnTo>
                  <a:lnTo>
                    <a:pt x="89" y="128"/>
                  </a:lnTo>
                  <a:lnTo>
                    <a:pt x="89" y="144"/>
                  </a:lnTo>
                  <a:lnTo>
                    <a:pt x="71" y="144"/>
                  </a:lnTo>
                  <a:lnTo>
                    <a:pt x="71" y="159"/>
                  </a:lnTo>
                  <a:lnTo>
                    <a:pt x="35" y="128"/>
                  </a:lnTo>
                  <a:lnTo>
                    <a:pt x="0" y="81"/>
                  </a:lnTo>
                  <a:lnTo>
                    <a:pt x="18" y="63"/>
                  </a:lnTo>
                  <a:lnTo>
                    <a:pt x="18" y="48"/>
                  </a:lnTo>
                  <a:lnTo>
                    <a:pt x="35" y="33"/>
                  </a:lnTo>
                </a:path>
              </a:pathLst>
            </a:custGeom>
            <a:solidFill>
              <a:srgbClr val="C8C8C8"/>
            </a:solidFill>
            <a:ln w="9525" cap="rnd">
              <a:solidFill>
                <a:schemeClr val="bg1"/>
              </a:solidFill>
              <a:round/>
              <a:headEnd/>
              <a:tailEnd/>
            </a:ln>
          </p:spPr>
          <p:txBody>
            <a:bodyPr/>
            <a:lstStyle/>
            <a:p>
              <a:endParaRPr lang="en-US" dirty="0"/>
            </a:p>
          </p:txBody>
        </p:sp>
        <p:sp>
          <p:nvSpPr>
            <p:cNvPr id="527" name="Freeform 277">
              <a:extLst>
                <a:ext uri="{FF2B5EF4-FFF2-40B4-BE49-F238E27FC236}">
                  <a16:creationId xmlns:a16="http://schemas.microsoft.com/office/drawing/2014/main" id="{98A9B3E1-158E-4161-86BF-589DC906B42F}"/>
                </a:ext>
              </a:extLst>
            </p:cNvPr>
            <p:cNvSpPr>
              <a:spLocks/>
            </p:cNvSpPr>
            <p:nvPr/>
          </p:nvSpPr>
          <p:spPr bwMode="auto">
            <a:xfrm>
              <a:off x="6099174" y="4567238"/>
              <a:ext cx="165100" cy="177800"/>
            </a:xfrm>
            <a:custGeom>
              <a:avLst/>
              <a:gdLst>
                <a:gd name="T0" fmla="*/ 27781 w 208"/>
                <a:gd name="T1" fmla="*/ 3161 h 225"/>
                <a:gd name="T2" fmla="*/ 27781 w 208"/>
                <a:gd name="T3" fmla="*/ 3161 h 225"/>
                <a:gd name="T4" fmla="*/ 27781 w 208"/>
                <a:gd name="T5" fmla="*/ 9483 h 225"/>
                <a:gd name="T6" fmla="*/ 10319 w 208"/>
                <a:gd name="T7" fmla="*/ 6322 h 225"/>
                <a:gd name="T8" fmla="*/ 10319 w 208"/>
                <a:gd name="T9" fmla="*/ 12644 h 225"/>
                <a:gd name="T10" fmla="*/ 14288 w 208"/>
                <a:gd name="T11" fmla="*/ 9483 h 225"/>
                <a:gd name="T12" fmla="*/ 17463 w 208"/>
                <a:gd name="T13" fmla="*/ 12644 h 225"/>
                <a:gd name="T14" fmla="*/ 17463 w 208"/>
                <a:gd name="T15" fmla="*/ 15804 h 225"/>
                <a:gd name="T16" fmla="*/ 17463 w 208"/>
                <a:gd name="T17" fmla="*/ 28448 h 225"/>
                <a:gd name="T18" fmla="*/ 7144 w 208"/>
                <a:gd name="T19" fmla="*/ 28448 h 225"/>
                <a:gd name="T20" fmla="*/ 3969 w 208"/>
                <a:gd name="T21" fmla="*/ 31609 h 225"/>
                <a:gd name="T22" fmla="*/ 3969 w 208"/>
                <a:gd name="T23" fmla="*/ 34770 h 225"/>
                <a:gd name="T24" fmla="*/ 0 w 208"/>
                <a:gd name="T25" fmla="*/ 34770 h 225"/>
                <a:gd name="T26" fmla="*/ 0 w 208"/>
                <a:gd name="T27" fmla="*/ 37931 h 225"/>
                <a:gd name="T28" fmla="*/ 7144 w 208"/>
                <a:gd name="T29" fmla="*/ 44252 h 225"/>
                <a:gd name="T30" fmla="*/ 7144 w 208"/>
                <a:gd name="T31" fmla="*/ 41092 h 225"/>
                <a:gd name="T32" fmla="*/ 10319 w 208"/>
                <a:gd name="T33" fmla="*/ 41092 h 225"/>
                <a:gd name="T34" fmla="*/ 17463 w 208"/>
                <a:gd name="T35" fmla="*/ 41092 h 225"/>
                <a:gd name="T36" fmla="*/ 23812 w 208"/>
                <a:gd name="T37" fmla="*/ 37931 h 225"/>
                <a:gd name="T38" fmla="*/ 27781 w 208"/>
                <a:gd name="T39" fmla="*/ 28448 h 225"/>
                <a:gd name="T40" fmla="*/ 34925 w 208"/>
                <a:gd name="T41" fmla="*/ 22126 h 225"/>
                <a:gd name="T42" fmla="*/ 41275 w 208"/>
                <a:gd name="T43" fmla="*/ 0 h 225"/>
                <a:gd name="T44" fmla="*/ 30956 w 208"/>
                <a:gd name="T45" fmla="*/ 3161 h 225"/>
                <a:gd name="T46" fmla="*/ 27781 w 208"/>
                <a:gd name="T47" fmla="*/ 3161 h 2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8"/>
                <a:gd name="T73" fmla="*/ 0 h 225"/>
                <a:gd name="T74" fmla="*/ 208 w 208"/>
                <a:gd name="T75" fmla="*/ 225 h 2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8" h="225">
                  <a:moveTo>
                    <a:pt x="139" y="18"/>
                  </a:moveTo>
                  <a:lnTo>
                    <a:pt x="139" y="18"/>
                  </a:lnTo>
                  <a:lnTo>
                    <a:pt x="139" y="48"/>
                  </a:lnTo>
                  <a:lnTo>
                    <a:pt x="52" y="33"/>
                  </a:lnTo>
                  <a:lnTo>
                    <a:pt x="52" y="66"/>
                  </a:lnTo>
                  <a:lnTo>
                    <a:pt x="70" y="48"/>
                  </a:lnTo>
                  <a:lnTo>
                    <a:pt x="87" y="66"/>
                  </a:lnTo>
                  <a:lnTo>
                    <a:pt x="87" y="81"/>
                  </a:lnTo>
                  <a:lnTo>
                    <a:pt x="87" y="144"/>
                  </a:lnTo>
                  <a:lnTo>
                    <a:pt x="35" y="144"/>
                  </a:lnTo>
                  <a:lnTo>
                    <a:pt x="18" y="161"/>
                  </a:lnTo>
                  <a:lnTo>
                    <a:pt x="18" y="177"/>
                  </a:lnTo>
                  <a:lnTo>
                    <a:pt x="0" y="177"/>
                  </a:lnTo>
                  <a:lnTo>
                    <a:pt x="0" y="192"/>
                  </a:lnTo>
                  <a:lnTo>
                    <a:pt x="35" y="225"/>
                  </a:lnTo>
                  <a:lnTo>
                    <a:pt x="35" y="209"/>
                  </a:lnTo>
                  <a:lnTo>
                    <a:pt x="52" y="209"/>
                  </a:lnTo>
                  <a:lnTo>
                    <a:pt x="87" y="209"/>
                  </a:lnTo>
                  <a:lnTo>
                    <a:pt x="121" y="192"/>
                  </a:lnTo>
                  <a:lnTo>
                    <a:pt x="139" y="144"/>
                  </a:lnTo>
                  <a:lnTo>
                    <a:pt x="173" y="114"/>
                  </a:lnTo>
                  <a:lnTo>
                    <a:pt x="208" y="0"/>
                  </a:lnTo>
                  <a:lnTo>
                    <a:pt x="156" y="18"/>
                  </a:lnTo>
                  <a:lnTo>
                    <a:pt x="139" y="18"/>
                  </a:lnTo>
                  <a:close/>
                </a:path>
              </a:pathLst>
            </a:custGeom>
            <a:solidFill>
              <a:srgbClr val="C8C8C8"/>
            </a:solidFill>
            <a:ln w="9525" cap="rnd">
              <a:solidFill>
                <a:schemeClr val="bg1"/>
              </a:solidFill>
              <a:round/>
              <a:headEnd/>
              <a:tailEnd/>
            </a:ln>
          </p:spPr>
          <p:txBody>
            <a:bodyPr/>
            <a:lstStyle/>
            <a:p>
              <a:endParaRPr lang="en-US" dirty="0"/>
            </a:p>
          </p:txBody>
        </p:sp>
        <p:sp>
          <p:nvSpPr>
            <p:cNvPr id="528" name="Freeform 278">
              <a:extLst>
                <a:ext uri="{FF2B5EF4-FFF2-40B4-BE49-F238E27FC236}">
                  <a16:creationId xmlns:a16="http://schemas.microsoft.com/office/drawing/2014/main" id="{DC363AF0-76C5-4148-A9F9-BEF819EEE83D}"/>
                </a:ext>
              </a:extLst>
            </p:cNvPr>
            <p:cNvSpPr>
              <a:spLocks/>
            </p:cNvSpPr>
            <p:nvPr/>
          </p:nvSpPr>
          <p:spPr bwMode="auto">
            <a:xfrm>
              <a:off x="6126162" y="4541838"/>
              <a:ext cx="414338" cy="368300"/>
            </a:xfrm>
            <a:custGeom>
              <a:avLst/>
              <a:gdLst>
                <a:gd name="T0" fmla="*/ 83664 w 520"/>
                <a:gd name="T1" fmla="*/ 0 h 462"/>
                <a:gd name="T2" fmla="*/ 83664 w 520"/>
                <a:gd name="T3" fmla="*/ 0 h 462"/>
                <a:gd name="T4" fmla="*/ 58963 w 520"/>
                <a:gd name="T5" fmla="*/ 0 h 462"/>
                <a:gd name="T6" fmla="*/ 55776 w 520"/>
                <a:gd name="T7" fmla="*/ 3189 h 462"/>
                <a:gd name="T8" fmla="*/ 45418 w 520"/>
                <a:gd name="T9" fmla="*/ 3189 h 462"/>
                <a:gd name="T10" fmla="*/ 41434 w 520"/>
                <a:gd name="T11" fmla="*/ 0 h 462"/>
                <a:gd name="T12" fmla="*/ 38247 w 520"/>
                <a:gd name="T13" fmla="*/ 0 h 462"/>
                <a:gd name="T14" fmla="*/ 35059 w 520"/>
                <a:gd name="T15" fmla="*/ 6377 h 462"/>
                <a:gd name="T16" fmla="*/ 27888 w 520"/>
                <a:gd name="T17" fmla="*/ 28699 h 462"/>
                <a:gd name="T18" fmla="*/ 20717 w 520"/>
                <a:gd name="T19" fmla="*/ 35076 h 462"/>
                <a:gd name="T20" fmla="*/ 17530 w 520"/>
                <a:gd name="T21" fmla="*/ 44642 h 462"/>
                <a:gd name="T22" fmla="*/ 10358 w 520"/>
                <a:gd name="T23" fmla="*/ 47831 h 462"/>
                <a:gd name="T24" fmla="*/ 3984 w 520"/>
                <a:gd name="T25" fmla="*/ 47831 h 462"/>
                <a:gd name="T26" fmla="*/ 0 w 520"/>
                <a:gd name="T27" fmla="*/ 54209 h 462"/>
                <a:gd name="T28" fmla="*/ 0 w 520"/>
                <a:gd name="T29" fmla="*/ 57397 h 462"/>
                <a:gd name="T30" fmla="*/ 7171 w 520"/>
                <a:gd name="T31" fmla="*/ 54209 h 462"/>
                <a:gd name="T32" fmla="*/ 20717 w 520"/>
                <a:gd name="T33" fmla="*/ 54209 h 462"/>
                <a:gd name="T34" fmla="*/ 24701 w 520"/>
                <a:gd name="T35" fmla="*/ 54209 h 462"/>
                <a:gd name="T36" fmla="*/ 24701 w 520"/>
                <a:gd name="T37" fmla="*/ 60586 h 462"/>
                <a:gd name="T38" fmla="*/ 31075 w 520"/>
                <a:gd name="T39" fmla="*/ 66964 h 462"/>
                <a:gd name="T40" fmla="*/ 38247 w 520"/>
                <a:gd name="T41" fmla="*/ 63775 h 462"/>
                <a:gd name="T42" fmla="*/ 38247 w 520"/>
                <a:gd name="T43" fmla="*/ 60586 h 462"/>
                <a:gd name="T44" fmla="*/ 45418 w 520"/>
                <a:gd name="T45" fmla="*/ 60586 h 462"/>
                <a:gd name="T46" fmla="*/ 51792 w 520"/>
                <a:gd name="T47" fmla="*/ 63775 h 462"/>
                <a:gd name="T48" fmla="*/ 51792 w 520"/>
                <a:gd name="T49" fmla="*/ 73341 h 462"/>
                <a:gd name="T50" fmla="*/ 55776 w 520"/>
                <a:gd name="T51" fmla="*/ 76530 h 462"/>
                <a:gd name="T52" fmla="*/ 51792 w 520"/>
                <a:gd name="T53" fmla="*/ 79719 h 462"/>
                <a:gd name="T54" fmla="*/ 51792 w 520"/>
                <a:gd name="T55" fmla="*/ 82907 h 462"/>
                <a:gd name="T56" fmla="*/ 62151 w 520"/>
                <a:gd name="T57" fmla="*/ 79719 h 462"/>
                <a:gd name="T58" fmla="*/ 76493 w 520"/>
                <a:gd name="T59" fmla="*/ 86096 h 462"/>
                <a:gd name="T60" fmla="*/ 79680 w 520"/>
                <a:gd name="T61" fmla="*/ 82907 h 462"/>
                <a:gd name="T62" fmla="*/ 90039 w 520"/>
                <a:gd name="T63" fmla="*/ 89285 h 462"/>
                <a:gd name="T64" fmla="*/ 94023 w 520"/>
                <a:gd name="T65" fmla="*/ 93271 h 462"/>
                <a:gd name="T66" fmla="*/ 94023 w 520"/>
                <a:gd name="T67" fmla="*/ 86096 h 462"/>
                <a:gd name="T68" fmla="*/ 90039 w 520"/>
                <a:gd name="T69" fmla="*/ 86096 h 462"/>
                <a:gd name="T70" fmla="*/ 90039 w 520"/>
                <a:gd name="T71" fmla="*/ 82907 h 462"/>
                <a:gd name="T72" fmla="*/ 90039 w 520"/>
                <a:gd name="T73" fmla="*/ 70152 h 462"/>
                <a:gd name="T74" fmla="*/ 90039 w 520"/>
                <a:gd name="T75" fmla="*/ 66964 h 462"/>
                <a:gd name="T76" fmla="*/ 100397 w 520"/>
                <a:gd name="T77" fmla="*/ 66964 h 462"/>
                <a:gd name="T78" fmla="*/ 94023 w 520"/>
                <a:gd name="T79" fmla="*/ 57397 h 462"/>
                <a:gd name="T80" fmla="*/ 94023 w 520"/>
                <a:gd name="T81" fmla="*/ 47831 h 462"/>
                <a:gd name="T82" fmla="*/ 94023 w 520"/>
                <a:gd name="T83" fmla="*/ 41454 h 462"/>
                <a:gd name="T84" fmla="*/ 94023 w 520"/>
                <a:gd name="T85" fmla="*/ 38265 h 462"/>
                <a:gd name="T86" fmla="*/ 90039 w 520"/>
                <a:gd name="T87" fmla="*/ 38265 h 462"/>
                <a:gd name="T88" fmla="*/ 94023 w 520"/>
                <a:gd name="T89" fmla="*/ 31887 h 462"/>
                <a:gd name="T90" fmla="*/ 97210 w 520"/>
                <a:gd name="T91" fmla="*/ 22321 h 462"/>
                <a:gd name="T92" fmla="*/ 100397 w 520"/>
                <a:gd name="T93" fmla="*/ 19132 h 462"/>
                <a:gd name="T94" fmla="*/ 104381 w 520"/>
                <a:gd name="T95" fmla="*/ 12755 h 462"/>
                <a:gd name="T96" fmla="*/ 100397 w 520"/>
                <a:gd name="T97" fmla="*/ 12755 h 462"/>
                <a:gd name="T98" fmla="*/ 100397 w 520"/>
                <a:gd name="T99" fmla="*/ 6377 h 462"/>
                <a:gd name="T100" fmla="*/ 97210 w 520"/>
                <a:gd name="T101" fmla="*/ 3189 h 462"/>
                <a:gd name="T102" fmla="*/ 86852 w 520"/>
                <a:gd name="T103" fmla="*/ 3189 h 462"/>
                <a:gd name="T104" fmla="*/ 83664 w 520"/>
                <a:gd name="T105" fmla="*/ 0 h 4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0"/>
                <a:gd name="T160" fmla="*/ 0 h 462"/>
                <a:gd name="T161" fmla="*/ 520 w 520"/>
                <a:gd name="T162" fmla="*/ 462 h 4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0" h="462">
                  <a:moveTo>
                    <a:pt x="417" y="0"/>
                  </a:moveTo>
                  <a:lnTo>
                    <a:pt x="417" y="0"/>
                  </a:lnTo>
                  <a:lnTo>
                    <a:pt x="294" y="0"/>
                  </a:lnTo>
                  <a:lnTo>
                    <a:pt x="276" y="15"/>
                  </a:lnTo>
                  <a:lnTo>
                    <a:pt x="225" y="15"/>
                  </a:lnTo>
                  <a:lnTo>
                    <a:pt x="207" y="0"/>
                  </a:lnTo>
                  <a:lnTo>
                    <a:pt x="190" y="0"/>
                  </a:lnTo>
                  <a:lnTo>
                    <a:pt x="173" y="30"/>
                  </a:lnTo>
                  <a:lnTo>
                    <a:pt x="138" y="144"/>
                  </a:lnTo>
                  <a:lnTo>
                    <a:pt x="104" y="174"/>
                  </a:lnTo>
                  <a:lnTo>
                    <a:pt x="86" y="222"/>
                  </a:lnTo>
                  <a:lnTo>
                    <a:pt x="52" y="239"/>
                  </a:lnTo>
                  <a:lnTo>
                    <a:pt x="17" y="239"/>
                  </a:lnTo>
                  <a:lnTo>
                    <a:pt x="0" y="270"/>
                  </a:lnTo>
                  <a:lnTo>
                    <a:pt x="0" y="287"/>
                  </a:lnTo>
                  <a:lnTo>
                    <a:pt x="35" y="270"/>
                  </a:lnTo>
                  <a:lnTo>
                    <a:pt x="104" y="270"/>
                  </a:lnTo>
                  <a:lnTo>
                    <a:pt x="121" y="270"/>
                  </a:lnTo>
                  <a:lnTo>
                    <a:pt x="121" y="303"/>
                  </a:lnTo>
                  <a:lnTo>
                    <a:pt x="155" y="335"/>
                  </a:lnTo>
                  <a:lnTo>
                    <a:pt x="190" y="318"/>
                  </a:lnTo>
                  <a:lnTo>
                    <a:pt x="190" y="303"/>
                  </a:lnTo>
                  <a:lnTo>
                    <a:pt x="225" y="303"/>
                  </a:lnTo>
                  <a:lnTo>
                    <a:pt x="259" y="318"/>
                  </a:lnTo>
                  <a:lnTo>
                    <a:pt x="259" y="366"/>
                  </a:lnTo>
                  <a:lnTo>
                    <a:pt x="276" y="383"/>
                  </a:lnTo>
                  <a:lnTo>
                    <a:pt x="259" y="399"/>
                  </a:lnTo>
                  <a:lnTo>
                    <a:pt x="259" y="414"/>
                  </a:lnTo>
                  <a:lnTo>
                    <a:pt x="311" y="399"/>
                  </a:lnTo>
                  <a:lnTo>
                    <a:pt x="380" y="431"/>
                  </a:lnTo>
                  <a:lnTo>
                    <a:pt x="397" y="414"/>
                  </a:lnTo>
                  <a:lnTo>
                    <a:pt x="451" y="447"/>
                  </a:lnTo>
                  <a:lnTo>
                    <a:pt x="468" y="462"/>
                  </a:lnTo>
                  <a:lnTo>
                    <a:pt x="468" y="431"/>
                  </a:lnTo>
                  <a:lnTo>
                    <a:pt x="451" y="431"/>
                  </a:lnTo>
                  <a:lnTo>
                    <a:pt x="451" y="414"/>
                  </a:lnTo>
                  <a:lnTo>
                    <a:pt x="451" y="351"/>
                  </a:lnTo>
                  <a:lnTo>
                    <a:pt x="451" y="335"/>
                  </a:lnTo>
                  <a:lnTo>
                    <a:pt x="503" y="335"/>
                  </a:lnTo>
                  <a:lnTo>
                    <a:pt x="468" y="287"/>
                  </a:lnTo>
                  <a:lnTo>
                    <a:pt x="468" y="239"/>
                  </a:lnTo>
                  <a:lnTo>
                    <a:pt x="468" y="207"/>
                  </a:lnTo>
                  <a:lnTo>
                    <a:pt x="468" y="191"/>
                  </a:lnTo>
                  <a:lnTo>
                    <a:pt x="451" y="191"/>
                  </a:lnTo>
                  <a:lnTo>
                    <a:pt x="468" y="159"/>
                  </a:lnTo>
                  <a:lnTo>
                    <a:pt x="486" y="111"/>
                  </a:lnTo>
                  <a:lnTo>
                    <a:pt x="503" y="96"/>
                  </a:lnTo>
                  <a:lnTo>
                    <a:pt x="520" y="63"/>
                  </a:lnTo>
                  <a:lnTo>
                    <a:pt x="503" y="63"/>
                  </a:lnTo>
                  <a:lnTo>
                    <a:pt x="503" y="30"/>
                  </a:lnTo>
                  <a:lnTo>
                    <a:pt x="486" y="15"/>
                  </a:lnTo>
                  <a:lnTo>
                    <a:pt x="434" y="15"/>
                  </a:lnTo>
                  <a:lnTo>
                    <a:pt x="417" y="0"/>
                  </a:lnTo>
                  <a:close/>
                </a:path>
              </a:pathLst>
            </a:custGeom>
            <a:solidFill>
              <a:srgbClr val="C8C8C8"/>
            </a:solidFill>
            <a:ln w="9525" cap="rnd">
              <a:solidFill>
                <a:schemeClr val="bg1"/>
              </a:solidFill>
              <a:round/>
              <a:headEnd/>
              <a:tailEnd/>
            </a:ln>
          </p:spPr>
          <p:txBody>
            <a:bodyPr/>
            <a:lstStyle/>
            <a:p>
              <a:endParaRPr lang="en-US" dirty="0"/>
            </a:p>
          </p:txBody>
        </p:sp>
        <p:sp>
          <p:nvSpPr>
            <p:cNvPr id="529" name="Freeform 279">
              <a:extLst>
                <a:ext uri="{FF2B5EF4-FFF2-40B4-BE49-F238E27FC236}">
                  <a16:creationId xmlns:a16="http://schemas.microsoft.com/office/drawing/2014/main" id="{1EC736AD-8244-4090-9BFA-7CC1AF15EE8F}"/>
                </a:ext>
              </a:extLst>
            </p:cNvPr>
            <p:cNvSpPr>
              <a:spLocks/>
            </p:cNvSpPr>
            <p:nvPr/>
          </p:nvSpPr>
          <p:spPr bwMode="auto">
            <a:xfrm>
              <a:off x="6332537" y="4808538"/>
              <a:ext cx="261938" cy="190500"/>
            </a:xfrm>
            <a:custGeom>
              <a:avLst/>
              <a:gdLst>
                <a:gd name="T0" fmla="*/ 10319 w 330"/>
                <a:gd name="T1" fmla="*/ 12700 h 240"/>
                <a:gd name="T2" fmla="*/ 10319 w 330"/>
                <a:gd name="T3" fmla="*/ 12700 h 240"/>
                <a:gd name="T4" fmla="*/ 23813 w 330"/>
                <a:gd name="T5" fmla="*/ 19050 h 240"/>
                <a:gd name="T6" fmla="*/ 27781 w 330"/>
                <a:gd name="T7" fmla="*/ 15875 h 240"/>
                <a:gd name="T8" fmla="*/ 38100 w 330"/>
                <a:gd name="T9" fmla="*/ 22225 h 240"/>
                <a:gd name="T10" fmla="*/ 41275 w 330"/>
                <a:gd name="T11" fmla="*/ 24606 h 240"/>
                <a:gd name="T12" fmla="*/ 41275 w 330"/>
                <a:gd name="T13" fmla="*/ 19050 h 240"/>
                <a:gd name="T14" fmla="*/ 38100 w 330"/>
                <a:gd name="T15" fmla="*/ 19050 h 240"/>
                <a:gd name="T16" fmla="*/ 38100 w 330"/>
                <a:gd name="T17" fmla="*/ 15875 h 240"/>
                <a:gd name="T18" fmla="*/ 38100 w 330"/>
                <a:gd name="T19" fmla="*/ 3175 h 240"/>
                <a:gd name="T20" fmla="*/ 38100 w 330"/>
                <a:gd name="T21" fmla="*/ 0 h 240"/>
                <a:gd name="T22" fmla="*/ 48419 w 330"/>
                <a:gd name="T23" fmla="*/ 0 h 240"/>
                <a:gd name="T24" fmla="*/ 52388 w 330"/>
                <a:gd name="T25" fmla="*/ 0 h 240"/>
                <a:gd name="T26" fmla="*/ 62706 w 330"/>
                <a:gd name="T27" fmla="*/ 6350 h 240"/>
                <a:gd name="T28" fmla="*/ 65881 w 330"/>
                <a:gd name="T29" fmla="*/ 12700 h 240"/>
                <a:gd name="T30" fmla="*/ 62706 w 330"/>
                <a:gd name="T31" fmla="*/ 15875 h 240"/>
                <a:gd name="T32" fmla="*/ 62706 w 330"/>
                <a:gd name="T33" fmla="*/ 19050 h 240"/>
                <a:gd name="T34" fmla="*/ 58738 w 330"/>
                <a:gd name="T35" fmla="*/ 24606 h 240"/>
                <a:gd name="T36" fmla="*/ 62706 w 330"/>
                <a:gd name="T37" fmla="*/ 28575 h 240"/>
                <a:gd name="T38" fmla="*/ 44450 w 330"/>
                <a:gd name="T39" fmla="*/ 34925 h 240"/>
                <a:gd name="T40" fmla="*/ 44450 w 330"/>
                <a:gd name="T41" fmla="*/ 38100 h 240"/>
                <a:gd name="T42" fmla="*/ 38100 w 330"/>
                <a:gd name="T43" fmla="*/ 38100 h 240"/>
                <a:gd name="T44" fmla="*/ 38100 w 330"/>
                <a:gd name="T45" fmla="*/ 41275 h 240"/>
                <a:gd name="T46" fmla="*/ 27781 w 330"/>
                <a:gd name="T47" fmla="*/ 47625 h 240"/>
                <a:gd name="T48" fmla="*/ 17463 w 330"/>
                <a:gd name="T49" fmla="*/ 47625 h 240"/>
                <a:gd name="T50" fmla="*/ 10319 w 330"/>
                <a:gd name="T51" fmla="*/ 44450 h 240"/>
                <a:gd name="T52" fmla="*/ 7144 w 330"/>
                <a:gd name="T53" fmla="*/ 47625 h 240"/>
                <a:gd name="T54" fmla="*/ 0 w 330"/>
                <a:gd name="T55" fmla="*/ 41275 h 240"/>
                <a:gd name="T56" fmla="*/ 0 w 330"/>
                <a:gd name="T57" fmla="*/ 24606 h 240"/>
                <a:gd name="T58" fmla="*/ 14288 w 330"/>
                <a:gd name="T59" fmla="*/ 22225 h 240"/>
                <a:gd name="T60" fmla="*/ 10319 w 330"/>
                <a:gd name="T61" fmla="*/ 12700 h 2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30"/>
                <a:gd name="T94" fmla="*/ 0 h 240"/>
                <a:gd name="T95" fmla="*/ 330 w 330"/>
                <a:gd name="T96" fmla="*/ 240 h 2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30" h="240">
                  <a:moveTo>
                    <a:pt x="52" y="64"/>
                  </a:moveTo>
                  <a:lnTo>
                    <a:pt x="52" y="64"/>
                  </a:lnTo>
                  <a:lnTo>
                    <a:pt x="123" y="96"/>
                  </a:lnTo>
                  <a:lnTo>
                    <a:pt x="140" y="79"/>
                  </a:lnTo>
                  <a:lnTo>
                    <a:pt x="192" y="112"/>
                  </a:lnTo>
                  <a:lnTo>
                    <a:pt x="209" y="127"/>
                  </a:lnTo>
                  <a:lnTo>
                    <a:pt x="209" y="96"/>
                  </a:lnTo>
                  <a:lnTo>
                    <a:pt x="192" y="96"/>
                  </a:lnTo>
                  <a:lnTo>
                    <a:pt x="192" y="79"/>
                  </a:lnTo>
                  <a:lnTo>
                    <a:pt x="192" y="16"/>
                  </a:lnTo>
                  <a:lnTo>
                    <a:pt x="192" y="0"/>
                  </a:lnTo>
                  <a:lnTo>
                    <a:pt x="244" y="0"/>
                  </a:lnTo>
                  <a:lnTo>
                    <a:pt x="261" y="0"/>
                  </a:lnTo>
                  <a:lnTo>
                    <a:pt x="313" y="31"/>
                  </a:lnTo>
                  <a:lnTo>
                    <a:pt x="330" y="64"/>
                  </a:lnTo>
                  <a:lnTo>
                    <a:pt x="313" y="79"/>
                  </a:lnTo>
                  <a:lnTo>
                    <a:pt x="313" y="96"/>
                  </a:lnTo>
                  <a:lnTo>
                    <a:pt x="296" y="127"/>
                  </a:lnTo>
                  <a:lnTo>
                    <a:pt x="313" y="144"/>
                  </a:lnTo>
                  <a:lnTo>
                    <a:pt x="227" y="175"/>
                  </a:lnTo>
                  <a:lnTo>
                    <a:pt x="227" y="192"/>
                  </a:lnTo>
                  <a:lnTo>
                    <a:pt x="192" y="192"/>
                  </a:lnTo>
                  <a:lnTo>
                    <a:pt x="192" y="208"/>
                  </a:lnTo>
                  <a:lnTo>
                    <a:pt x="140" y="240"/>
                  </a:lnTo>
                  <a:lnTo>
                    <a:pt x="88" y="240"/>
                  </a:lnTo>
                  <a:lnTo>
                    <a:pt x="52" y="223"/>
                  </a:lnTo>
                  <a:lnTo>
                    <a:pt x="35" y="240"/>
                  </a:lnTo>
                  <a:lnTo>
                    <a:pt x="0" y="208"/>
                  </a:lnTo>
                  <a:lnTo>
                    <a:pt x="0" y="127"/>
                  </a:lnTo>
                  <a:lnTo>
                    <a:pt x="69" y="112"/>
                  </a:lnTo>
                  <a:lnTo>
                    <a:pt x="52" y="64"/>
                  </a:lnTo>
                  <a:close/>
                </a:path>
              </a:pathLst>
            </a:custGeom>
            <a:solidFill>
              <a:srgbClr val="C8C8C8"/>
            </a:solidFill>
            <a:ln w="9525" cap="rnd">
              <a:solidFill>
                <a:schemeClr val="bg1"/>
              </a:solidFill>
              <a:round/>
              <a:headEnd/>
              <a:tailEnd/>
            </a:ln>
          </p:spPr>
          <p:txBody>
            <a:bodyPr/>
            <a:lstStyle/>
            <a:p>
              <a:endParaRPr lang="en-US" dirty="0"/>
            </a:p>
          </p:txBody>
        </p:sp>
        <p:sp>
          <p:nvSpPr>
            <p:cNvPr id="530" name="Freeform 280">
              <a:extLst>
                <a:ext uri="{FF2B5EF4-FFF2-40B4-BE49-F238E27FC236}">
                  <a16:creationId xmlns:a16="http://schemas.microsoft.com/office/drawing/2014/main" id="{831FE509-1CF2-42BA-A703-34F8F5C46945}"/>
                </a:ext>
              </a:extLst>
            </p:cNvPr>
            <p:cNvSpPr>
              <a:spLocks/>
            </p:cNvSpPr>
            <p:nvPr/>
          </p:nvSpPr>
          <p:spPr bwMode="auto">
            <a:xfrm>
              <a:off x="6115049" y="4757738"/>
              <a:ext cx="274638" cy="254000"/>
            </a:xfrm>
            <a:custGeom>
              <a:avLst/>
              <a:gdLst>
                <a:gd name="T0" fmla="*/ 0 w 345"/>
                <a:gd name="T1" fmla="*/ 56972 h 321"/>
                <a:gd name="T2" fmla="*/ 0 w 345"/>
                <a:gd name="T3" fmla="*/ 56972 h 321"/>
                <a:gd name="T4" fmla="*/ 7164 w 345"/>
                <a:gd name="T5" fmla="*/ 56972 h 321"/>
                <a:gd name="T6" fmla="*/ 14329 w 345"/>
                <a:gd name="T7" fmla="*/ 56972 h 321"/>
                <a:gd name="T8" fmla="*/ 34230 w 345"/>
                <a:gd name="T9" fmla="*/ 60137 h 321"/>
                <a:gd name="T10" fmla="*/ 41395 w 345"/>
                <a:gd name="T11" fmla="*/ 60137 h 321"/>
                <a:gd name="T12" fmla="*/ 54928 w 345"/>
                <a:gd name="T13" fmla="*/ 63302 h 321"/>
                <a:gd name="T14" fmla="*/ 62092 w 345"/>
                <a:gd name="T15" fmla="*/ 60137 h 321"/>
                <a:gd name="T16" fmla="*/ 54928 w 345"/>
                <a:gd name="T17" fmla="*/ 53807 h 321"/>
                <a:gd name="T18" fmla="*/ 54928 w 345"/>
                <a:gd name="T19" fmla="*/ 37981 h 321"/>
                <a:gd name="T20" fmla="*/ 69257 w 345"/>
                <a:gd name="T21" fmla="*/ 34816 h 321"/>
                <a:gd name="T22" fmla="*/ 65276 w 345"/>
                <a:gd name="T23" fmla="*/ 25321 h 321"/>
                <a:gd name="T24" fmla="*/ 54928 w 345"/>
                <a:gd name="T25" fmla="*/ 28486 h 321"/>
                <a:gd name="T26" fmla="*/ 54928 w 345"/>
                <a:gd name="T27" fmla="*/ 25321 h 321"/>
                <a:gd name="T28" fmla="*/ 58908 w 345"/>
                <a:gd name="T29" fmla="*/ 22156 h 321"/>
                <a:gd name="T30" fmla="*/ 54928 w 345"/>
                <a:gd name="T31" fmla="*/ 18991 h 321"/>
                <a:gd name="T32" fmla="*/ 54928 w 345"/>
                <a:gd name="T33" fmla="*/ 9495 h 321"/>
                <a:gd name="T34" fmla="*/ 48559 w 345"/>
                <a:gd name="T35" fmla="*/ 6330 h 321"/>
                <a:gd name="T36" fmla="*/ 41395 w 345"/>
                <a:gd name="T37" fmla="*/ 6330 h 321"/>
                <a:gd name="T38" fmla="*/ 41395 w 345"/>
                <a:gd name="T39" fmla="*/ 9495 h 321"/>
                <a:gd name="T40" fmla="*/ 34230 w 345"/>
                <a:gd name="T41" fmla="*/ 12660 h 321"/>
                <a:gd name="T42" fmla="*/ 27862 w 345"/>
                <a:gd name="T43" fmla="*/ 6330 h 321"/>
                <a:gd name="T44" fmla="*/ 27862 w 345"/>
                <a:gd name="T45" fmla="*/ 0 h 321"/>
                <a:gd name="T46" fmla="*/ 24678 w 345"/>
                <a:gd name="T47" fmla="*/ 0 h 321"/>
                <a:gd name="T48" fmla="*/ 10349 w 345"/>
                <a:gd name="T49" fmla="*/ 0 h 321"/>
                <a:gd name="T50" fmla="*/ 3980 w 345"/>
                <a:gd name="T51" fmla="*/ 3165 h 321"/>
                <a:gd name="T52" fmla="*/ 7164 w 345"/>
                <a:gd name="T53" fmla="*/ 12660 h 321"/>
                <a:gd name="T54" fmla="*/ 7164 w 345"/>
                <a:gd name="T55" fmla="*/ 15826 h 321"/>
                <a:gd name="T56" fmla="*/ 10349 w 345"/>
                <a:gd name="T57" fmla="*/ 28486 h 321"/>
                <a:gd name="T58" fmla="*/ 10349 w 345"/>
                <a:gd name="T59" fmla="*/ 34816 h 321"/>
                <a:gd name="T60" fmla="*/ 3980 w 345"/>
                <a:gd name="T61" fmla="*/ 37981 h 321"/>
                <a:gd name="T62" fmla="*/ 0 w 345"/>
                <a:gd name="T63" fmla="*/ 50642 h 321"/>
                <a:gd name="T64" fmla="*/ 0 w 345"/>
                <a:gd name="T65" fmla="*/ 56972 h 3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5"/>
                <a:gd name="T100" fmla="*/ 0 h 321"/>
                <a:gd name="T101" fmla="*/ 345 w 345"/>
                <a:gd name="T102" fmla="*/ 321 h 3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5" h="321">
                  <a:moveTo>
                    <a:pt x="0" y="288"/>
                  </a:moveTo>
                  <a:lnTo>
                    <a:pt x="0" y="288"/>
                  </a:lnTo>
                  <a:lnTo>
                    <a:pt x="34" y="288"/>
                  </a:lnTo>
                  <a:lnTo>
                    <a:pt x="69" y="288"/>
                  </a:lnTo>
                  <a:lnTo>
                    <a:pt x="172" y="305"/>
                  </a:lnTo>
                  <a:lnTo>
                    <a:pt x="207" y="305"/>
                  </a:lnTo>
                  <a:lnTo>
                    <a:pt x="276" y="321"/>
                  </a:lnTo>
                  <a:lnTo>
                    <a:pt x="311" y="305"/>
                  </a:lnTo>
                  <a:lnTo>
                    <a:pt x="276" y="273"/>
                  </a:lnTo>
                  <a:lnTo>
                    <a:pt x="276" y="192"/>
                  </a:lnTo>
                  <a:lnTo>
                    <a:pt x="345" y="177"/>
                  </a:lnTo>
                  <a:lnTo>
                    <a:pt x="328" y="129"/>
                  </a:lnTo>
                  <a:lnTo>
                    <a:pt x="276" y="144"/>
                  </a:lnTo>
                  <a:lnTo>
                    <a:pt x="276" y="129"/>
                  </a:lnTo>
                  <a:lnTo>
                    <a:pt x="293" y="113"/>
                  </a:lnTo>
                  <a:lnTo>
                    <a:pt x="276" y="96"/>
                  </a:lnTo>
                  <a:lnTo>
                    <a:pt x="276" y="48"/>
                  </a:lnTo>
                  <a:lnTo>
                    <a:pt x="241" y="33"/>
                  </a:lnTo>
                  <a:lnTo>
                    <a:pt x="207" y="33"/>
                  </a:lnTo>
                  <a:lnTo>
                    <a:pt x="207" y="48"/>
                  </a:lnTo>
                  <a:lnTo>
                    <a:pt x="172" y="65"/>
                  </a:lnTo>
                  <a:lnTo>
                    <a:pt x="138" y="33"/>
                  </a:lnTo>
                  <a:lnTo>
                    <a:pt x="138" y="0"/>
                  </a:lnTo>
                  <a:lnTo>
                    <a:pt x="121" y="0"/>
                  </a:lnTo>
                  <a:lnTo>
                    <a:pt x="51" y="0"/>
                  </a:lnTo>
                  <a:lnTo>
                    <a:pt x="17" y="17"/>
                  </a:lnTo>
                  <a:lnTo>
                    <a:pt x="34" y="65"/>
                  </a:lnTo>
                  <a:lnTo>
                    <a:pt x="34" y="81"/>
                  </a:lnTo>
                  <a:lnTo>
                    <a:pt x="51" y="144"/>
                  </a:lnTo>
                  <a:lnTo>
                    <a:pt x="51" y="177"/>
                  </a:lnTo>
                  <a:lnTo>
                    <a:pt x="17" y="192"/>
                  </a:lnTo>
                  <a:lnTo>
                    <a:pt x="0" y="257"/>
                  </a:lnTo>
                  <a:lnTo>
                    <a:pt x="0" y="288"/>
                  </a:lnTo>
                  <a:close/>
                </a:path>
              </a:pathLst>
            </a:custGeom>
            <a:solidFill>
              <a:srgbClr val="A8B21C"/>
            </a:solidFill>
            <a:ln w="9525" cap="rnd">
              <a:solidFill>
                <a:schemeClr val="bg1"/>
              </a:solidFill>
              <a:round/>
              <a:headEnd/>
              <a:tailEnd/>
            </a:ln>
          </p:spPr>
          <p:txBody>
            <a:bodyPr/>
            <a:lstStyle/>
            <a:p>
              <a:endParaRPr lang="en-US" dirty="0"/>
            </a:p>
          </p:txBody>
        </p:sp>
        <p:sp>
          <p:nvSpPr>
            <p:cNvPr id="531" name="Freeform 281">
              <a:extLst>
                <a:ext uri="{FF2B5EF4-FFF2-40B4-BE49-F238E27FC236}">
                  <a16:creationId xmlns:a16="http://schemas.microsoft.com/office/drawing/2014/main" id="{7A5E8E2D-BBE0-45AA-915D-5BAC495680AC}"/>
                </a:ext>
              </a:extLst>
            </p:cNvPr>
            <p:cNvSpPr>
              <a:spLocks/>
            </p:cNvSpPr>
            <p:nvPr/>
          </p:nvSpPr>
          <p:spPr bwMode="auto">
            <a:xfrm>
              <a:off x="6056313" y="3944938"/>
              <a:ext cx="346075" cy="304800"/>
            </a:xfrm>
            <a:custGeom>
              <a:avLst/>
              <a:gdLst>
                <a:gd name="T0" fmla="*/ 14320 w 435"/>
                <a:gd name="T1" fmla="*/ 54769 h 384"/>
                <a:gd name="T2" fmla="*/ 14320 w 435"/>
                <a:gd name="T3" fmla="*/ 54769 h 384"/>
                <a:gd name="T4" fmla="*/ 10342 w 435"/>
                <a:gd name="T5" fmla="*/ 47625 h 384"/>
                <a:gd name="T6" fmla="*/ 7160 w 435"/>
                <a:gd name="T7" fmla="*/ 47625 h 384"/>
                <a:gd name="T8" fmla="*/ 0 w 435"/>
                <a:gd name="T9" fmla="*/ 38100 h 384"/>
                <a:gd name="T10" fmla="*/ 3978 w 435"/>
                <a:gd name="T11" fmla="*/ 35719 h 384"/>
                <a:gd name="T12" fmla="*/ 3978 w 435"/>
                <a:gd name="T13" fmla="*/ 28575 h 384"/>
                <a:gd name="T14" fmla="*/ 3978 w 435"/>
                <a:gd name="T15" fmla="*/ 22225 h 384"/>
                <a:gd name="T16" fmla="*/ 0 w 435"/>
                <a:gd name="T17" fmla="*/ 19050 h 384"/>
                <a:gd name="T18" fmla="*/ 0 w 435"/>
                <a:gd name="T19" fmla="*/ 16669 h 384"/>
                <a:gd name="T20" fmla="*/ 3978 w 435"/>
                <a:gd name="T21" fmla="*/ 12700 h 384"/>
                <a:gd name="T22" fmla="*/ 3978 w 435"/>
                <a:gd name="T23" fmla="*/ 9525 h 384"/>
                <a:gd name="T24" fmla="*/ 10342 w 435"/>
                <a:gd name="T25" fmla="*/ 3175 h 384"/>
                <a:gd name="T26" fmla="*/ 10342 w 435"/>
                <a:gd name="T27" fmla="*/ 0 h 384"/>
                <a:gd name="T28" fmla="*/ 17503 w 435"/>
                <a:gd name="T29" fmla="*/ 0 h 384"/>
                <a:gd name="T30" fmla="*/ 27845 w 435"/>
                <a:gd name="T31" fmla="*/ 3175 h 384"/>
                <a:gd name="T32" fmla="*/ 35005 w 435"/>
                <a:gd name="T33" fmla="*/ 3175 h 384"/>
                <a:gd name="T34" fmla="*/ 35005 w 435"/>
                <a:gd name="T35" fmla="*/ 9525 h 384"/>
                <a:gd name="T36" fmla="*/ 55690 w 435"/>
                <a:gd name="T37" fmla="*/ 16669 h 384"/>
                <a:gd name="T38" fmla="*/ 58873 w 435"/>
                <a:gd name="T39" fmla="*/ 12700 h 384"/>
                <a:gd name="T40" fmla="*/ 58873 w 435"/>
                <a:gd name="T41" fmla="*/ 7144 h 384"/>
                <a:gd name="T42" fmla="*/ 70011 w 435"/>
                <a:gd name="T43" fmla="*/ 0 h 384"/>
                <a:gd name="T44" fmla="*/ 76375 w 435"/>
                <a:gd name="T45" fmla="*/ 3175 h 384"/>
                <a:gd name="T46" fmla="*/ 76375 w 435"/>
                <a:gd name="T47" fmla="*/ 7144 h 384"/>
                <a:gd name="T48" fmla="*/ 86718 w 435"/>
                <a:gd name="T49" fmla="*/ 7144 h 384"/>
                <a:gd name="T50" fmla="*/ 83535 w 435"/>
                <a:gd name="T51" fmla="*/ 19050 h 384"/>
                <a:gd name="T52" fmla="*/ 86718 w 435"/>
                <a:gd name="T53" fmla="*/ 26194 h 384"/>
                <a:gd name="T54" fmla="*/ 86718 w 435"/>
                <a:gd name="T55" fmla="*/ 60325 h 384"/>
                <a:gd name="T56" fmla="*/ 86718 w 435"/>
                <a:gd name="T57" fmla="*/ 69850 h 384"/>
                <a:gd name="T58" fmla="*/ 83535 w 435"/>
                <a:gd name="T59" fmla="*/ 73819 h 384"/>
                <a:gd name="T60" fmla="*/ 80353 w 435"/>
                <a:gd name="T61" fmla="*/ 76200 h 384"/>
                <a:gd name="T62" fmla="*/ 38188 w 435"/>
                <a:gd name="T63" fmla="*/ 54769 h 384"/>
                <a:gd name="T64" fmla="*/ 31823 w 435"/>
                <a:gd name="T65" fmla="*/ 57150 h 384"/>
                <a:gd name="T66" fmla="*/ 27845 w 435"/>
                <a:gd name="T67" fmla="*/ 54769 h 384"/>
                <a:gd name="T68" fmla="*/ 14320 w 435"/>
                <a:gd name="T69" fmla="*/ 54769 h 3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5"/>
                <a:gd name="T106" fmla="*/ 0 h 384"/>
                <a:gd name="T107" fmla="*/ 435 w 435"/>
                <a:gd name="T108" fmla="*/ 384 h 3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5" h="384">
                  <a:moveTo>
                    <a:pt x="69" y="273"/>
                  </a:moveTo>
                  <a:lnTo>
                    <a:pt x="69" y="273"/>
                  </a:lnTo>
                  <a:lnTo>
                    <a:pt x="51" y="240"/>
                  </a:lnTo>
                  <a:lnTo>
                    <a:pt x="34" y="240"/>
                  </a:lnTo>
                  <a:lnTo>
                    <a:pt x="0" y="192"/>
                  </a:lnTo>
                  <a:lnTo>
                    <a:pt x="17" y="177"/>
                  </a:lnTo>
                  <a:lnTo>
                    <a:pt x="17" y="144"/>
                  </a:lnTo>
                  <a:lnTo>
                    <a:pt x="17" y="112"/>
                  </a:lnTo>
                  <a:lnTo>
                    <a:pt x="0" y="96"/>
                  </a:lnTo>
                  <a:lnTo>
                    <a:pt x="0" y="81"/>
                  </a:lnTo>
                  <a:lnTo>
                    <a:pt x="17" y="64"/>
                  </a:lnTo>
                  <a:lnTo>
                    <a:pt x="17" y="48"/>
                  </a:lnTo>
                  <a:lnTo>
                    <a:pt x="51" y="16"/>
                  </a:lnTo>
                  <a:lnTo>
                    <a:pt x="51" y="0"/>
                  </a:lnTo>
                  <a:lnTo>
                    <a:pt x="86" y="0"/>
                  </a:lnTo>
                  <a:lnTo>
                    <a:pt x="140" y="16"/>
                  </a:lnTo>
                  <a:lnTo>
                    <a:pt x="174" y="16"/>
                  </a:lnTo>
                  <a:lnTo>
                    <a:pt x="174" y="48"/>
                  </a:lnTo>
                  <a:lnTo>
                    <a:pt x="278" y="81"/>
                  </a:lnTo>
                  <a:lnTo>
                    <a:pt x="295" y="64"/>
                  </a:lnTo>
                  <a:lnTo>
                    <a:pt x="295" y="33"/>
                  </a:lnTo>
                  <a:lnTo>
                    <a:pt x="349" y="0"/>
                  </a:lnTo>
                  <a:lnTo>
                    <a:pt x="384" y="16"/>
                  </a:lnTo>
                  <a:lnTo>
                    <a:pt x="384" y="33"/>
                  </a:lnTo>
                  <a:lnTo>
                    <a:pt x="435" y="33"/>
                  </a:lnTo>
                  <a:lnTo>
                    <a:pt x="418" y="96"/>
                  </a:lnTo>
                  <a:lnTo>
                    <a:pt x="435" y="129"/>
                  </a:lnTo>
                  <a:lnTo>
                    <a:pt x="435" y="304"/>
                  </a:lnTo>
                  <a:lnTo>
                    <a:pt x="435" y="352"/>
                  </a:lnTo>
                  <a:lnTo>
                    <a:pt x="418" y="369"/>
                  </a:lnTo>
                  <a:lnTo>
                    <a:pt x="401" y="384"/>
                  </a:lnTo>
                  <a:lnTo>
                    <a:pt x="192" y="273"/>
                  </a:lnTo>
                  <a:lnTo>
                    <a:pt x="157" y="288"/>
                  </a:lnTo>
                  <a:lnTo>
                    <a:pt x="140" y="273"/>
                  </a:lnTo>
                  <a:lnTo>
                    <a:pt x="69" y="273"/>
                  </a:lnTo>
                  <a:close/>
                </a:path>
              </a:pathLst>
            </a:custGeom>
            <a:solidFill>
              <a:srgbClr val="C8C8C8"/>
            </a:solidFill>
            <a:ln w="9525" cap="rnd">
              <a:solidFill>
                <a:schemeClr val="bg1"/>
              </a:solidFill>
              <a:round/>
              <a:headEnd/>
              <a:tailEnd/>
            </a:ln>
          </p:spPr>
          <p:txBody>
            <a:bodyPr/>
            <a:lstStyle/>
            <a:p>
              <a:endParaRPr lang="en-US" dirty="0"/>
            </a:p>
          </p:txBody>
        </p:sp>
        <p:sp>
          <p:nvSpPr>
            <p:cNvPr id="532" name="Freeform 282">
              <a:extLst>
                <a:ext uri="{FF2B5EF4-FFF2-40B4-BE49-F238E27FC236}">
                  <a16:creationId xmlns:a16="http://schemas.microsoft.com/office/drawing/2014/main" id="{2B07FFDD-E235-4112-82FC-8A613B2AFF88}"/>
                </a:ext>
              </a:extLst>
            </p:cNvPr>
            <p:cNvSpPr>
              <a:spLocks/>
            </p:cNvSpPr>
            <p:nvPr/>
          </p:nvSpPr>
          <p:spPr bwMode="auto">
            <a:xfrm>
              <a:off x="6389687" y="3971926"/>
              <a:ext cx="246063" cy="227013"/>
            </a:xfrm>
            <a:custGeom>
              <a:avLst/>
              <a:gdLst>
                <a:gd name="T0" fmla="*/ 60922 w 311"/>
                <a:gd name="T1" fmla="*/ 49659 h 288"/>
                <a:gd name="T2" fmla="*/ 60922 w 311"/>
                <a:gd name="T3" fmla="*/ 49659 h 288"/>
                <a:gd name="T4" fmla="*/ 50637 w 311"/>
                <a:gd name="T5" fmla="*/ 55965 h 288"/>
                <a:gd name="T6" fmla="*/ 47472 w 311"/>
                <a:gd name="T7" fmla="*/ 52812 h 288"/>
                <a:gd name="T8" fmla="*/ 3165 w 311"/>
                <a:gd name="T9" fmla="*/ 52812 h 288"/>
                <a:gd name="T10" fmla="*/ 3165 w 311"/>
                <a:gd name="T11" fmla="*/ 18918 h 288"/>
                <a:gd name="T12" fmla="*/ 0 w 311"/>
                <a:gd name="T13" fmla="*/ 11824 h 288"/>
                <a:gd name="T14" fmla="*/ 3165 w 311"/>
                <a:gd name="T15" fmla="*/ 0 h 288"/>
                <a:gd name="T16" fmla="*/ 3165 w 311"/>
                <a:gd name="T17" fmla="*/ 2365 h 288"/>
                <a:gd name="T18" fmla="*/ 13450 w 311"/>
                <a:gd name="T19" fmla="*/ 2365 h 288"/>
                <a:gd name="T20" fmla="*/ 23736 w 311"/>
                <a:gd name="T21" fmla="*/ 5518 h 288"/>
                <a:gd name="T22" fmla="*/ 37186 w 311"/>
                <a:gd name="T23" fmla="*/ 2365 h 288"/>
                <a:gd name="T24" fmla="*/ 40351 w 311"/>
                <a:gd name="T25" fmla="*/ 2365 h 288"/>
                <a:gd name="T26" fmla="*/ 40351 w 311"/>
                <a:gd name="T27" fmla="*/ 5518 h 288"/>
                <a:gd name="T28" fmla="*/ 44307 w 311"/>
                <a:gd name="T29" fmla="*/ 2365 h 288"/>
                <a:gd name="T30" fmla="*/ 44307 w 311"/>
                <a:gd name="T31" fmla="*/ 5518 h 288"/>
                <a:gd name="T32" fmla="*/ 50637 w 311"/>
                <a:gd name="T33" fmla="*/ 2365 h 288"/>
                <a:gd name="T34" fmla="*/ 54593 w 311"/>
                <a:gd name="T35" fmla="*/ 14977 h 288"/>
                <a:gd name="T36" fmla="*/ 50637 w 311"/>
                <a:gd name="T37" fmla="*/ 24435 h 288"/>
                <a:gd name="T38" fmla="*/ 47472 w 311"/>
                <a:gd name="T39" fmla="*/ 18918 h 288"/>
                <a:gd name="T40" fmla="*/ 44307 w 311"/>
                <a:gd name="T41" fmla="*/ 9459 h 288"/>
                <a:gd name="T42" fmla="*/ 44307 w 311"/>
                <a:gd name="T43" fmla="*/ 11824 h 288"/>
                <a:gd name="T44" fmla="*/ 44307 w 311"/>
                <a:gd name="T45" fmla="*/ 14977 h 288"/>
                <a:gd name="T46" fmla="*/ 60922 w 311"/>
                <a:gd name="T47" fmla="*/ 49659 h 2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1"/>
                <a:gd name="T73" fmla="*/ 0 h 288"/>
                <a:gd name="T74" fmla="*/ 311 w 311"/>
                <a:gd name="T75" fmla="*/ 288 h 2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1" h="288">
                  <a:moveTo>
                    <a:pt x="311" y="255"/>
                  </a:moveTo>
                  <a:lnTo>
                    <a:pt x="311" y="255"/>
                  </a:lnTo>
                  <a:lnTo>
                    <a:pt x="259" y="288"/>
                  </a:lnTo>
                  <a:lnTo>
                    <a:pt x="242" y="271"/>
                  </a:lnTo>
                  <a:lnTo>
                    <a:pt x="17" y="271"/>
                  </a:lnTo>
                  <a:lnTo>
                    <a:pt x="17" y="96"/>
                  </a:lnTo>
                  <a:lnTo>
                    <a:pt x="0" y="63"/>
                  </a:lnTo>
                  <a:lnTo>
                    <a:pt x="17" y="0"/>
                  </a:lnTo>
                  <a:lnTo>
                    <a:pt x="17" y="15"/>
                  </a:lnTo>
                  <a:lnTo>
                    <a:pt x="69" y="15"/>
                  </a:lnTo>
                  <a:lnTo>
                    <a:pt x="121" y="31"/>
                  </a:lnTo>
                  <a:lnTo>
                    <a:pt x="190" y="15"/>
                  </a:lnTo>
                  <a:lnTo>
                    <a:pt x="207" y="15"/>
                  </a:lnTo>
                  <a:lnTo>
                    <a:pt x="207" y="31"/>
                  </a:lnTo>
                  <a:lnTo>
                    <a:pt x="225" y="15"/>
                  </a:lnTo>
                  <a:lnTo>
                    <a:pt x="225" y="31"/>
                  </a:lnTo>
                  <a:lnTo>
                    <a:pt x="259" y="15"/>
                  </a:lnTo>
                  <a:lnTo>
                    <a:pt x="277" y="79"/>
                  </a:lnTo>
                  <a:lnTo>
                    <a:pt x="259" y="127"/>
                  </a:lnTo>
                  <a:lnTo>
                    <a:pt x="242" y="96"/>
                  </a:lnTo>
                  <a:lnTo>
                    <a:pt x="225" y="48"/>
                  </a:lnTo>
                  <a:lnTo>
                    <a:pt x="225" y="63"/>
                  </a:lnTo>
                  <a:lnTo>
                    <a:pt x="225" y="79"/>
                  </a:lnTo>
                  <a:lnTo>
                    <a:pt x="311" y="255"/>
                  </a:lnTo>
                  <a:close/>
                </a:path>
              </a:pathLst>
            </a:custGeom>
            <a:solidFill>
              <a:srgbClr val="A8B21C"/>
            </a:solidFill>
            <a:ln w="9525" cap="rnd">
              <a:solidFill>
                <a:schemeClr val="bg1"/>
              </a:solidFill>
              <a:round/>
              <a:headEnd/>
              <a:tailEnd/>
            </a:ln>
          </p:spPr>
          <p:txBody>
            <a:bodyPr/>
            <a:lstStyle/>
            <a:p>
              <a:endParaRPr lang="en-US" dirty="0"/>
            </a:p>
          </p:txBody>
        </p:sp>
        <p:sp>
          <p:nvSpPr>
            <p:cNvPr id="533" name="Freeform 283">
              <a:extLst>
                <a:ext uri="{FF2B5EF4-FFF2-40B4-BE49-F238E27FC236}">
                  <a16:creationId xmlns:a16="http://schemas.microsoft.com/office/drawing/2014/main" id="{7DFA9BCB-35A1-4456-9E2D-8A505D48B0A8}"/>
                </a:ext>
              </a:extLst>
            </p:cNvPr>
            <p:cNvSpPr>
              <a:spLocks/>
            </p:cNvSpPr>
            <p:nvPr/>
          </p:nvSpPr>
          <p:spPr bwMode="auto">
            <a:xfrm>
              <a:off x="6745287" y="4402138"/>
              <a:ext cx="220663" cy="266700"/>
            </a:xfrm>
            <a:custGeom>
              <a:avLst/>
              <a:gdLst>
                <a:gd name="T0" fmla="*/ 6327 w 279"/>
                <a:gd name="T1" fmla="*/ 40481 h 336"/>
                <a:gd name="T2" fmla="*/ 6327 w 279"/>
                <a:gd name="T3" fmla="*/ 40481 h 336"/>
                <a:gd name="T4" fmla="*/ 0 w 279"/>
                <a:gd name="T5" fmla="*/ 47625 h 336"/>
                <a:gd name="T6" fmla="*/ 0 w 279"/>
                <a:gd name="T7" fmla="*/ 64294 h 336"/>
                <a:gd name="T8" fmla="*/ 3164 w 279"/>
                <a:gd name="T9" fmla="*/ 66675 h 336"/>
                <a:gd name="T10" fmla="*/ 13445 w 279"/>
                <a:gd name="T11" fmla="*/ 57150 h 336"/>
                <a:gd name="T12" fmla="*/ 27682 w 279"/>
                <a:gd name="T13" fmla="*/ 47625 h 336"/>
                <a:gd name="T14" fmla="*/ 37964 w 279"/>
                <a:gd name="T15" fmla="*/ 38100 h 336"/>
                <a:gd name="T16" fmla="*/ 44291 w 279"/>
                <a:gd name="T17" fmla="*/ 31750 h 336"/>
                <a:gd name="T18" fmla="*/ 54573 w 279"/>
                <a:gd name="T19" fmla="*/ 7144 h 336"/>
                <a:gd name="T20" fmla="*/ 54573 w 279"/>
                <a:gd name="T21" fmla="*/ 0 h 336"/>
                <a:gd name="T22" fmla="*/ 51409 w 279"/>
                <a:gd name="T23" fmla="*/ 0 h 336"/>
                <a:gd name="T24" fmla="*/ 44291 w 279"/>
                <a:gd name="T25" fmla="*/ 2381 h 336"/>
                <a:gd name="T26" fmla="*/ 20564 w 279"/>
                <a:gd name="T27" fmla="*/ 9525 h 336"/>
                <a:gd name="T28" fmla="*/ 16609 w 279"/>
                <a:gd name="T29" fmla="*/ 7144 h 336"/>
                <a:gd name="T30" fmla="*/ 13445 w 279"/>
                <a:gd name="T31" fmla="*/ 2381 h 336"/>
                <a:gd name="T32" fmla="*/ 10282 w 279"/>
                <a:gd name="T33" fmla="*/ 7144 h 336"/>
                <a:gd name="T34" fmla="*/ 10282 w 279"/>
                <a:gd name="T35" fmla="*/ 9525 h 336"/>
                <a:gd name="T36" fmla="*/ 16609 w 279"/>
                <a:gd name="T37" fmla="*/ 16669 h 336"/>
                <a:gd name="T38" fmla="*/ 34009 w 279"/>
                <a:gd name="T39" fmla="*/ 19050 h 336"/>
                <a:gd name="T40" fmla="*/ 37964 w 279"/>
                <a:gd name="T41" fmla="*/ 19050 h 336"/>
                <a:gd name="T42" fmla="*/ 23727 w 279"/>
                <a:gd name="T43" fmla="*/ 34925 h 336"/>
                <a:gd name="T44" fmla="*/ 13445 w 279"/>
                <a:gd name="T45" fmla="*/ 34925 h 336"/>
                <a:gd name="T46" fmla="*/ 6327 w 279"/>
                <a:gd name="T47" fmla="*/ 40481 h 3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9"/>
                <a:gd name="T73" fmla="*/ 0 h 336"/>
                <a:gd name="T74" fmla="*/ 279 w 279"/>
                <a:gd name="T75" fmla="*/ 336 h 3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9" h="336">
                  <a:moveTo>
                    <a:pt x="35" y="207"/>
                  </a:moveTo>
                  <a:lnTo>
                    <a:pt x="35" y="207"/>
                  </a:lnTo>
                  <a:lnTo>
                    <a:pt x="0" y="240"/>
                  </a:lnTo>
                  <a:lnTo>
                    <a:pt x="0" y="321"/>
                  </a:lnTo>
                  <a:lnTo>
                    <a:pt x="18" y="336"/>
                  </a:lnTo>
                  <a:lnTo>
                    <a:pt x="69" y="288"/>
                  </a:lnTo>
                  <a:lnTo>
                    <a:pt x="141" y="240"/>
                  </a:lnTo>
                  <a:lnTo>
                    <a:pt x="192" y="192"/>
                  </a:lnTo>
                  <a:lnTo>
                    <a:pt x="227" y="159"/>
                  </a:lnTo>
                  <a:lnTo>
                    <a:pt x="279" y="33"/>
                  </a:lnTo>
                  <a:lnTo>
                    <a:pt x="279" y="0"/>
                  </a:lnTo>
                  <a:lnTo>
                    <a:pt x="261" y="0"/>
                  </a:lnTo>
                  <a:lnTo>
                    <a:pt x="227" y="15"/>
                  </a:lnTo>
                  <a:lnTo>
                    <a:pt x="104" y="48"/>
                  </a:lnTo>
                  <a:lnTo>
                    <a:pt x="87" y="33"/>
                  </a:lnTo>
                  <a:lnTo>
                    <a:pt x="69" y="15"/>
                  </a:lnTo>
                  <a:lnTo>
                    <a:pt x="52" y="33"/>
                  </a:lnTo>
                  <a:lnTo>
                    <a:pt x="52" y="48"/>
                  </a:lnTo>
                  <a:lnTo>
                    <a:pt x="87" y="81"/>
                  </a:lnTo>
                  <a:lnTo>
                    <a:pt x="175" y="96"/>
                  </a:lnTo>
                  <a:lnTo>
                    <a:pt x="192" y="96"/>
                  </a:lnTo>
                  <a:lnTo>
                    <a:pt x="121" y="177"/>
                  </a:lnTo>
                  <a:lnTo>
                    <a:pt x="69" y="177"/>
                  </a:lnTo>
                  <a:lnTo>
                    <a:pt x="35" y="207"/>
                  </a:lnTo>
                </a:path>
              </a:pathLst>
            </a:custGeom>
            <a:solidFill>
              <a:srgbClr val="C8C8C8"/>
            </a:solidFill>
            <a:ln w="9525" cap="rnd">
              <a:solidFill>
                <a:schemeClr val="bg1"/>
              </a:solidFill>
              <a:round/>
              <a:headEnd/>
              <a:tailEnd/>
            </a:ln>
          </p:spPr>
          <p:txBody>
            <a:bodyPr/>
            <a:lstStyle/>
            <a:p>
              <a:endParaRPr lang="en-US" dirty="0"/>
            </a:p>
          </p:txBody>
        </p:sp>
        <p:sp>
          <p:nvSpPr>
            <p:cNvPr id="534" name="Freeform 284">
              <a:extLst>
                <a:ext uri="{FF2B5EF4-FFF2-40B4-BE49-F238E27FC236}">
                  <a16:creationId xmlns:a16="http://schemas.microsoft.com/office/drawing/2014/main" id="{E33B8912-690F-4E88-A375-1F82CBF35521}"/>
                </a:ext>
              </a:extLst>
            </p:cNvPr>
            <p:cNvSpPr>
              <a:spLocks/>
            </p:cNvSpPr>
            <p:nvPr/>
          </p:nvSpPr>
          <p:spPr bwMode="auto">
            <a:xfrm>
              <a:off x="6167437" y="4414838"/>
              <a:ext cx="288925" cy="165100"/>
            </a:xfrm>
            <a:custGeom>
              <a:avLst/>
              <a:gdLst>
                <a:gd name="T0" fmla="*/ 44572 w 363"/>
                <a:gd name="T1" fmla="*/ 0 h 210"/>
                <a:gd name="T2" fmla="*/ 44572 w 363"/>
                <a:gd name="T3" fmla="*/ 0 h 210"/>
                <a:gd name="T4" fmla="*/ 51736 w 363"/>
                <a:gd name="T5" fmla="*/ 6290 h 210"/>
                <a:gd name="T6" fmla="*/ 51736 w 363"/>
                <a:gd name="T7" fmla="*/ 12579 h 210"/>
                <a:gd name="T8" fmla="*/ 58899 w 363"/>
                <a:gd name="T9" fmla="*/ 15724 h 210"/>
                <a:gd name="T10" fmla="*/ 72430 w 363"/>
                <a:gd name="T11" fmla="*/ 31448 h 210"/>
                <a:gd name="T12" fmla="*/ 48552 w 363"/>
                <a:gd name="T13" fmla="*/ 31448 h 210"/>
                <a:gd name="T14" fmla="*/ 44572 w 363"/>
                <a:gd name="T15" fmla="*/ 34592 h 210"/>
                <a:gd name="T16" fmla="*/ 35021 w 363"/>
                <a:gd name="T17" fmla="*/ 34592 h 210"/>
                <a:gd name="T18" fmla="*/ 31042 w 363"/>
                <a:gd name="T19" fmla="*/ 31448 h 210"/>
                <a:gd name="T20" fmla="*/ 27858 w 363"/>
                <a:gd name="T21" fmla="*/ 31448 h 210"/>
                <a:gd name="T22" fmla="*/ 24674 w 363"/>
                <a:gd name="T23" fmla="*/ 36951 h 210"/>
                <a:gd name="T24" fmla="*/ 14327 w 363"/>
                <a:gd name="T25" fmla="*/ 40882 h 210"/>
                <a:gd name="T26" fmla="*/ 10347 w 363"/>
                <a:gd name="T27" fmla="*/ 40882 h 210"/>
                <a:gd name="T28" fmla="*/ 3980 w 363"/>
                <a:gd name="T29" fmla="*/ 31448 h 210"/>
                <a:gd name="T30" fmla="*/ 0 w 363"/>
                <a:gd name="T31" fmla="*/ 27517 h 210"/>
                <a:gd name="T32" fmla="*/ 7163 w 363"/>
                <a:gd name="T33" fmla="*/ 18869 h 210"/>
                <a:gd name="T34" fmla="*/ 24674 w 363"/>
                <a:gd name="T35" fmla="*/ 15724 h 210"/>
                <a:gd name="T36" fmla="*/ 27858 w 363"/>
                <a:gd name="T37" fmla="*/ 12579 h 210"/>
                <a:gd name="T38" fmla="*/ 24674 w 363"/>
                <a:gd name="T39" fmla="*/ 12579 h 210"/>
                <a:gd name="T40" fmla="*/ 35021 w 363"/>
                <a:gd name="T41" fmla="*/ 9434 h 210"/>
                <a:gd name="T42" fmla="*/ 41389 w 363"/>
                <a:gd name="T43" fmla="*/ 3145 h 210"/>
                <a:gd name="T44" fmla="*/ 44572 w 363"/>
                <a:gd name="T45" fmla="*/ 0 h 2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3"/>
                <a:gd name="T70" fmla="*/ 0 h 210"/>
                <a:gd name="T71" fmla="*/ 363 w 363"/>
                <a:gd name="T72" fmla="*/ 210 h 2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3" h="210">
                  <a:moveTo>
                    <a:pt x="224" y="0"/>
                  </a:moveTo>
                  <a:lnTo>
                    <a:pt x="224" y="0"/>
                  </a:lnTo>
                  <a:lnTo>
                    <a:pt x="259" y="33"/>
                  </a:lnTo>
                  <a:lnTo>
                    <a:pt x="259" y="66"/>
                  </a:lnTo>
                  <a:lnTo>
                    <a:pt x="294" y="81"/>
                  </a:lnTo>
                  <a:lnTo>
                    <a:pt x="363" y="162"/>
                  </a:lnTo>
                  <a:lnTo>
                    <a:pt x="242" y="162"/>
                  </a:lnTo>
                  <a:lnTo>
                    <a:pt x="224" y="177"/>
                  </a:lnTo>
                  <a:lnTo>
                    <a:pt x="173" y="177"/>
                  </a:lnTo>
                  <a:lnTo>
                    <a:pt x="155" y="162"/>
                  </a:lnTo>
                  <a:lnTo>
                    <a:pt x="138" y="162"/>
                  </a:lnTo>
                  <a:lnTo>
                    <a:pt x="121" y="192"/>
                  </a:lnTo>
                  <a:lnTo>
                    <a:pt x="69" y="210"/>
                  </a:lnTo>
                  <a:lnTo>
                    <a:pt x="52" y="210"/>
                  </a:lnTo>
                  <a:lnTo>
                    <a:pt x="17" y="162"/>
                  </a:lnTo>
                  <a:lnTo>
                    <a:pt x="0" y="144"/>
                  </a:lnTo>
                  <a:lnTo>
                    <a:pt x="34" y="96"/>
                  </a:lnTo>
                  <a:lnTo>
                    <a:pt x="121" y="81"/>
                  </a:lnTo>
                  <a:lnTo>
                    <a:pt x="138" y="66"/>
                  </a:lnTo>
                  <a:lnTo>
                    <a:pt x="121" y="66"/>
                  </a:lnTo>
                  <a:lnTo>
                    <a:pt x="173" y="48"/>
                  </a:lnTo>
                  <a:lnTo>
                    <a:pt x="207" y="18"/>
                  </a:lnTo>
                  <a:lnTo>
                    <a:pt x="224" y="0"/>
                  </a:lnTo>
                  <a:close/>
                </a:path>
              </a:pathLst>
            </a:custGeom>
            <a:solidFill>
              <a:srgbClr val="C8C8C8"/>
            </a:solidFill>
            <a:ln w="9525" cap="rnd">
              <a:solidFill>
                <a:schemeClr val="bg1"/>
              </a:solidFill>
              <a:round/>
              <a:headEnd/>
              <a:tailEnd/>
            </a:ln>
          </p:spPr>
          <p:txBody>
            <a:bodyPr/>
            <a:lstStyle/>
            <a:p>
              <a:endParaRPr lang="en-US" dirty="0"/>
            </a:p>
          </p:txBody>
        </p:sp>
        <p:sp>
          <p:nvSpPr>
            <p:cNvPr id="535" name="Freeform 285">
              <a:extLst>
                <a:ext uri="{FF2B5EF4-FFF2-40B4-BE49-F238E27FC236}">
                  <a16:creationId xmlns:a16="http://schemas.microsoft.com/office/drawing/2014/main" id="{86EFF394-2384-4CE3-B72C-1B74418725FA}"/>
                </a:ext>
              </a:extLst>
            </p:cNvPr>
            <p:cNvSpPr>
              <a:spLocks/>
            </p:cNvSpPr>
            <p:nvPr/>
          </p:nvSpPr>
          <p:spPr bwMode="auto">
            <a:xfrm>
              <a:off x="6156324" y="4160838"/>
              <a:ext cx="217488" cy="330200"/>
            </a:xfrm>
            <a:custGeom>
              <a:avLst/>
              <a:gdLst>
                <a:gd name="T0" fmla="*/ 6327 w 275"/>
                <a:gd name="T1" fmla="*/ 3190 h 414"/>
                <a:gd name="T2" fmla="*/ 6327 w 275"/>
                <a:gd name="T3" fmla="*/ 3190 h 414"/>
                <a:gd name="T4" fmla="*/ 6327 w 275"/>
                <a:gd name="T5" fmla="*/ 9571 h 414"/>
                <a:gd name="T6" fmla="*/ 13445 w 275"/>
                <a:gd name="T7" fmla="*/ 15952 h 414"/>
                <a:gd name="T8" fmla="*/ 10281 w 275"/>
                <a:gd name="T9" fmla="*/ 35094 h 414"/>
                <a:gd name="T10" fmla="*/ 0 w 275"/>
                <a:gd name="T11" fmla="*/ 48653 h 414"/>
                <a:gd name="T12" fmla="*/ 0 w 275"/>
                <a:gd name="T13" fmla="*/ 51045 h 414"/>
                <a:gd name="T14" fmla="*/ 3163 w 275"/>
                <a:gd name="T15" fmla="*/ 54236 h 414"/>
                <a:gd name="T16" fmla="*/ 3163 w 275"/>
                <a:gd name="T17" fmla="*/ 58224 h 414"/>
                <a:gd name="T18" fmla="*/ 10281 w 275"/>
                <a:gd name="T19" fmla="*/ 70187 h 414"/>
                <a:gd name="T20" fmla="*/ 3163 w 275"/>
                <a:gd name="T21" fmla="*/ 70187 h 414"/>
                <a:gd name="T22" fmla="*/ 3163 w 275"/>
                <a:gd name="T23" fmla="*/ 73378 h 414"/>
                <a:gd name="T24" fmla="*/ 6327 w 275"/>
                <a:gd name="T25" fmla="*/ 77366 h 414"/>
                <a:gd name="T26" fmla="*/ 10281 w 275"/>
                <a:gd name="T27" fmla="*/ 83746 h 414"/>
                <a:gd name="T28" fmla="*/ 26889 w 275"/>
                <a:gd name="T29" fmla="*/ 79758 h 414"/>
                <a:gd name="T30" fmla="*/ 30053 w 275"/>
                <a:gd name="T31" fmla="*/ 77366 h 414"/>
                <a:gd name="T32" fmla="*/ 26889 w 275"/>
                <a:gd name="T33" fmla="*/ 77366 h 414"/>
                <a:gd name="T34" fmla="*/ 37171 w 275"/>
                <a:gd name="T35" fmla="*/ 73378 h 414"/>
                <a:gd name="T36" fmla="*/ 43498 w 275"/>
                <a:gd name="T37" fmla="*/ 67795 h 414"/>
                <a:gd name="T38" fmla="*/ 47452 w 275"/>
                <a:gd name="T39" fmla="*/ 63807 h 414"/>
                <a:gd name="T40" fmla="*/ 50615 w 275"/>
                <a:gd name="T41" fmla="*/ 63807 h 414"/>
                <a:gd name="T42" fmla="*/ 43498 w 275"/>
                <a:gd name="T43" fmla="*/ 54236 h 414"/>
                <a:gd name="T44" fmla="*/ 50615 w 275"/>
                <a:gd name="T45" fmla="*/ 41474 h 414"/>
                <a:gd name="T46" fmla="*/ 53779 w 275"/>
                <a:gd name="T47" fmla="*/ 41474 h 414"/>
                <a:gd name="T48" fmla="*/ 53779 w 275"/>
                <a:gd name="T49" fmla="*/ 38284 h 414"/>
                <a:gd name="T50" fmla="*/ 53779 w 275"/>
                <a:gd name="T51" fmla="*/ 22332 h 414"/>
                <a:gd name="T52" fmla="*/ 13445 w 275"/>
                <a:gd name="T53" fmla="*/ 0 h 414"/>
                <a:gd name="T54" fmla="*/ 6327 w 275"/>
                <a:gd name="T55" fmla="*/ 3190 h 4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75"/>
                <a:gd name="T85" fmla="*/ 0 h 414"/>
                <a:gd name="T86" fmla="*/ 275 w 275"/>
                <a:gd name="T87" fmla="*/ 414 h 41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75" h="414">
                  <a:moveTo>
                    <a:pt x="35" y="15"/>
                  </a:moveTo>
                  <a:lnTo>
                    <a:pt x="35" y="15"/>
                  </a:lnTo>
                  <a:lnTo>
                    <a:pt x="35" y="48"/>
                  </a:lnTo>
                  <a:lnTo>
                    <a:pt x="70" y="79"/>
                  </a:lnTo>
                  <a:lnTo>
                    <a:pt x="52" y="175"/>
                  </a:lnTo>
                  <a:lnTo>
                    <a:pt x="0" y="240"/>
                  </a:lnTo>
                  <a:lnTo>
                    <a:pt x="0" y="255"/>
                  </a:lnTo>
                  <a:lnTo>
                    <a:pt x="18" y="270"/>
                  </a:lnTo>
                  <a:lnTo>
                    <a:pt x="18" y="288"/>
                  </a:lnTo>
                  <a:lnTo>
                    <a:pt x="52" y="351"/>
                  </a:lnTo>
                  <a:lnTo>
                    <a:pt x="18" y="351"/>
                  </a:lnTo>
                  <a:lnTo>
                    <a:pt x="18" y="366"/>
                  </a:lnTo>
                  <a:lnTo>
                    <a:pt x="35" y="384"/>
                  </a:lnTo>
                  <a:lnTo>
                    <a:pt x="52" y="414"/>
                  </a:lnTo>
                  <a:lnTo>
                    <a:pt x="137" y="399"/>
                  </a:lnTo>
                  <a:lnTo>
                    <a:pt x="154" y="384"/>
                  </a:lnTo>
                  <a:lnTo>
                    <a:pt x="137" y="384"/>
                  </a:lnTo>
                  <a:lnTo>
                    <a:pt x="189" y="366"/>
                  </a:lnTo>
                  <a:lnTo>
                    <a:pt x="223" y="336"/>
                  </a:lnTo>
                  <a:lnTo>
                    <a:pt x="240" y="318"/>
                  </a:lnTo>
                  <a:lnTo>
                    <a:pt x="258" y="318"/>
                  </a:lnTo>
                  <a:lnTo>
                    <a:pt x="223" y="270"/>
                  </a:lnTo>
                  <a:lnTo>
                    <a:pt x="258" y="207"/>
                  </a:lnTo>
                  <a:lnTo>
                    <a:pt x="275" y="207"/>
                  </a:lnTo>
                  <a:lnTo>
                    <a:pt x="275" y="192"/>
                  </a:lnTo>
                  <a:lnTo>
                    <a:pt x="275" y="111"/>
                  </a:lnTo>
                  <a:lnTo>
                    <a:pt x="70" y="0"/>
                  </a:lnTo>
                  <a:lnTo>
                    <a:pt x="35" y="15"/>
                  </a:lnTo>
                  <a:close/>
                </a:path>
              </a:pathLst>
            </a:custGeom>
            <a:solidFill>
              <a:srgbClr val="C8C8C8"/>
            </a:solidFill>
            <a:ln w="9525" cap="rnd">
              <a:solidFill>
                <a:schemeClr val="bg1"/>
              </a:solidFill>
              <a:round/>
              <a:headEnd/>
              <a:tailEnd/>
            </a:ln>
          </p:spPr>
          <p:txBody>
            <a:bodyPr/>
            <a:lstStyle/>
            <a:p>
              <a:endParaRPr lang="en-US" dirty="0"/>
            </a:p>
          </p:txBody>
        </p:sp>
        <p:sp>
          <p:nvSpPr>
            <p:cNvPr id="536" name="Freeform 286">
              <a:extLst>
                <a:ext uri="{FF2B5EF4-FFF2-40B4-BE49-F238E27FC236}">
                  <a16:creationId xmlns:a16="http://schemas.microsoft.com/office/drawing/2014/main" id="{6B493BF5-36A8-4B8C-9D46-F50BC85282DB}"/>
                </a:ext>
              </a:extLst>
            </p:cNvPr>
            <p:cNvSpPr>
              <a:spLocks/>
            </p:cNvSpPr>
            <p:nvPr/>
          </p:nvSpPr>
          <p:spPr bwMode="auto">
            <a:xfrm>
              <a:off x="6651624" y="4275138"/>
              <a:ext cx="134938" cy="114300"/>
            </a:xfrm>
            <a:custGeom>
              <a:avLst/>
              <a:gdLst>
                <a:gd name="T0" fmla="*/ 29986 w 171"/>
                <a:gd name="T1" fmla="*/ 28575 h 144"/>
                <a:gd name="T2" fmla="*/ 29986 w 171"/>
                <a:gd name="T3" fmla="*/ 28575 h 144"/>
                <a:gd name="T4" fmla="*/ 33143 w 171"/>
                <a:gd name="T5" fmla="*/ 28575 h 144"/>
                <a:gd name="T6" fmla="*/ 22884 w 171"/>
                <a:gd name="T7" fmla="*/ 19050 h 144"/>
                <a:gd name="T8" fmla="*/ 16571 w 171"/>
                <a:gd name="T9" fmla="*/ 11906 h 144"/>
                <a:gd name="T10" fmla="*/ 10258 w 171"/>
                <a:gd name="T11" fmla="*/ 0 h 144"/>
                <a:gd name="T12" fmla="*/ 10258 w 171"/>
                <a:gd name="T13" fmla="*/ 2381 h 144"/>
                <a:gd name="T14" fmla="*/ 3156 w 171"/>
                <a:gd name="T15" fmla="*/ 5556 h 144"/>
                <a:gd name="T16" fmla="*/ 0 w 171"/>
                <a:gd name="T17" fmla="*/ 19050 h 144"/>
                <a:gd name="T18" fmla="*/ 3156 w 171"/>
                <a:gd name="T19" fmla="*/ 19050 h 144"/>
                <a:gd name="T20" fmla="*/ 6313 w 171"/>
                <a:gd name="T21" fmla="*/ 21431 h 144"/>
                <a:gd name="T22" fmla="*/ 6313 w 171"/>
                <a:gd name="T23" fmla="*/ 15081 h 144"/>
                <a:gd name="T24" fmla="*/ 10258 w 171"/>
                <a:gd name="T25" fmla="*/ 19050 h 144"/>
                <a:gd name="T26" fmla="*/ 19728 w 171"/>
                <a:gd name="T27" fmla="*/ 19050 h 144"/>
                <a:gd name="T28" fmla="*/ 29986 w 171"/>
                <a:gd name="T29" fmla="*/ 28575 h 1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144"/>
                <a:gd name="T47" fmla="*/ 171 w 171"/>
                <a:gd name="T48" fmla="*/ 144 h 1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144">
                  <a:moveTo>
                    <a:pt x="154" y="144"/>
                  </a:moveTo>
                  <a:lnTo>
                    <a:pt x="154" y="144"/>
                  </a:lnTo>
                  <a:lnTo>
                    <a:pt x="171" y="144"/>
                  </a:lnTo>
                  <a:lnTo>
                    <a:pt x="119" y="96"/>
                  </a:lnTo>
                  <a:lnTo>
                    <a:pt x="85" y="63"/>
                  </a:lnTo>
                  <a:lnTo>
                    <a:pt x="52" y="0"/>
                  </a:lnTo>
                  <a:lnTo>
                    <a:pt x="52" y="15"/>
                  </a:lnTo>
                  <a:lnTo>
                    <a:pt x="18" y="31"/>
                  </a:lnTo>
                  <a:lnTo>
                    <a:pt x="0" y="96"/>
                  </a:lnTo>
                  <a:lnTo>
                    <a:pt x="18" y="96"/>
                  </a:lnTo>
                  <a:lnTo>
                    <a:pt x="35" y="111"/>
                  </a:lnTo>
                  <a:lnTo>
                    <a:pt x="35" y="78"/>
                  </a:lnTo>
                  <a:lnTo>
                    <a:pt x="52" y="96"/>
                  </a:lnTo>
                  <a:lnTo>
                    <a:pt x="102" y="96"/>
                  </a:lnTo>
                  <a:lnTo>
                    <a:pt x="154" y="144"/>
                  </a:lnTo>
                  <a:close/>
                </a:path>
              </a:pathLst>
            </a:custGeom>
            <a:solidFill>
              <a:srgbClr val="C8C8C8"/>
            </a:solidFill>
            <a:ln w="9525" cap="rnd">
              <a:solidFill>
                <a:schemeClr val="bg1"/>
              </a:solidFill>
              <a:round/>
              <a:headEnd/>
              <a:tailEnd/>
            </a:ln>
          </p:spPr>
          <p:txBody>
            <a:bodyPr/>
            <a:lstStyle/>
            <a:p>
              <a:endParaRPr lang="en-US" dirty="0"/>
            </a:p>
          </p:txBody>
        </p:sp>
        <p:sp>
          <p:nvSpPr>
            <p:cNvPr id="537" name="Freeform 287b">
              <a:extLst>
                <a:ext uri="{FF2B5EF4-FFF2-40B4-BE49-F238E27FC236}">
                  <a16:creationId xmlns:a16="http://schemas.microsoft.com/office/drawing/2014/main" id="{5CC0AE71-978C-4F6E-9DED-5E3527633AFF}"/>
                </a:ext>
              </a:extLst>
            </p:cNvPr>
            <p:cNvSpPr>
              <a:spLocks/>
            </p:cNvSpPr>
            <p:nvPr/>
          </p:nvSpPr>
          <p:spPr bwMode="auto">
            <a:xfrm>
              <a:off x="6374814" y="4394683"/>
              <a:ext cx="263729" cy="172554"/>
            </a:xfrm>
            <a:custGeom>
              <a:avLst/>
              <a:gdLst/>
              <a:ahLst/>
              <a:cxnLst>
                <a:cxn ang="0">
                  <a:pos x="248" y="137"/>
                </a:cxn>
                <a:cxn ang="0">
                  <a:pos x="220" y="99"/>
                </a:cxn>
                <a:cxn ang="0">
                  <a:pos x="205" y="85"/>
                </a:cxn>
                <a:cxn ang="0">
                  <a:pos x="217" y="75"/>
                </a:cxn>
                <a:cxn ang="0">
                  <a:pos x="220" y="73"/>
                </a:cxn>
                <a:cxn ang="0">
                  <a:pos x="231" y="40"/>
                </a:cxn>
                <a:cxn ang="0">
                  <a:pos x="213" y="28"/>
                </a:cxn>
                <a:cxn ang="0">
                  <a:pos x="213" y="0"/>
                </a:cxn>
                <a:cxn ang="0">
                  <a:pos x="187" y="4"/>
                </a:cxn>
                <a:cxn ang="0">
                  <a:pos x="189" y="35"/>
                </a:cxn>
                <a:cxn ang="0">
                  <a:pos x="170" y="56"/>
                </a:cxn>
                <a:cxn ang="0">
                  <a:pos x="139" y="44"/>
                </a:cxn>
                <a:cxn ang="0">
                  <a:pos x="99" y="61"/>
                </a:cxn>
                <a:cxn ang="0">
                  <a:pos x="73" y="59"/>
                </a:cxn>
                <a:cxn ang="0">
                  <a:pos x="52" y="37"/>
                </a:cxn>
                <a:cxn ang="0">
                  <a:pos x="38" y="40"/>
                </a:cxn>
                <a:cxn ang="0">
                  <a:pos x="28" y="54"/>
                </a:cxn>
                <a:cxn ang="0">
                  <a:pos x="12" y="73"/>
                </a:cxn>
                <a:cxn ang="0">
                  <a:pos x="0" y="73"/>
                </a:cxn>
                <a:cxn ang="0">
                  <a:pos x="5" y="75"/>
                </a:cxn>
                <a:cxn ang="0">
                  <a:pos x="28" y="85"/>
                </a:cxn>
                <a:cxn ang="0">
                  <a:pos x="83" y="151"/>
                </a:cxn>
                <a:cxn ang="0">
                  <a:pos x="97" y="163"/>
                </a:cxn>
                <a:cxn ang="0">
                  <a:pos x="137" y="163"/>
                </a:cxn>
                <a:cxn ang="0">
                  <a:pos x="151" y="174"/>
                </a:cxn>
                <a:cxn ang="0">
                  <a:pos x="179" y="174"/>
                </a:cxn>
                <a:cxn ang="0">
                  <a:pos x="220" y="163"/>
                </a:cxn>
                <a:cxn ang="0">
                  <a:pos x="234" y="163"/>
                </a:cxn>
                <a:cxn ang="0">
                  <a:pos x="262" y="163"/>
                </a:cxn>
                <a:cxn ang="0">
                  <a:pos x="262" y="137"/>
                </a:cxn>
                <a:cxn ang="0">
                  <a:pos x="248" y="137"/>
                </a:cxn>
              </a:cxnLst>
              <a:rect l="0" t="0" r="r" b="b"/>
              <a:pathLst>
                <a:path w="262" h="174">
                  <a:moveTo>
                    <a:pt x="248" y="137"/>
                  </a:moveTo>
                  <a:lnTo>
                    <a:pt x="220" y="99"/>
                  </a:lnTo>
                  <a:lnTo>
                    <a:pt x="205" y="85"/>
                  </a:lnTo>
                  <a:lnTo>
                    <a:pt x="217" y="75"/>
                  </a:lnTo>
                  <a:lnTo>
                    <a:pt x="220" y="73"/>
                  </a:lnTo>
                  <a:lnTo>
                    <a:pt x="231" y="40"/>
                  </a:lnTo>
                  <a:lnTo>
                    <a:pt x="213" y="28"/>
                  </a:lnTo>
                  <a:lnTo>
                    <a:pt x="213" y="0"/>
                  </a:lnTo>
                  <a:lnTo>
                    <a:pt x="187" y="4"/>
                  </a:lnTo>
                  <a:lnTo>
                    <a:pt x="189" y="35"/>
                  </a:lnTo>
                  <a:lnTo>
                    <a:pt x="170" y="56"/>
                  </a:lnTo>
                  <a:lnTo>
                    <a:pt x="139" y="44"/>
                  </a:lnTo>
                  <a:lnTo>
                    <a:pt x="99" y="61"/>
                  </a:lnTo>
                  <a:lnTo>
                    <a:pt x="73" y="59"/>
                  </a:lnTo>
                  <a:lnTo>
                    <a:pt x="52" y="37"/>
                  </a:lnTo>
                  <a:lnTo>
                    <a:pt x="38" y="40"/>
                  </a:lnTo>
                  <a:lnTo>
                    <a:pt x="28" y="54"/>
                  </a:lnTo>
                  <a:lnTo>
                    <a:pt x="12" y="73"/>
                  </a:lnTo>
                  <a:lnTo>
                    <a:pt x="0" y="73"/>
                  </a:lnTo>
                  <a:lnTo>
                    <a:pt x="5" y="75"/>
                  </a:lnTo>
                  <a:lnTo>
                    <a:pt x="28" y="85"/>
                  </a:lnTo>
                  <a:lnTo>
                    <a:pt x="83" y="151"/>
                  </a:lnTo>
                  <a:lnTo>
                    <a:pt x="97" y="163"/>
                  </a:lnTo>
                  <a:lnTo>
                    <a:pt x="137" y="163"/>
                  </a:lnTo>
                  <a:lnTo>
                    <a:pt x="151" y="174"/>
                  </a:lnTo>
                  <a:lnTo>
                    <a:pt x="179" y="174"/>
                  </a:lnTo>
                  <a:lnTo>
                    <a:pt x="220" y="163"/>
                  </a:lnTo>
                  <a:lnTo>
                    <a:pt x="234" y="163"/>
                  </a:lnTo>
                  <a:lnTo>
                    <a:pt x="262" y="163"/>
                  </a:lnTo>
                  <a:lnTo>
                    <a:pt x="262" y="137"/>
                  </a:lnTo>
                  <a:lnTo>
                    <a:pt x="248" y="137"/>
                  </a:lnTo>
                  <a:close/>
                </a:path>
              </a:pathLst>
            </a:custGeom>
            <a:solidFill>
              <a:srgbClr val="C8C8C8"/>
            </a:solidFill>
            <a:ln w="9525" cap="rnd">
              <a:solidFill>
                <a:schemeClr val="bg1"/>
              </a:solidFill>
              <a:round/>
              <a:headEnd/>
              <a:tailEnd/>
            </a:ln>
          </p:spPr>
          <p:txBody>
            <a:bodyPr/>
            <a:lstStyle/>
            <a:p>
              <a:endParaRPr lang="en-US" dirty="0"/>
            </a:p>
          </p:txBody>
        </p:sp>
        <p:sp>
          <p:nvSpPr>
            <p:cNvPr id="538" name="Freeform 287a">
              <a:extLst>
                <a:ext uri="{FF2B5EF4-FFF2-40B4-BE49-F238E27FC236}">
                  <a16:creationId xmlns:a16="http://schemas.microsoft.com/office/drawing/2014/main" id="{F07A88DC-6EFD-46D2-9B3F-3775115BD13D}"/>
                </a:ext>
              </a:extLst>
            </p:cNvPr>
            <p:cNvSpPr>
              <a:spLocks/>
            </p:cNvSpPr>
            <p:nvPr/>
          </p:nvSpPr>
          <p:spPr bwMode="auto">
            <a:xfrm>
              <a:off x="6332537" y="4173537"/>
              <a:ext cx="360363" cy="293540"/>
            </a:xfrm>
            <a:custGeom>
              <a:avLst/>
              <a:gdLst/>
              <a:ahLst/>
              <a:cxnLst>
                <a:cxn ang="0">
                  <a:pos x="347" y="90"/>
                </a:cxn>
                <a:cxn ang="0">
                  <a:pos x="332" y="15"/>
                </a:cxn>
                <a:cxn ang="0">
                  <a:pos x="304" y="0"/>
                </a:cxn>
                <a:cxn ang="0">
                  <a:pos x="262" y="26"/>
                </a:cxn>
                <a:cxn ang="0">
                  <a:pos x="247" y="15"/>
                </a:cxn>
                <a:cxn ang="0">
                  <a:pos x="70" y="15"/>
                </a:cxn>
                <a:cxn ang="0">
                  <a:pos x="70" y="52"/>
                </a:cxn>
                <a:cxn ang="0">
                  <a:pos x="56" y="67"/>
                </a:cxn>
                <a:cxn ang="0">
                  <a:pos x="42" y="78"/>
                </a:cxn>
                <a:cxn ang="0">
                  <a:pos x="42" y="142"/>
                </a:cxn>
                <a:cxn ang="0">
                  <a:pos x="42" y="154"/>
                </a:cxn>
                <a:cxn ang="0">
                  <a:pos x="28" y="154"/>
                </a:cxn>
                <a:cxn ang="0">
                  <a:pos x="0" y="206"/>
                </a:cxn>
                <a:cxn ang="0">
                  <a:pos x="28" y="244"/>
                </a:cxn>
                <a:cxn ang="0">
                  <a:pos x="14" y="244"/>
                </a:cxn>
                <a:cxn ang="0">
                  <a:pos x="42" y="270"/>
                </a:cxn>
                <a:cxn ang="0">
                  <a:pos x="42" y="296"/>
                </a:cxn>
                <a:cxn ang="0">
                  <a:pos x="42" y="296"/>
                </a:cxn>
                <a:cxn ang="0">
                  <a:pos x="54" y="296"/>
                </a:cxn>
                <a:cxn ang="0">
                  <a:pos x="70" y="277"/>
                </a:cxn>
                <a:cxn ang="0">
                  <a:pos x="80" y="263"/>
                </a:cxn>
                <a:cxn ang="0">
                  <a:pos x="94" y="260"/>
                </a:cxn>
                <a:cxn ang="0">
                  <a:pos x="115" y="282"/>
                </a:cxn>
                <a:cxn ang="0">
                  <a:pos x="141" y="284"/>
                </a:cxn>
                <a:cxn ang="0">
                  <a:pos x="181" y="267"/>
                </a:cxn>
                <a:cxn ang="0">
                  <a:pos x="212" y="279"/>
                </a:cxn>
                <a:cxn ang="0">
                  <a:pos x="231" y="258"/>
                </a:cxn>
                <a:cxn ang="0">
                  <a:pos x="229" y="227"/>
                </a:cxn>
                <a:cxn ang="0">
                  <a:pos x="255" y="223"/>
                </a:cxn>
                <a:cxn ang="0">
                  <a:pos x="255" y="251"/>
                </a:cxn>
                <a:cxn ang="0">
                  <a:pos x="273" y="263"/>
                </a:cxn>
                <a:cxn ang="0">
                  <a:pos x="276" y="258"/>
                </a:cxn>
                <a:cxn ang="0">
                  <a:pos x="318" y="206"/>
                </a:cxn>
                <a:cxn ang="0">
                  <a:pos x="318" y="182"/>
                </a:cxn>
                <a:cxn ang="0">
                  <a:pos x="332" y="130"/>
                </a:cxn>
                <a:cxn ang="0">
                  <a:pos x="358" y="116"/>
                </a:cxn>
                <a:cxn ang="0">
                  <a:pos x="358" y="104"/>
                </a:cxn>
                <a:cxn ang="0">
                  <a:pos x="347" y="90"/>
                </a:cxn>
              </a:cxnLst>
              <a:rect l="0" t="0" r="r" b="b"/>
              <a:pathLst>
                <a:path w="358" h="296">
                  <a:moveTo>
                    <a:pt x="347" y="90"/>
                  </a:moveTo>
                  <a:lnTo>
                    <a:pt x="332" y="15"/>
                  </a:lnTo>
                  <a:lnTo>
                    <a:pt x="304" y="0"/>
                  </a:lnTo>
                  <a:lnTo>
                    <a:pt x="262" y="26"/>
                  </a:lnTo>
                  <a:lnTo>
                    <a:pt x="247" y="15"/>
                  </a:lnTo>
                  <a:lnTo>
                    <a:pt x="70" y="15"/>
                  </a:lnTo>
                  <a:lnTo>
                    <a:pt x="70" y="52"/>
                  </a:lnTo>
                  <a:lnTo>
                    <a:pt x="56" y="67"/>
                  </a:lnTo>
                  <a:lnTo>
                    <a:pt x="42" y="78"/>
                  </a:lnTo>
                  <a:lnTo>
                    <a:pt x="42" y="142"/>
                  </a:lnTo>
                  <a:lnTo>
                    <a:pt x="42" y="154"/>
                  </a:lnTo>
                  <a:lnTo>
                    <a:pt x="28" y="154"/>
                  </a:lnTo>
                  <a:lnTo>
                    <a:pt x="0" y="206"/>
                  </a:lnTo>
                  <a:lnTo>
                    <a:pt x="28" y="244"/>
                  </a:lnTo>
                  <a:lnTo>
                    <a:pt x="14" y="244"/>
                  </a:lnTo>
                  <a:lnTo>
                    <a:pt x="42" y="270"/>
                  </a:lnTo>
                  <a:lnTo>
                    <a:pt x="42" y="296"/>
                  </a:lnTo>
                  <a:lnTo>
                    <a:pt x="42" y="296"/>
                  </a:lnTo>
                  <a:lnTo>
                    <a:pt x="54" y="296"/>
                  </a:lnTo>
                  <a:lnTo>
                    <a:pt x="70" y="277"/>
                  </a:lnTo>
                  <a:lnTo>
                    <a:pt x="80" y="263"/>
                  </a:lnTo>
                  <a:lnTo>
                    <a:pt x="94" y="260"/>
                  </a:lnTo>
                  <a:lnTo>
                    <a:pt x="115" y="282"/>
                  </a:lnTo>
                  <a:lnTo>
                    <a:pt x="141" y="284"/>
                  </a:lnTo>
                  <a:lnTo>
                    <a:pt x="181" y="267"/>
                  </a:lnTo>
                  <a:lnTo>
                    <a:pt x="212" y="279"/>
                  </a:lnTo>
                  <a:lnTo>
                    <a:pt x="231" y="258"/>
                  </a:lnTo>
                  <a:lnTo>
                    <a:pt x="229" y="227"/>
                  </a:lnTo>
                  <a:lnTo>
                    <a:pt x="255" y="223"/>
                  </a:lnTo>
                  <a:lnTo>
                    <a:pt x="255" y="251"/>
                  </a:lnTo>
                  <a:lnTo>
                    <a:pt x="273" y="263"/>
                  </a:lnTo>
                  <a:lnTo>
                    <a:pt x="276" y="258"/>
                  </a:lnTo>
                  <a:lnTo>
                    <a:pt x="318" y="206"/>
                  </a:lnTo>
                  <a:lnTo>
                    <a:pt x="318" y="182"/>
                  </a:lnTo>
                  <a:lnTo>
                    <a:pt x="332" y="130"/>
                  </a:lnTo>
                  <a:lnTo>
                    <a:pt x="358" y="116"/>
                  </a:lnTo>
                  <a:lnTo>
                    <a:pt x="358" y="104"/>
                  </a:lnTo>
                  <a:lnTo>
                    <a:pt x="347" y="90"/>
                  </a:lnTo>
                  <a:close/>
                </a:path>
              </a:pathLst>
            </a:custGeom>
            <a:solidFill>
              <a:srgbClr val="A8B21C"/>
            </a:solidFill>
            <a:ln w="9525" cap="rnd">
              <a:solidFill>
                <a:schemeClr val="bg1"/>
              </a:solidFill>
              <a:round/>
              <a:headEnd/>
              <a:tailEnd/>
            </a:ln>
          </p:spPr>
          <p:txBody>
            <a:bodyPr/>
            <a:lstStyle/>
            <a:p>
              <a:endParaRPr lang="en-US" dirty="0"/>
            </a:p>
          </p:txBody>
        </p:sp>
        <p:sp>
          <p:nvSpPr>
            <p:cNvPr id="539" name="Freeform 305">
              <a:extLst>
                <a:ext uri="{FF2B5EF4-FFF2-40B4-BE49-F238E27FC236}">
                  <a16:creationId xmlns:a16="http://schemas.microsoft.com/office/drawing/2014/main" id="{B6F111F2-093D-4600-8E70-F7037E2AC74B}"/>
                </a:ext>
              </a:extLst>
            </p:cNvPr>
            <p:cNvSpPr>
              <a:spLocks/>
            </p:cNvSpPr>
            <p:nvPr/>
          </p:nvSpPr>
          <p:spPr bwMode="auto">
            <a:xfrm>
              <a:off x="6043613" y="4376738"/>
              <a:ext cx="166688" cy="228600"/>
            </a:xfrm>
            <a:custGeom>
              <a:avLst/>
              <a:gdLst>
                <a:gd name="T0" fmla="*/ 0 w 212"/>
                <a:gd name="T1" fmla="*/ 41275 h 288"/>
                <a:gd name="T2" fmla="*/ 0 w 212"/>
                <a:gd name="T3" fmla="*/ 41275 h 288"/>
                <a:gd name="T4" fmla="*/ 6290 w 212"/>
                <a:gd name="T5" fmla="*/ 31750 h 288"/>
                <a:gd name="T6" fmla="*/ 10221 w 212"/>
                <a:gd name="T7" fmla="*/ 31750 h 288"/>
                <a:gd name="T8" fmla="*/ 13366 w 212"/>
                <a:gd name="T9" fmla="*/ 34925 h 288"/>
                <a:gd name="T10" fmla="*/ 17298 w 212"/>
                <a:gd name="T11" fmla="*/ 31750 h 288"/>
                <a:gd name="T12" fmla="*/ 23588 w 212"/>
                <a:gd name="T13" fmla="*/ 22225 h 288"/>
                <a:gd name="T14" fmla="*/ 27519 w 212"/>
                <a:gd name="T15" fmla="*/ 13494 h 288"/>
                <a:gd name="T16" fmla="*/ 30664 w 212"/>
                <a:gd name="T17" fmla="*/ 7144 h 288"/>
                <a:gd name="T18" fmla="*/ 30664 w 212"/>
                <a:gd name="T19" fmla="*/ 3969 h 288"/>
                <a:gd name="T20" fmla="*/ 30664 w 212"/>
                <a:gd name="T21" fmla="*/ 0 h 288"/>
                <a:gd name="T22" fmla="*/ 30664 w 212"/>
                <a:gd name="T23" fmla="*/ 3969 h 288"/>
                <a:gd name="T24" fmla="*/ 37741 w 212"/>
                <a:gd name="T25" fmla="*/ 15875 h 288"/>
                <a:gd name="T26" fmla="*/ 30664 w 212"/>
                <a:gd name="T27" fmla="*/ 15875 h 288"/>
                <a:gd name="T28" fmla="*/ 30664 w 212"/>
                <a:gd name="T29" fmla="*/ 19050 h 288"/>
                <a:gd name="T30" fmla="*/ 34596 w 212"/>
                <a:gd name="T31" fmla="*/ 22225 h 288"/>
                <a:gd name="T32" fmla="*/ 37741 w 212"/>
                <a:gd name="T33" fmla="*/ 28575 h 288"/>
                <a:gd name="T34" fmla="*/ 30664 w 212"/>
                <a:gd name="T35" fmla="*/ 38100 h 288"/>
                <a:gd name="T36" fmla="*/ 34596 w 212"/>
                <a:gd name="T37" fmla="*/ 41275 h 288"/>
                <a:gd name="T38" fmla="*/ 40886 w 212"/>
                <a:gd name="T39" fmla="*/ 51594 h 288"/>
                <a:gd name="T40" fmla="*/ 40886 w 212"/>
                <a:gd name="T41" fmla="*/ 57150 h 288"/>
                <a:gd name="T42" fmla="*/ 23588 w 212"/>
                <a:gd name="T43" fmla="*/ 54769 h 288"/>
                <a:gd name="T44" fmla="*/ 13366 w 212"/>
                <a:gd name="T45" fmla="*/ 54769 h 288"/>
                <a:gd name="T46" fmla="*/ 6290 w 212"/>
                <a:gd name="T47" fmla="*/ 54769 h 288"/>
                <a:gd name="T48" fmla="*/ 6290 w 212"/>
                <a:gd name="T49" fmla="*/ 51594 h 288"/>
                <a:gd name="T50" fmla="*/ 3145 w 212"/>
                <a:gd name="T51" fmla="*/ 47625 h 288"/>
                <a:gd name="T52" fmla="*/ 0 w 212"/>
                <a:gd name="T53" fmla="*/ 44450 h 288"/>
                <a:gd name="T54" fmla="*/ 0 w 212"/>
                <a:gd name="T55" fmla="*/ 41275 h 2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2"/>
                <a:gd name="T85" fmla="*/ 0 h 288"/>
                <a:gd name="T86" fmla="*/ 212 w 212"/>
                <a:gd name="T87" fmla="*/ 288 h 28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2" h="288">
                  <a:moveTo>
                    <a:pt x="0" y="210"/>
                  </a:moveTo>
                  <a:lnTo>
                    <a:pt x="0" y="210"/>
                  </a:lnTo>
                  <a:lnTo>
                    <a:pt x="35" y="162"/>
                  </a:lnTo>
                  <a:lnTo>
                    <a:pt x="52" y="162"/>
                  </a:lnTo>
                  <a:lnTo>
                    <a:pt x="69" y="177"/>
                  </a:lnTo>
                  <a:lnTo>
                    <a:pt x="89" y="162"/>
                  </a:lnTo>
                  <a:lnTo>
                    <a:pt x="123" y="114"/>
                  </a:lnTo>
                  <a:lnTo>
                    <a:pt x="141" y="66"/>
                  </a:lnTo>
                  <a:lnTo>
                    <a:pt x="158" y="33"/>
                  </a:lnTo>
                  <a:lnTo>
                    <a:pt x="158" y="18"/>
                  </a:lnTo>
                  <a:lnTo>
                    <a:pt x="158" y="0"/>
                  </a:lnTo>
                  <a:lnTo>
                    <a:pt x="158" y="18"/>
                  </a:lnTo>
                  <a:lnTo>
                    <a:pt x="194" y="81"/>
                  </a:lnTo>
                  <a:lnTo>
                    <a:pt x="158" y="81"/>
                  </a:lnTo>
                  <a:lnTo>
                    <a:pt x="158" y="96"/>
                  </a:lnTo>
                  <a:lnTo>
                    <a:pt x="177" y="114"/>
                  </a:lnTo>
                  <a:lnTo>
                    <a:pt x="194" y="144"/>
                  </a:lnTo>
                  <a:lnTo>
                    <a:pt x="158" y="192"/>
                  </a:lnTo>
                  <a:lnTo>
                    <a:pt x="177" y="210"/>
                  </a:lnTo>
                  <a:lnTo>
                    <a:pt x="212" y="258"/>
                  </a:lnTo>
                  <a:lnTo>
                    <a:pt x="212" y="288"/>
                  </a:lnTo>
                  <a:lnTo>
                    <a:pt x="123" y="273"/>
                  </a:lnTo>
                  <a:lnTo>
                    <a:pt x="69" y="273"/>
                  </a:lnTo>
                  <a:lnTo>
                    <a:pt x="35" y="273"/>
                  </a:lnTo>
                  <a:lnTo>
                    <a:pt x="35" y="258"/>
                  </a:lnTo>
                  <a:lnTo>
                    <a:pt x="18" y="240"/>
                  </a:lnTo>
                  <a:lnTo>
                    <a:pt x="0" y="225"/>
                  </a:lnTo>
                  <a:lnTo>
                    <a:pt x="0" y="210"/>
                  </a:lnTo>
                  <a:close/>
                </a:path>
              </a:pathLst>
            </a:custGeom>
            <a:solidFill>
              <a:srgbClr val="C8C8C8"/>
            </a:solidFill>
            <a:ln w="9525" cap="rnd">
              <a:solidFill>
                <a:schemeClr val="bg1"/>
              </a:solidFill>
              <a:round/>
              <a:headEnd/>
              <a:tailEnd/>
            </a:ln>
          </p:spPr>
          <p:txBody>
            <a:bodyPr/>
            <a:lstStyle/>
            <a:p>
              <a:endParaRPr lang="en-US" dirty="0"/>
            </a:p>
          </p:txBody>
        </p:sp>
        <p:sp>
          <p:nvSpPr>
            <p:cNvPr id="540" name="Freeform 306">
              <a:extLst>
                <a:ext uri="{FF2B5EF4-FFF2-40B4-BE49-F238E27FC236}">
                  <a16:creationId xmlns:a16="http://schemas.microsoft.com/office/drawing/2014/main" id="{DC4337F4-70BD-46D3-94B7-EBD6B9D80C74}"/>
                </a:ext>
              </a:extLst>
            </p:cNvPr>
            <p:cNvSpPr>
              <a:spLocks/>
            </p:cNvSpPr>
            <p:nvPr/>
          </p:nvSpPr>
          <p:spPr bwMode="auto">
            <a:xfrm>
              <a:off x="6056313" y="4592638"/>
              <a:ext cx="42863" cy="25400"/>
            </a:xfrm>
            <a:custGeom>
              <a:avLst/>
              <a:gdLst>
                <a:gd name="T0" fmla="*/ 11322 w 53"/>
                <a:gd name="T1" fmla="*/ 0 h 33"/>
                <a:gd name="T2" fmla="*/ 11322 w 53"/>
                <a:gd name="T3" fmla="*/ 0 h 33"/>
                <a:gd name="T4" fmla="*/ 11322 w 53"/>
                <a:gd name="T5" fmla="*/ 6158 h 33"/>
                <a:gd name="T6" fmla="*/ 4044 w 53"/>
                <a:gd name="T7" fmla="*/ 6158 h 33"/>
                <a:gd name="T8" fmla="*/ 0 w 53"/>
                <a:gd name="T9" fmla="*/ 6158 h 33"/>
                <a:gd name="T10" fmla="*/ 4044 w 53"/>
                <a:gd name="T11" fmla="*/ 0 h 33"/>
                <a:gd name="T12" fmla="*/ 11322 w 53"/>
                <a:gd name="T13" fmla="*/ 0 h 33"/>
                <a:gd name="T14" fmla="*/ 0 60000 65536"/>
                <a:gd name="T15" fmla="*/ 0 60000 65536"/>
                <a:gd name="T16" fmla="*/ 0 60000 65536"/>
                <a:gd name="T17" fmla="*/ 0 60000 65536"/>
                <a:gd name="T18" fmla="*/ 0 60000 65536"/>
                <a:gd name="T19" fmla="*/ 0 60000 65536"/>
                <a:gd name="T20" fmla="*/ 0 60000 65536"/>
                <a:gd name="T21" fmla="*/ 0 w 53"/>
                <a:gd name="T22" fmla="*/ 0 h 33"/>
                <a:gd name="T23" fmla="*/ 53 w 53"/>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33">
                  <a:moveTo>
                    <a:pt x="53" y="0"/>
                  </a:moveTo>
                  <a:lnTo>
                    <a:pt x="53" y="0"/>
                  </a:lnTo>
                  <a:lnTo>
                    <a:pt x="53" y="33"/>
                  </a:lnTo>
                  <a:lnTo>
                    <a:pt x="17" y="33"/>
                  </a:lnTo>
                  <a:lnTo>
                    <a:pt x="0" y="33"/>
                  </a:lnTo>
                  <a:lnTo>
                    <a:pt x="17" y="0"/>
                  </a:lnTo>
                  <a:lnTo>
                    <a:pt x="53" y="0"/>
                  </a:lnTo>
                </a:path>
              </a:pathLst>
            </a:custGeom>
            <a:solidFill>
              <a:srgbClr val="C8C8C8"/>
            </a:solidFill>
            <a:ln w="9525" cap="rnd">
              <a:solidFill>
                <a:schemeClr val="bg1"/>
              </a:solidFill>
              <a:round/>
              <a:headEnd/>
              <a:tailEnd/>
            </a:ln>
          </p:spPr>
          <p:txBody>
            <a:bodyPr/>
            <a:lstStyle/>
            <a:p>
              <a:endParaRPr lang="en-US" dirty="0"/>
            </a:p>
          </p:txBody>
        </p:sp>
        <p:sp>
          <p:nvSpPr>
            <p:cNvPr id="541" name="Freeform 307">
              <a:extLst>
                <a:ext uri="{FF2B5EF4-FFF2-40B4-BE49-F238E27FC236}">
                  <a16:creationId xmlns:a16="http://schemas.microsoft.com/office/drawing/2014/main" id="{9D56846A-7DEE-4D0C-9FE8-C37F7DD18424}"/>
                </a:ext>
              </a:extLst>
            </p:cNvPr>
            <p:cNvSpPr>
              <a:spLocks/>
            </p:cNvSpPr>
            <p:nvPr/>
          </p:nvSpPr>
          <p:spPr bwMode="auto">
            <a:xfrm>
              <a:off x="6581774" y="4338638"/>
              <a:ext cx="315913" cy="228600"/>
            </a:xfrm>
            <a:custGeom>
              <a:avLst/>
              <a:gdLst>
                <a:gd name="T0" fmla="*/ 48297 w 399"/>
                <a:gd name="T1" fmla="*/ 13494 h 288"/>
                <a:gd name="T2" fmla="*/ 48297 w 399"/>
                <a:gd name="T3" fmla="*/ 13494 h 288"/>
                <a:gd name="T4" fmla="*/ 48297 w 399"/>
                <a:gd name="T5" fmla="*/ 19050 h 288"/>
                <a:gd name="T6" fmla="*/ 48297 w 399"/>
                <a:gd name="T7" fmla="*/ 22225 h 288"/>
                <a:gd name="T8" fmla="*/ 51465 w 399"/>
                <a:gd name="T9" fmla="*/ 22225 h 288"/>
                <a:gd name="T10" fmla="*/ 51465 w 399"/>
                <a:gd name="T11" fmla="*/ 26194 h 288"/>
                <a:gd name="T12" fmla="*/ 58590 w 399"/>
                <a:gd name="T13" fmla="*/ 31750 h 288"/>
                <a:gd name="T14" fmla="*/ 75217 w 399"/>
                <a:gd name="T15" fmla="*/ 34925 h 288"/>
                <a:gd name="T16" fmla="*/ 78384 w 399"/>
                <a:gd name="T17" fmla="*/ 34925 h 288"/>
                <a:gd name="T18" fmla="*/ 64924 w 399"/>
                <a:gd name="T19" fmla="*/ 51594 h 288"/>
                <a:gd name="T20" fmla="*/ 54632 w 399"/>
                <a:gd name="T21" fmla="*/ 51594 h 288"/>
                <a:gd name="T22" fmla="*/ 48297 w 399"/>
                <a:gd name="T23" fmla="*/ 57150 h 288"/>
                <a:gd name="T24" fmla="*/ 40380 w 399"/>
                <a:gd name="T25" fmla="*/ 54769 h 288"/>
                <a:gd name="T26" fmla="*/ 30879 w 399"/>
                <a:gd name="T27" fmla="*/ 57150 h 288"/>
                <a:gd name="T28" fmla="*/ 13460 w 399"/>
                <a:gd name="T29" fmla="*/ 54769 h 288"/>
                <a:gd name="T30" fmla="*/ 13460 w 399"/>
                <a:gd name="T31" fmla="*/ 47625 h 288"/>
                <a:gd name="T32" fmla="*/ 10293 w 399"/>
                <a:gd name="T33" fmla="*/ 47625 h 288"/>
                <a:gd name="T34" fmla="*/ 3167 w 399"/>
                <a:gd name="T35" fmla="*/ 38100 h 288"/>
                <a:gd name="T36" fmla="*/ 0 w 399"/>
                <a:gd name="T37" fmla="*/ 34925 h 288"/>
                <a:gd name="T38" fmla="*/ 3167 w 399"/>
                <a:gd name="T39" fmla="*/ 31750 h 288"/>
                <a:gd name="T40" fmla="*/ 6334 w 399"/>
                <a:gd name="T41" fmla="*/ 22225 h 288"/>
                <a:gd name="T42" fmla="*/ 16627 w 399"/>
                <a:gd name="T43" fmla="*/ 9525 h 288"/>
                <a:gd name="T44" fmla="*/ 16627 w 399"/>
                <a:gd name="T45" fmla="*/ 3969 h 288"/>
                <a:gd name="T46" fmla="*/ 20586 w 399"/>
                <a:gd name="T47" fmla="*/ 3969 h 288"/>
                <a:gd name="T48" fmla="*/ 23753 w 399"/>
                <a:gd name="T49" fmla="*/ 7144 h 288"/>
                <a:gd name="T50" fmla="*/ 23753 w 399"/>
                <a:gd name="T51" fmla="*/ 0 h 288"/>
                <a:gd name="T52" fmla="*/ 26920 w 399"/>
                <a:gd name="T53" fmla="*/ 3969 h 288"/>
                <a:gd name="T54" fmla="*/ 37213 w 399"/>
                <a:gd name="T55" fmla="*/ 3969 h 288"/>
                <a:gd name="T56" fmla="*/ 48297 w 399"/>
                <a:gd name="T57" fmla="*/ 13494 h 2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9"/>
                <a:gd name="T88" fmla="*/ 0 h 288"/>
                <a:gd name="T89" fmla="*/ 399 w 399"/>
                <a:gd name="T90" fmla="*/ 288 h 2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9" h="288">
                  <a:moveTo>
                    <a:pt x="244" y="66"/>
                  </a:moveTo>
                  <a:lnTo>
                    <a:pt x="244" y="66"/>
                  </a:lnTo>
                  <a:lnTo>
                    <a:pt x="244" y="96"/>
                  </a:lnTo>
                  <a:lnTo>
                    <a:pt x="244" y="114"/>
                  </a:lnTo>
                  <a:lnTo>
                    <a:pt x="261" y="114"/>
                  </a:lnTo>
                  <a:lnTo>
                    <a:pt x="261" y="129"/>
                  </a:lnTo>
                  <a:lnTo>
                    <a:pt x="296" y="162"/>
                  </a:lnTo>
                  <a:lnTo>
                    <a:pt x="382" y="177"/>
                  </a:lnTo>
                  <a:lnTo>
                    <a:pt x="399" y="177"/>
                  </a:lnTo>
                  <a:lnTo>
                    <a:pt x="330" y="258"/>
                  </a:lnTo>
                  <a:lnTo>
                    <a:pt x="278" y="258"/>
                  </a:lnTo>
                  <a:lnTo>
                    <a:pt x="244" y="288"/>
                  </a:lnTo>
                  <a:lnTo>
                    <a:pt x="207" y="273"/>
                  </a:lnTo>
                  <a:lnTo>
                    <a:pt x="156" y="288"/>
                  </a:lnTo>
                  <a:lnTo>
                    <a:pt x="69" y="273"/>
                  </a:lnTo>
                  <a:lnTo>
                    <a:pt x="69" y="240"/>
                  </a:lnTo>
                  <a:lnTo>
                    <a:pt x="52" y="240"/>
                  </a:lnTo>
                  <a:lnTo>
                    <a:pt x="17" y="192"/>
                  </a:lnTo>
                  <a:lnTo>
                    <a:pt x="0" y="177"/>
                  </a:lnTo>
                  <a:lnTo>
                    <a:pt x="17" y="162"/>
                  </a:lnTo>
                  <a:lnTo>
                    <a:pt x="35" y="114"/>
                  </a:lnTo>
                  <a:lnTo>
                    <a:pt x="86" y="48"/>
                  </a:lnTo>
                  <a:lnTo>
                    <a:pt x="86" y="18"/>
                  </a:lnTo>
                  <a:lnTo>
                    <a:pt x="104" y="18"/>
                  </a:lnTo>
                  <a:lnTo>
                    <a:pt x="121" y="33"/>
                  </a:lnTo>
                  <a:lnTo>
                    <a:pt x="121" y="0"/>
                  </a:lnTo>
                  <a:lnTo>
                    <a:pt x="138" y="18"/>
                  </a:lnTo>
                  <a:lnTo>
                    <a:pt x="190" y="18"/>
                  </a:lnTo>
                  <a:lnTo>
                    <a:pt x="244" y="66"/>
                  </a:lnTo>
                  <a:close/>
                </a:path>
              </a:pathLst>
            </a:custGeom>
            <a:solidFill>
              <a:srgbClr val="A8B21C"/>
            </a:solidFill>
            <a:ln w="9525" cap="rnd">
              <a:solidFill>
                <a:schemeClr val="bg1"/>
              </a:solidFill>
              <a:round/>
              <a:headEnd/>
              <a:tailEnd/>
            </a:ln>
          </p:spPr>
          <p:txBody>
            <a:bodyPr/>
            <a:lstStyle/>
            <a:p>
              <a:endParaRPr lang="en-US" dirty="0"/>
            </a:p>
          </p:txBody>
        </p:sp>
        <p:sp>
          <p:nvSpPr>
            <p:cNvPr id="542" name="Freeform 308">
              <a:extLst>
                <a:ext uri="{FF2B5EF4-FFF2-40B4-BE49-F238E27FC236}">
                  <a16:creationId xmlns:a16="http://schemas.microsoft.com/office/drawing/2014/main" id="{EEDEC55F-B990-417D-93A1-5B2D762A83DA}"/>
                </a:ext>
              </a:extLst>
            </p:cNvPr>
            <p:cNvSpPr>
              <a:spLocks/>
            </p:cNvSpPr>
            <p:nvPr/>
          </p:nvSpPr>
          <p:spPr bwMode="auto">
            <a:xfrm>
              <a:off x="6773862" y="4389438"/>
              <a:ext cx="28575" cy="38100"/>
            </a:xfrm>
            <a:custGeom>
              <a:avLst/>
              <a:gdLst>
                <a:gd name="T0" fmla="*/ 4202 w 34"/>
                <a:gd name="T1" fmla="*/ 9525 h 48"/>
                <a:gd name="T2" fmla="*/ 4202 w 34"/>
                <a:gd name="T3" fmla="*/ 9525 h 48"/>
                <a:gd name="T4" fmla="*/ 0 w 34"/>
                <a:gd name="T5" fmla="*/ 9525 h 48"/>
                <a:gd name="T6" fmla="*/ 0 w 34"/>
                <a:gd name="T7" fmla="*/ 5556 h 48"/>
                <a:gd name="T8" fmla="*/ 0 w 34"/>
                <a:gd name="T9" fmla="*/ 0 h 48"/>
                <a:gd name="T10" fmla="*/ 4202 w 34"/>
                <a:gd name="T11" fmla="*/ 0 h 48"/>
                <a:gd name="T12" fmla="*/ 8404 w 34"/>
                <a:gd name="T13" fmla="*/ 0 h 48"/>
                <a:gd name="T14" fmla="*/ 8404 w 34"/>
                <a:gd name="T15" fmla="*/ 2381 h 48"/>
                <a:gd name="T16" fmla="*/ 4202 w 34"/>
                <a:gd name="T17" fmla="*/ 2381 h 48"/>
                <a:gd name="T18" fmla="*/ 8404 w 34"/>
                <a:gd name="T19" fmla="*/ 5556 h 48"/>
                <a:gd name="T20" fmla="*/ 4202 w 34"/>
                <a:gd name="T21" fmla="*/ 9525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48"/>
                <a:gd name="T35" fmla="*/ 34 w 34"/>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48">
                  <a:moveTo>
                    <a:pt x="17" y="48"/>
                  </a:moveTo>
                  <a:lnTo>
                    <a:pt x="17" y="48"/>
                  </a:lnTo>
                  <a:lnTo>
                    <a:pt x="0" y="48"/>
                  </a:lnTo>
                  <a:lnTo>
                    <a:pt x="0" y="30"/>
                  </a:lnTo>
                  <a:lnTo>
                    <a:pt x="0" y="0"/>
                  </a:lnTo>
                  <a:lnTo>
                    <a:pt x="17" y="0"/>
                  </a:lnTo>
                  <a:lnTo>
                    <a:pt x="34" y="0"/>
                  </a:lnTo>
                  <a:lnTo>
                    <a:pt x="34" y="15"/>
                  </a:lnTo>
                  <a:lnTo>
                    <a:pt x="17" y="15"/>
                  </a:lnTo>
                  <a:lnTo>
                    <a:pt x="34" y="30"/>
                  </a:lnTo>
                  <a:lnTo>
                    <a:pt x="17" y="48"/>
                  </a:lnTo>
                </a:path>
              </a:pathLst>
            </a:custGeom>
            <a:solidFill>
              <a:srgbClr val="C8C8C8"/>
            </a:solidFill>
            <a:ln w="9525" cap="rnd">
              <a:solidFill>
                <a:schemeClr val="bg1"/>
              </a:solidFill>
              <a:round/>
              <a:headEnd/>
              <a:tailEnd/>
            </a:ln>
          </p:spPr>
          <p:txBody>
            <a:bodyPr/>
            <a:lstStyle/>
            <a:p>
              <a:endParaRPr lang="en-US" dirty="0"/>
            </a:p>
          </p:txBody>
        </p:sp>
        <p:sp>
          <p:nvSpPr>
            <p:cNvPr id="543" name="Freeform 309">
              <a:extLst>
                <a:ext uri="{FF2B5EF4-FFF2-40B4-BE49-F238E27FC236}">
                  <a16:creationId xmlns:a16="http://schemas.microsoft.com/office/drawing/2014/main" id="{86F5305B-E7F1-4326-B017-E2714BD03E9B}"/>
                </a:ext>
              </a:extLst>
            </p:cNvPr>
            <p:cNvSpPr>
              <a:spLocks/>
            </p:cNvSpPr>
            <p:nvPr/>
          </p:nvSpPr>
          <p:spPr bwMode="auto">
            <a:xfrm>
              <a:off x="6594474" y="4554538"/>
              <a:ext cx="179388" cy="177800"/>
            </a:xfrm>
            <a:custGeom>
              <a:avLst/>
              <a:gdLst>
                <a:gd name="T0" fmla="*/ 44254 w 227"/>
                <a:gd name="T1" fmla="*/ 3175 h 224"/>
                <a:gd name="T2" fmla="*/ 44254 w 227"/>
                <a:gd name="T3" fmla="*/ 3175 h 224"/>
                <a:gd name="T4" fmla="*/ 37932 w 227"/>
                <a:gd name="T5" fmla="*/ 0 h 224"/>
                <a:gd name="T6" fmla="*/ 27659 w 227"/>
                <a:gd name="T7" fmla="*/ 3175 h 224"/>
                <a:gd name="T8" fmla="*/ 10273 w 227"/>
                <a:gd name="T9" fmla="*/ 0 h 224"/>
                <a:gd name="T10" fmla="*/ 3161 w 227"/>
                <a:gd name="T11" fmla="*/ 0 h 224"/>
                <a:gd name="T12" fmla="*/ 0 w 227"/>
                <a:gd name="T13" fmla="*/ 0 h 224"/>
                <a:gd name="T14" fmla="*/ 3161 w 227"/>
                <a:gd name="T15" fmla="*/ 3175 h 224"/>
                <a:gd name="T16" fmla="*/ 6322 w 227"/>
                <a:gd name="T17" fmla="*/ 11906 h 224"/>
                <a:gd name="T18" fmla="*/ 0 w 227"/>
                <a:gd name="T19" fmla="*/ 22225 h 224"/>
                <a:gd name="T20" fmla="*/ 0 w 227"/>
                <a:gd name="T21" fmla="*/ 26194 h 224"/>
                <a:gd name="T22" fmla="*/ 3161 w 227"/>
                <a:gd name="T23" fmla="*/ 26194 h 224"/>
                <a:gd name="T24" fmla="*/ 20547 w 227"/>
                <a:gd name="T25" fmla="*/ 34925 h 224"/>
                <a:gd name="T26" fmla="*/ 20547 w 227"/>
                <a:gd name="T27" fmla="*/ 41275 h 224"/>
                <a:gd name="T28" fmla="*/ 30820 w 227"/>
                <a:gd name="T29" fmla="*/ 44450 h 224"/>
                <a:gd name="T30" fmla="*/ 33981 w 227"/>
                <a:gd name="T31" fmla="*/ 34925 h 224"/>
                <a:gd name="T32" fmla="*/ 37932 w 227"/>
                <a:gd name="T33" fmla="*/ 34925 h 224"/>
                <a:gd name="T34" fmla="*/ 41093 w 227"/>
                <a:gd name="T35" fmla="*/ 28575 h 224"/>
                <a:gd name="T36" fmla="*/ 37932 w 227"/>
                <a:gd name="T37" fmla="*/ 26194 h 224"/>
                <a:gd name="T38" fmla="*/ 37932 w 227"/>
                <a:gd name="T39" fmla="*/ 9525 h 224"/>
                <a:gd name="T40" fmla="*/ 44254 w 227"/>
                <a:gd name="T41" fmla="*/ 3175 h 2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7"/>
                <a:gd name="T64" fmla="*/ 0 h 224"/>
                <a:gd name="T65" fmla="*/ 227 w 227"/>
                <a:gd name="T66" fmla="*/ 224 h 2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7" h="224">
                  <a:moveTo>
                    <a:pt x="227" y="15"/>
                  </a:moveTo>
                  <a:lnTo>
                    <a:pt x="227" y="15"/>
                  </a:lnTo>
                  <a:lnTo>
                    <a:pt x="192" y="0"/>
                  </a:lnTo>
                  <a:lnTo>
                    <a:pt x="140" y="15"/>
                  </a:lnTo>
                  <a:lnTo>
                    <a:pt x="52" y="0"/>
                  </a:lnTo>
                  <a:lnTo>
                    <a:pt x="18" y="0"/>
                  </a:lnTo>
                  <a:lnTo>
                    <a:pt x="0" y="0"/>
                  </a:lnTo>
                  <a:lnTo>
                    <a:pt x="18" y="15"/>
                  </a:lnTo>
                  <a:lnTo>
                    <a:pt x="35" y="63"/>
                  </a:lnTo>
                  <a:lnTo>
                    <a:pt x="0" y="111"/>
                  </a:lnTo>
                  <a:lnTo>
                    <a:pt x="0" y="129"/>
                  </a:lnTo>
                  <a:lnTo>
                    <a:pt x="18" y="129"/>
                  </a:lnTo>
                  <a:lnTo>
                    <a:pt x="104" y="176"/>
                  </a:lnTo>
                  <a:lnTo>
                    <a:pt x="104" y="207"/>
                  </a:lnTo>
                  <a:lnTo>
                    <a:pt x="158" y="224"/>
                  </a:lnTo>
                  <a:lnTo>
                    <a:pt x="175" y="176"/>
                  </a:lnTo>
                  <a:lnTo>
                    <a:pt x="192" y="176"/>
                  </a:lnTo>
                  <a:lnTo>
                    <a:pt x="210" y="144"/>
                  </a:lnTo>
                  <a:lnTo>
                    <a:pt x="192" y="129"/>
                  </a:lnTo>
                  <a:lnTo>
                    <a:pt x="192" y="48"/>
                  </a:lnTo>
                  <a:lnTo>
                    <a:pt x="227" y="15"/>
                  </a:lnTo>
                  <a:close/>
                </a:path>
              </a:pathLst>
            </a:custGeom>
            <a:solidFill>
              <a:srgbClr val="A8B21C"/>
            </a:solidFill>
            <a:ln w="9525" cap="rnd">
              <a:solidFill>
                <a:schemeClr val="bg1"/>
              </a:solidFill>
              <a:round/>
              <a:headEnd/>
              <a:tailEnd/>
            </a:ln>
          </p:spPr>
          <p:txBody>
            <a:bodyPr/>
            <a:lstStyle/>
            <a:p>
              <a:endParaRPr lang="en-US" dirty="0"/>
            </a:p>
          </p:txBody>
        </p:sp>
        <p:sp>
          <p:nvSpPr>
            <p:cNvPr id="544" name="Freeform 310">
              <a:extLst>
                <a:ext uri="{FF2B5EF4-FFF2-40B4-BE49-F238E27FC236}">
                  <a16:creationId xmlns:a16="http://schemas.microsoft.com/office/drawing/2014/main" id="{FA1A7259-7114-4C97-9498-443C936D1FF5}"/>
                </a:ext>
              </a:extLst>
            </p:cNvPr>
            <p:cNvSpPr>
              <a:spLocks/>
            </p:cNvSpPr>
            <p:nvPr/>
          </p:nvSpPr>
          <p:spPr bwMode="auto">
            <a:xfrm>
              <a:off x="6499224" y="4554538"/>
              <a:ext cx="122238" cy="114300"/>
            </a:xfrm>
            <a:custGeom>
              <a:avLst/>
              <a:gdLst>
                <a:gd name="T0" fmla="*/ 23507 w 156"/>
                <a:gd name="T1" fmla="*/ 0 h 144"/>
                <a:gd name="T2" fmla="*/ 23507 w 156"/>
                <a:gd name="T3" fmla="*/ 0 h 144"/>
                <a:gd name="T4" fmla="*/ 26642 w 156"/>
                <a:gd name="T5" fmla="*/ 2381 h 144"/>
                <a:gd name="T6" fmla="*/ 29776 w 156"/>
                <a:gd name="T7" fmla="*/ 11906 h 144"/>
                <a:gd name="T8" fmla="*/ 23507 w 156"/>
                <a:gd name="T9" fmla="*/ 21431 h 144"/>
                <a:gd name="T10" fmla="*/ 23507 w 156"/>
                <a:gd name="T11" fmla="*/ 26194 h 144"/>
                <a:gd name="T12" fmla="*/ 13321 w 156"/>
                <a:gd name="T13" fmla="*/ 26194 h 144"/>
                <a:gd name="T14" fmla="*/ 6269 w 156"/>
                <a:gd name="T15" fmla="*/ 26194 h 144"/>
                <a:gd name="T16" fmla="*/ 0 w 156"/>
                <a:gd name="T17" fmla="*/ 28575 h 144"/>
                <a:gd name="T18" fmla="*/ 3134 w 156"/>
                <a:gd name="T19" fmla="*/ 19050 h 144"/>
                <a:gd name="T20" fmla="*/ 6269 w 156"/>
                <a:gd name="T21" fmla="*/ 15875 h 144"/>
                <a:gd name="T22" fmla="*/ 10186 w 156"/>
                <a:gd name="T23" fmla="*/ 9525 h 144"/>
                <a:gd name="T24" fmla="*/ 6269 w 156"/>
                <a:gd name="T25" fmla="*/ 9525 h 144"/>
                <a:gd name="T26" fmla="*/ 6269 w 156"/>
                <a:gd name="T27" fmla="*/ 2381 h 144"/>
                <a:gd name="T28" fmla="*/ 13321 w 156"/>
                <a:gd name="T29" fmla="*/ 2381 h 144"/>
                <a:gd name="T30" fmla="*/ 23507 w 156"/>
                <a:gd name="T31" fmla="*/ 0 h 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6"/>
                <a:gd name="T49" fmla="*/ 0 h 144"/>
                <a:gd name="T50" fmla="*/ 156 w 156"/>
                <a:gd name="T51" fmla="*/ 144 h 1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6" h="144">
                  <a:moveTo>
                    <a:pt x="121" y="0"/>
                  </a:moveTo>
                  <a:lnTo>
                    <a:pt x="121" y="0"/>
                  </a:lnTo>
                  <a:lnTo>
                    <a:pt x="139" y="15"/>
                  </a:lnTo>
                  <a:lnTo>
                    <a:pt x="156" y="63"/>
                  </a:lnTo>
                  <a:lnTo>
                    <a:pt x="121" y="111"/>
                  </a:lnTo>
                  <a:lnTo>
                    <a:pt x="121" y="129"/>
                  </a:lnTo>
                  <a:lnTo>
                    <a:pt x="69" y="129"/>
                  </a:lnTo>
                  <a:lnTo>
                    <a:pt x="35" y="129"/>
                  </a:lnTo>
                  <a:lnTo>
                    <a:pt x="0" y="144"/>
                  </a:lnTo>
                  <a:lnTo>
                    <a:pt x="18" y="96"/>
                  </a:lnTo>
                  <a:lnTo>
                    <a:pt x="35" y="81"/>
                  </a:lnTo>
                  <a:lnTo>
                    <a:pt x="52" y="48"/>
                  </a:lnTo>
                  <a:lnTo>
                    <a:pt x="35" y="48"/>
                  </a:lnTo>
                  <a:lnTo>
                    <a:pt x="35" y="15"/>
                  </a:lnTo>
                  <a:lnTo>
                    <a:pt x="69" y="15"/>
                  </a:lnTo>
                  <a:lnTo>
                    <a:pt x="121" y="0"/>
                  </a:lnTo>
                  <a:close/>
                </a:path>
              </a:pathLst>
            </a:custGeom>
            <a:solidFill>
              <a:srgbClr val="C8C8C8"/>
            </a:solidFill>
            <a:ln w="9525" cap="rnd">
              <a:solidFill>
                <a:schemeClr val="bg1"/>
              </a:solidFill>
              <a:round/>
              <a:headEnd/>
              <a:tailEnd/>
            </a:ln>
          </p:spPr>
          <p:txBody>
            <a:bodyPr/>
            <a:lstStyle/>
            <a:p>
              <a:endParaRPr lang="en-US" dirty="0"/>
            </a:p>
          </p:txBody>
        </p:sp>
        <p:sp>
          <p:nvSpPr>
            <p:cNvPr id="545" name="Freeform 311">
              <a:extLst>
                <a:ext uri="{FF2B5EF4-FFF2-40B4-BE49-F238E27FC236}">
                  <a16:creationId xmlns:a16="http://schemas.microsoft.com/office/drawing/2014/main" id="{CEDF9C8C-1EF0-4C2E-A41C-BD641A9C46BE}"/>
                </a:ext>
              </a:extLst>
            </p:cNvPr>
            <p:cNvSpPr>
              <a:spLocks/>
            </p:cNvSpPr>
            <p:nvPr/>
          </p:nvSpPr>
          <p:spPr bwMode="auto">
            <a:xfrm>
              <a:off x="6484937" y="4656138"/>
              <a:ext cx="41275" cy="38100"/>
            </a:xfrm>
            <a:custGeom>
              <a:avLst/>
              <a:gdLst>
                <a:gd name="T0" fmla="*/ 10319 w 52"/>
                <a:gd name="T1" fmla="*/ 9728 h 47"/>
                <a:gd name="T2" fmla="*/ 10319 w 52"/>
                <a:gd name="T3" fmla="*/ 9728 h 47"/>
                <a:gd name="T4" fmla="*/ 3969 w 52"/>
                <a:gd name="T5" fmla="*/ 9728 h 47"/>
                <a:gd name="T6" fmla="*/ 0 w 52"/>
                <a:gd name="T7" fmla="*/ 9728 h 47"/>
                <a:gd name="T8" fmla="*/ 3969 w 52"/>
                <a:gd name="T9" fmla="*/ 3243 h 47"/>
                <a:gd name="T10" fmla="*/ 10319 w 52"/>
                <a:gd name="T11" fmla="*/ 0 h 47"/>
                <a:gd name="T12" fmla="*/ 10319 w 52"/>
                <a:gd name="T13" fmla="*/ 6485 h 47"/>
                <a:gd name="T14" fmla="*/ 10319 w 52"/>
                <a:gd name="T15" fmla="*/ 9728 h 4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47"/>
                <a:gd name="T26" fmla="*/ 52 w 52"/>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47">
                  <a:moveTo>
                    <a:pt x="52" y="47"/>
                  </a:moveTo>
                  <a:lnTo>
                    <a:pt x="52" y="47"/>
                  </a:lnTo>
                  <a:lnTo>
                    <a:pt x="17" y="47"/>
                  </a:lnTo>
                  <a:lnTo>
                    <a:pt x="0" y="47"/>
                  </a:lnTo>
                  <a:lnTo>
                    <a:pt x="17" y="15"/>
                  </a:lnTo>
                  <a:lnTo>
                    <a:pt x="52" y="0"/>
                  </a:lnTo>
                  <a:lnTo>
                    <a:pt x="52" y="30"/>
                  </a:lnTo>
                  <a:lnTo>
                    <a:pt x="52" y="47"/>
                  </a:lnTo>
                </a:path>
              </a:pathLst>
            </a:custGeom>
            <a:solidFill>
              <a:srgbClr val="C8C8C8"/>
            </a:solidFill>
            <a:ln w="9525" cap="rnd">
              <a:solidFill>
                <a:schemeClr val="bg1"/>
              </a:solidFill>
              <a:round/>
              <a:headEnd/>
              <a:tailEnd/>
            </a:ln>
          </p:spPr>
          <p:txBody>
            <a:bodyPr/>
            <a:lstStyle/>
            <a:p>
              <a:endParaRPr lang="en-US" dirty="0"/>
            </a:p>
          </p:txBody>
        </p:sp>
        <p:sp>
          <p:nvSpPr>
            <p:cNvPr id="546" name="Freeform 312">
              <a:extLst>
                <a:ext uri="{FF2B5EF4-FFF2-40B4-BE49-F238E27FC236}">
                  <a16:creationId xmlns:a16="http://schemas.microsoft.com/office/drawing/2014/main" id="{6ABB2F41-AFD9-4757-B27E-3AD31F8DB00E}"/>
                </a:ext>
              </a:extLst>
            </p:cNvPr>
            <p:cNvSpPr>
              <a:spLocks/>
            </p:cNvSpPr>
            <p:nvPr/>
          </p:nvSpPr>
          <p:spPr bwMode="auto">
            <a:xfrm>
              <a:off x="6499224" y="4694238"/>
              <a:ext cx="26988" cy="38100"/>
            </a:xfrm>
            <a:custGeom>
              <a:avLst/>
              <a:gdLst>
                <a:gd name="T0" fmla="*/ 6169 w 35"/>
                <a:gd name="T1" fmla="*/ 0 h 48"/>
                <a:gd name="T2" fmla="*/ 6169 w 35"/>
                <a:gd name="T3" fmla="*/ 0 h 48"/>
                <a:gd name="T4" fmla="*/ 6169 w 35"/>
                <a:gd name="T5" fmla="*/ 3175 h 48"/>
                <a:gd name="T6" fmla="*/ 0 w 35"/>
                <a:gd name="T7" fmla="*/ 9525 h 48"/>
                <a:gd name="T8" fmla="*/ 0 w 35"/>
                <a:gd name="T9" fmla="*/ 3175 h 48"/>
                <a:gd name="T10" fmla="*/ 0 w 35"/>
                <a:gd name="T11" fmla="*/ 0 h 48"/>
                <a:gd name="T12" fmla="*/ 6169 w 35"/>
                <a:gd name="T13" fmla="*/ 0 h 48"/>
                <a:gd name="T14" fmla="*/ 0 60000 65536"/>
                <a:gd name="T15" fmla="*/ 0 60000 65536"/>
                <a:gd name="T16" fmla="*/ 0 60000 65536"/>
                <a:gd name="T17" fmla="*/ 0 60000 65536"/>
                <a:gd name="T18" fmla="*/ 0 60000 65536"/>
                <a:gd name="T19" fmla="*/ 0 60000 65536"/>
                <a:gd name="T20" fmla="*/ 0 60000 65536"/>
                <a:gd name="T21" fmla="*/ 0 w 35"/>
                <a:gd name="T22" fmla="*/ 0 h 48"/>
                <a:gd name="T23" fmla="*/ 35 w 35"/>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8">
                  <a:moveTo>
                    <a:pt x="35" y="0"/>
                  </a:moveTo>
                  <a:lnTo>
                    <a:pt x="35" y="0"/>
                  </a:lnTo>
                  <a:lnTo>
                    <a:pt x="35" y="16"/>
                  </a:lnTo>
                  <a:lnTo>
                    <a:pt x="0" y="48"/>
                  </a:lnTo>
                  <a:lnTo>
                    <a:pt x="0" y="16"/>
                  </a:lnTo>
                  <a:lnTo>
                    <a:pt x="0" y="0"/>
                  </a:lnTo>
                  <a:lnTo>
                    <a:pt x="35" y="0"/>
                  </a:lnTo>
                </a:path>
              </a:pathLst>
            </a:custGeom>
            <a:solidFill>
              <a:srgbClr val="C8C8C8"/>
            </a:solidFill>
            <a:ln w="9525" cap="rnd">
              <a:solidFill>
                <a:schemeClr val="bg1"/>
              </a:solidFill>
              <a:round/>
              <a:headEnd/>
              <a:tailEnd/>
            </a:ln>
          </p:spPr>
          <p:txBody>
            <a:bodyPr/>
            <a:lstStyle/>
            <a:p>
              <a:endParaRPr lang="en-US" dirty="0"/>
            </a:p>
          </p:txBody>
        </p:sp>
        <p:sp>
          <p:nvSpPr>
            <p:cNvPr id="547" name="Freeform 313">
              <a:extLst>
                <a:ext uri="{FF2B5EF4-FFF2-40B4-BE49-F238E27FC236}">
                  <a16:creationId xmlns:a16="http://schemas.microsoft.com/office/drawing/2014/main" id="{F1D739E4-F594-4CC9-A2E9-615508367607}"/>
                </a:ext>
              </a:extLst>
            </p:cNvPr>
            <p:cNvSpPr>
              <a:spLocks/>
            </p:cNvSpPr>
            <p:nvPr/>
          </p:nvSpPr>
          <p:spPr bwMode="auto">
            <a:xfrm>
              <a:off x="5575300" y="3883026"/>
              <a:ext cx="261938" cy="190500"/>
            </a:xfrm>
            <a:custGeom>
              <a:avLst/>
              <a:gdLst>
                <a:gd name="T0" fmla="*/ 58738 w 330"/>
                <a:gd name="T1" fmla="*/ 3969 h 240"/>
                <a:gd name="T2" fmla="*/ 58738 w 330"/>
                <a:gd name="T3" fmla="*/ 3969 h 240"/>
                <a:gd name="T4" fmla="*/ 62706 w 330"/>
                <a:gd name="T5" fmla="*/ 3969 h 240"/>
                <a:gd name="T6" fmla="*/ 65881 w 330"/>
                <a:gd name="T7" fmla="*/ 19050 h 240"/>
                <a:gd name="T8" fmla="*/ 52388 w 330"/>
                <a:gd name="T9" fmla="*/ 23019 h 240"/>
                <a:gd name="T10" fmla="*/ 52388 w 330"/>
                <a:gd name="T11" fmla="*/ 25400 h 240"/>
                <a:gd name="T12" fmla="*/ 41275 w 330"/>
                <a:gd name="T13" fmla="*/ 32544 h 240"/>
                <a:gd name="T14" fmla="*/ 27781 w 330"/>
                <a:gd name="T15" fmla="*/ 38100 h 240"/>
                <a:gd name="T16" fmla="*/ 23813 w 330"/>
                <a:gd name="T17" fmla="*/ 42069 h 240"/>
                <a:gd name="T18" fmla="*/ 23813 w 330"/>
                <a:gd name="T19" fmla="*/ 47625 h 240"/>
                <a:gd name="T20" fmla="*/ 0 w 330"/>
                <a:gd name="T21" fmla="*/ 44450 h 240"/>
                <a:gd name="T22" fmla="*/ 7144 w 330"/>
                <a:gd name="T23" fmla="*/ 44450 h 240"/>
                <a:gd name="T24" fmla="*/ 14288 w 330"/>
                <a:gd name="T25" fmla="*/ 38100 h 240"/>
                <a:gd name="T26" fmla="*/ 17463 w 330"/>
                <a:gd name="T27" fmla="*/ 32544 h 240"/>
                <a:gd name="T28" fmla="*/ 17463 w 330"/>
                <a:gd name="T29" fmla="*/ 25400 h 240"/>
                <a:gd name="T30" fmla="*/ 20638 w 330"/>
                <a:gd name="T31" fmla="*/ 19050 h 240"/>
                <a:gd name="T32" fmla="*/ 23813 w 330"/>
                <a:gd name="T33" fmla="*/ 13494 h 240"/>
                <a:gd name="T34" fmla="*/ 34131 w 330"/>
                <a:gd name="T35" fmla="*/ 9525 h 240"/>
                <a:gd name="T36" fmla="*/ 38100 w 330"/>
                <a:gd name="T37" fmla="*/ 0 h 240"/>
                <a:gd name="T38" fmla="*/ 41275 w 330"/>
                <a:gd name="T39" fmla="*/ 0 h 240"/>
                <a:gd name="T40" fmla="*/ 44450 w 330"/>
                <a:gd name="T41" fmla="*/ 3969 h 240"/>
                <a:gd name="T42" fmla="*/ 55563 w 330"/>
                <a:gd name="T43" fmla="*/ 3969 h 240"/>
                <a:gd name="T44" fmla="*/ 58738 w 330"/>
                <a:gd name="T45" fmla="*/ 3969 h 2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0"/>
                <a:gd name="T70" fmla="*/ 0 h 240"/>
                <a:gd name="T71" fmla="*/ 330 w 330"/>
                <a:gd name="T72" fmla="*/ 240 h 2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0" h="240">
                  <a:moveTo>
                    <a:pt x="296" y="17"/>
                  </a:moveTo>
                  <a:lnTo>
                    <a:pt x="296" y="17"/>
                  </a:lnTo>
                  <a:lnTo>
                    <a:pt x="313" y="17"/>
                  </a:lnTo>
                  <a:lnTo>
                    <a:pt x="330" y="96"/>
                  </a:lnTo>
                  <a:lnTo>
                    <a:pt x="261" y="113"/>
                  </a:lnTo>
                  <a:lnTo>
                    <a:pt x="261" y="128"/>
                  </a:lnTo>
                  <a:lnTo>
                    <a:pt x="209" y="161"/>
                  </a:lnTo>
                  <a:lnTo>
                    <a:pt x="140" y="192"/>
                  </a:lnTo>
                  <a:lnTo>
                    <a:pt x="123" y="209"/>
                  </a:lnTo>
                  <a:lnTo>
                    <a:pt x="123" y="240"/>
                  </a:lnTo>
                  <a:lnTo>
                    <a:pt x="0" y="224"/>
                  </a:lnTo>
                  <a:lnTo>
                    <a:pt x="36" y="224"/>
                  </a:lnTo>
                  <a:lnTo>
                    <a:pt x="71" y="192"/>
                  </a:lnTo>
                  <a:lnTo>
                    <a:pt x="88" y="161"/>
                  </a:lnTo>
                  <a:lnTo>
                    <a:pt x="88" y="128"/>
                  </a:lnTo>
                  <a:lnTo>
                    <a:pt x="106" y="96"/>
                  </a:lnTo>
                  <a:lnTo>
                    <a:pt x="123" y="65"/>
                  </a:lnTo>
                  <a:lnTo>
                    <a:pt x="175" y="48"/>
                  </a:lnTo>
                  <a:lnTo>
                    <a:pt x="192" y="0"/>
                  </a:lnTo>
                  <a:lnTo>
                    <a:pt x="209" y="0"/>
                  </a:lnTo>
                  <a:lnTo>
                    <a:pt x="227" y="17"/>
                  </a:lnTo>
                  <a:lnTo>
                    <a:pt x="278" y="17"/>
                  </a:lnTo>
                  <a:lnTo>
                    <a:pt x="296" y="17"/>
                  </a:lnTo>
                </a:path>
              </a:pathLst>
            </a:custGeom>
            <a:solidFill>
              <a:srgbClr val="A8B21C"/>
            </a:solidFill>
            <a:ln w="9525" cap="rnd">
              <a:solidFill>
                <a:schemeClr val="bg1"/>
              </a:solidFill>
              <a:round/>
              <a:headEnd/>
              <a:tailEnd/>
            </a:ln>
          </p:spPr>
          <p:txBody>
            <a:bodyPr/>
            <a:lstStyle/>
            <a:p>
              <a:endParaRPr lang="en-US" dirty="0"/>
            </a:p>
          </p:txBody>
        </p:sp>
        <p:sp>
          <p:nvSpPr>
            <p:cNvPr id="548" name="Freeform 314">
              <a:extLst>
                <a:ext uri="{FF2B5EF4-FFF2-40B4-BE49-F238E27FC236}">
                  <a16:creationId xmlns:a16="http://schemas.microsoft.com/office/drawing/2014/main" id="{EAB8DB69-39BC-44D0-A9B6-71DC6C084463}"/>
                </a:ext>
              </a:extLst>
            </p:cNvPr>
            <p:cNvSpPr>
              <a:spLocks/>
            </p:cNvSpPr>
            <p:nvPr/>
          </p:nvSpPr>
          <p:spPr bwMode="auto">
            <a:xfrm>
              <a:off x="5672138" y="3844926"/>
              <a:ext cx="441325" cy="406400"/>
            </a:xfrm>
            <a:custGeom>
              <a:avLst/>
              <a:gdLst>
                <a:gd name="T0" fmla="*/ 34988 w 555"/>
                <a:gd name="T1" fmla="*/ 12700 h 512"/>
                <a:gd name="T2" fmla="*/ 34988 w 555"/>
                <a:gd name="T3" fmla="*/ 12700 h 512"/>
                <a:gd name="T4" fmla="*/ 38169 w 555"/>
                <a:gd name="T5" fmla="*/ 12700 h 512"/>
                <a:gd name="T6" fmla="*/ 42145 w 555"/>
                <a:gd name="T7" fmla="*/ 28575 h 512"/>
                <a:gd name="T8" fmla="*/ 27831 w 555"/>
                <a:gd name="T9" fmla="*/ 31750 h 512"/>
                <a:gd name="T10" fmla="*/ 27831 w 555"/>
                <a:gd name="T11" fmla="*/ 34925 h 512"/>
                <a:gd name="T12" fmla="*/ 17494 w 555"/>
                <a:gd name="T13" fmla="*/ 41275 h 512"/>
                <a:gd name="T14" fmla="*/ 3976 w 555"/>
                <a:gd name="T15" fmla="*/ 47625 h 512"/>
                <a:gd name="T16" fmla="*/ 0 w 555"/>
                <a:gd name="T17" fmla="*/ 50800 h 512"/>
                <a:gd name="T18" fmla="*/ 0 w 555"/>
                <a:gd name="T19" fmla="*/ 57150 h 512"/>
                <a:gd name="T20" fmla="*/ 20675 w 555"/>
                <a:gd name="T21" fmla="*/ 69850 h 512"/>
                <a:gd name="T22" fmla="*/ 52482 w 555"/>
                <a:gd name="T23" fmla="*/ 92075 h 512"/>
                <a:gd name="T24" fmla="*/ 55663 w 555"/>
                <a:gd name="T25" fmla="*/ 95250 h 512"/>
                <a:gd name="T26" fmla="*/ 62819 w 555"/>
                <a:gd name="T27" fmla="*/ 98425 h 512"/>
                <a:gd name="T28" fmla="*/ 66000 w 555"/>
                <a:gd name="T29" fmla="*/ 101600 h 512"/>
                <a:gd name="T30" fmla="*/ 69181 w 555"/>
                <a:gd name="T31" fmla="*/ 101600 h 512"/>
                <a:gd name="T32" fmla="*/ 76337 w 555"/>
                <a:gd name="T33" fmla="*/ 101600 h 512"/>
                <a:gd name="T34" fmla="*/ 110530 w 555"/>
                <a:gd name="T35" fmla="*/ 79375 h 512"/>
                <a:gd name="T36" fmla="*/ 107349 w 555"/>
                <a:gd name="T37" fmla="*/ 73025 h 512"/>
                <a:gd name="T38" fmla="*/ 103373 w 555"/>
                <a:gd name="T39" fmla="*/ 73025 h 512"/>
                <a:gd name="T40" fmla="*/ 97012 w 555"/>
                <a:gd name="T41" fmla="*/ 63500 h 512"/>
                <a:gd name="T42" fmla="*/ 100193 w 555"/>
                <a:gd name="T43" fmla="*/ 60325 h 512"/>
                <a:gd name="T44" fmla="*/ 100193 w 555"/>
                <a:gd name="T45" fmla="*/ 53975 h 512"/>
                <a:gd name="T46" fmla="*/ 100193 w 555"/>
                <a:gd name="T47" fmla="*/ 47625 h 512"/>
                <a:gd name="T48" fmla="*/ 97012 w 555"/>
                <a:gd name="T49" fmla="*/ 44450 h 512"/>
                <a:gd name="T50" fmla="*/ 97012 w 555"/>
                <a:gd name="T51" fmla="*/ 41275 h 512"/>
                <a:gd name="T52" fmla="*/ 97012 w 555"/>
                <a:gd name="T53" fmla="*/ 31750 h 512"/>
                <a:gd name="T54" fmla="*/ 89855 w 555"/>
                <a:gd name="T55" fmla="*/ 28575 h 512"/>
                <a:gd name="T56" fmla="*/ 86675 w 555"/>
                <a:gd name="T57" fmla="*/ 22225 h 512"/>
                <a:gd name="T58" fmla="*/ 93036 w 555"/>
                <a:gd name="T59" fmla="*/ 15875 h 512"/>
                <a:gd name="T60" fmla="*/ 89855 w 555"/>
                <a:gd name="T61" fmla="*/ 3175 h 512"/>
                <a:gd name="T62" fmla="*/ 93036 w 555"/>
                <a:gd name="T63" fmla="*/ 0 h 512"/>
                <a:gd name="T64" fmla="*/ 89855 w 555"/>
                <a:gd name="T65" fmla="*/ 3175 h 512"/>
                <a:gd name="T66" fmla="*/ 79518 w 555"/>
                <a:gd name="T67" fmla="*/ 0 h 512"/>
                <a:gd name="T68" fmla="*/ 76337 w 555"/>
                <a:gd name="T69" fmla="*/ 3175 h 512"/>
                <a:gd name="T70" fmla="*/ 69181 w 555"/>
                <a:gd name="T71" fmla="*/ 0 h 512"/>
                <a:gd name="T72" fmla="*/ 62819 w 555"/>
                <a:gd name="T73" fmla="*/ 3175 h 512"/>
                <a:gd name="T74" fmla="*/ 52482 w 555"/>
                <a:gd name="T75" fmla="*/ 3175 h 512"/>
                <a:gd name="T76" fmla="*/ 34988 w 555"/>
                <a:gd name="T77" fmla="*/ 12700 h 5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55"/>
                <a:gd name="T118" fmla="*/ 0 h 512"/>
                <a:gd name="T119" fmla="*/ 555 w 555"/>
                <a:gd name="T120" fmla="*/ 512 h 5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55" h="512">
                  <a:moveTo>
                    <a:pt x="173" y="65"/>
                  </a:moveTo>
                  <a:lnTo>
                    <a:pt x="173" y="65"/>
                  </a:lnTo>
                  <a:lnTo>
                    <a:pt x="192" y="65"/>
                  </a:lnTo>
                  <a:lnTo>
                    <a:pt x="209" y="144"/>
                  </a:lnTo>
                  <a:lnTo>
                    <a:pt x="138" y="161"/>
                  </a:lnTo>
                  <a:lnTo>
                    <a:pt x="138" y="176"/>
                  </a:lnTo>
                  <a:lnTo>
                    <a:pt x="86" y="209"/>
                  </a:lnTo>
                  <a:lnTo>
                    <a:pt x="17" y="240"/>
                  </a:lnTo>
                  <a:lnTo>
                    <a:pt x="0" y="257"/>
                  </a:lnTo>
                  <a:lnTo>
                    <a:pt x="0" y="288"/>
                  </a:lnTo>
                  <a:lnTo>
                    <a:pt x="104" y="353"/>
                  </a:lnTo>
                  <a:lnTo>
                    <a:pt x="261" y="464"/>
                  </a:lnTo>
                  <a:lnTo>
                    <a:pt x="278" y="480"/>
                  </a:lnTo>
                  <a:lnTo>
                    <a:pt x="313" y="497"/>
                  </a:lnTo>
                  <a:lnTo>
                    <a:pt x="330" y="512"/>
                  </a:lnTo>
                  <a:lnTo>
                    <a:pt x="347" y="512"/>
                  </a:lnTo>
                  <a:lnTo>
                    <a:pt x="382" y="512"/>
                  </a:lnTo>
                  <a:lnTo>
                    <a:pt x="555" y="401"/>
                  </a:lnTo>
                  <a:lnTo>
                    <a:pt x="537" y="368"/>
                  </a:lnTo>
                  <a:lnTo>
                    <a:pt x="520" y="368"/>
                  </a:lnTo>
                  <a:lnTo>
                    <a:pt x="486" y="320"/>
                  </a:lnTo>
                  <a:lnTo>
                    <a:pt x="503" y="305"/>
                  </a:lnTo>
                  <a:lnTo>
                    <a:pt x="503" y="272"/>
                  </a:lnTo>
                  <a:lnTo>
                    <a:pt x="503" y="240"/>
                  </a:lnTo>
                  <a:lnTo>
                    <a:pt x="486" y="224"/>
                  </a:lnTo>
                  <a:lnTo>
                    <a:pt x="486" y="209"/>
                  </a:lnTo>
                  <a:lnTo>
                    <a:pt x="486" y="161"/>
                  </a:lnTo>
                  <a:lnTo>
                    <a:pt x="451" y="144"/>
                  </a:lnTo>
                  <a:lnTo>
                    <a:pt x="434" y="113"/>
                  </a:lnTo>
                  <a:lnTo>
                    <a:pt x="468" y="80"/>
                  </a:lnTo>
                  <a:lnTo>
                    <a:pt x="451" y="17"/>
                  </a:lnTo>
                  <a:lnTo>
                    <a:pt x="468" y="0"/>
                  </a:lnTo>
                  <a:lnTo>
                    <a:pt x="451" y="17"/>
                  </a:lnTo>
                  <a:lnTo>
                    <a:pt x="399" y="0"/>
                  </a:lnTo>
                  <a:lnTo>
                    <a:pt x="382" y="17"/>
                  </a:lnTo>
                  <a:lnTo>
                    <a:pt x="347" y="0"/>
                  </a:lnTo>
                  <a:lnTo>
                    <a:pt x="313" y="17"/>
                  </a:lnTo>
                  <a:lnTo>
                    <a:pt x="261" y="17"/>
                  </a:lnTo>
                  <a:lnTo>
                    <a:pt x="173" y="65"/>
                  </a:lnTo>
                  <a:close/>
                </a:path>
              </a:pathLst>
            </a:custGeom>
            <a:solidFill>
              <a:srgbClr val="A8B21C"/>
            </a:solidFill>
            <a:ln w="9525" cap="rnd">
              <a:solidFill>
                <a:schemeClr val="bg1"/>
              </a:solidFill>
              <a:round/>
              <a:headEnd/>
              <a:tailEnd/>
            </a:ln>
          </p:spPr>
          <p:txBody>
            <a:bodyPr/>
            <a:lstStyle/>
            <a:p>
              <a:endParaRPr lang="en-US" dirty="0"/>
            </a:p>
          </p:txBody>
        </p:sp>
        <p:sp>
          <p:nvSpPr>
            <p:cNvPr id="549" name="Freeform 315">
              <a:extLst>
                <a:ext uri="{FF2B5EF4-FFF2-40B4-BE49-F238E27FC236}">
                  <a16:creationId xmlns:a16="http://schemas.microsoft.com/office/drawing/2014/main" id="{ED4C7D5C-FA26-4986-8F73-DC6C8D8C683D}"/>
                </a:ext>
              </a:extLst>
            </p:cNvPr>
            <p:cNvSpPr>
              <a:spLocks/>
            </p:cNvSpPr>
            <p:nvPr/>
          </p:nvSpPr>
          <p:spPr bwMode="auto">
            <a:xfrm>
              <a:off x="6015038" y="3844926"/>
              <a:ext cx="84138" cy="166688"/>
            </a:xfrm>
            <a:custGeom>
              <a:avLst/>
              <a:gdLst>
                <a:gd name="T0" fmla="*/ 21635 w 105"/>
                <a:gd name="T1" fmla="*/ 25522 h 209"/>
                <a:gd name="T2" fmla="*/ 21635 w 105"/>
                <a:gd name="T3" fmla="*/ 25522 h 209"/>
                <a:gd name="T4" fmla="*/ 21635 w 105"/>
                <a:gd name="T5" fmla="*/ 28712 h 209"/>
                <a:gd name="T6" fmla="*/ 14424 w 105"/>
                <a:gd name="T7" fmla="*/ 35092 h 209"/>
                <a:gd name="T8" fmla="*/ 14424 w 105"/>
                <a:gd name="T9" fmla="*/ 38282 h 209"/>
                <a:gd name="T10" fmla="*/ 11218 w 105"/>
                <a:gd name="T11" fmla="*/ 42270 h 209"/>
                <a:gd name="T12" fmla="*/ 11218 w 105"/>
                <a:gd name="T13" fmla="*/ 32700 h 209"/>
                <a:gd name="T14" fmla="*/ 4007 w 105"/>
                <a:gd name="T15" fmla="*/ 28712 h 209"/>
                <a:gd name="T16" fmla="*/ 0 w 105"/>
                <a:gd name="T17" fmla="*/ 23129 h 209"/>
                <a:gd name="T18" fmla="*/ 7212 w 105"/>
                <a:gd name="T19" fmla="*/ 15951 h 209"/>
                <a:gd name="T20" fmla="*/ 4007 w 105"/>
                <a:gd name="T21" fmla="*/ 3988 h 209"/>
                <a:gd name="T22" fmla="*/ 7212 w 105"/>
                <a:gd name="T23" fmla="*/ 0 h 209"/>
                <a:gd name="T24" fmla="*/ 14424 w 105"/>
                <a:gd name="T25" fmla="*/ 0 h 209"/>
                <a:gd name="T26" fmla="*/ 17629 w 105"/>
                <a:gd name="T27" fmla="*/ 3988 h 209"/>
                <a:gd name="T28" fmla="*/ 21635 w 105"/>
                <a:gd name="T29" fmla="*/ 0 h 209"/>
                <a:gd name="T30" fmla="*/ 17629 w 105"/>
                <a:gd name="T31" fmla="*/ 6380 h 209"/>
                <a:gd name="T32" fmla="*/ 21635 w 105"/>
                <a:gd name="T33" fmla="*/ 13558 h 209"/>
                <a:gd name="T34" fmla="*/ 14424 w 105"/>
                <a:gd name="T35" fmla="*/ 19141 h 209"/>
                <a:gd name="T36" fmla="*/ 14424 w 105"/>
                <a:gd name="T37" fmla="*/ 23129 h 209"/>
                <a:gd name="T38" fmla="*/ 21635 w 105"/>
                <a:gd name="T39" fmla="*/ 23129 h 209"/>
                <a:gd name="T40" fmla="*/ 21635 w 105"/>
                <a:gd name="T41" fmla="*/ 25522 h 2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5"/>
                <a:gd name="T64" fmla="*/ 0 h 209"/>
                <a:gd name="T65" fmla="*/ 105 w 105"/>
                <a:gd name="T66" fmla="*/ 209 h 2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5" h="209">
                  <a:moveTo>
                    <a:pt x="105" y="128"/>
                  </a:moveTo>
                  <a:lnTo>
                    <a:pt x="105" y="128"/>
                  </a:lnTo>
                  <a:lnTo>
                    <a:pt x="105" y="144"/>
                  </a:lnTo>
                  <a:lnTo>
                    <a:pt x="71" y="176"/>
                  </a:lnTo>
                  <a:lnTo>
                    <a:pt x="71" y="192"/>
                  </a:lnTo>
                  <a:lnTo>
                    <a:pt x="54" y="209"/>
                  </a:lnTo>
                  <a:lnTo>
                    <a:pt x="54" y="161"/>
                  </a:lnTo>
                  <a:lnTo>
                    <a:pt x="17" y="144"/>
                  </a:lnTo>
                  <a:lnTo>
                    <a:pt x="0" y="113"/>
                  </a:lnTo>
                  <a:lnTo>
                    <a:pt x="34" y="80"/>
                  </a:lnTo>
                  <a:lnTo>
                    <a:pt x="17" y="17"/>
                  </a:lnTo>
                  <a:lnTo>
                    <a:pt x="34" y="0"/>
                  </a:lnTo>
                  <a:lnTo>
                    <a:pt x="71" y="0"/>
                  </a:lnTo>
                  <a:lnTo>
                    <a:pt x="88" y="17"/>
                  </a:lnTo>
                  <a:lnTo>
                    <a:pt x="105" y="0"/>
                  </a:lnTo>
                  <a:lnTo>
                    <a:pt x="88" y="32"/>
                  </a:lnTo>
                  <a:lnTo>
                    <a:pt x="105" y="65"/>
                  </a:lnTo>
                  <a:lnTo>
                    <a:pt x="71" y="96"/>
                  </a:lnTo>
                  <a:lnTo>
                    <a:pt x="71" y="113"/>
                  </a:lnTo>
                  <a:lnTo>
                    <a:pt x="105" y="113"/>
                  </a:lnTo>
                  <a:lnTo>
                    <a:pt x="105" y="128"/>
                  </a:lnTo>
                  <a:close/>
                </a:path>
              </a:pathLst>
            </a:custGeom>
            <a:solidFill>
              <a:srgbClr val="A8B21C"/>
            </a:solidFill>
            <a:ln w="9525" cap="rnd">
              <a:solidFill>
                <a:schemeClr val="bg1"/>
              </a:solidFill>
              <a:round/>
              <a:headEnd/>
              <a:tailEnd/>
            </a:ln>
          </p:spPr>
          <p:txBody>
            <a:bodyPr/>
            <a:lstStyle/>
            <a:p>
              <a:endParaRPr lang="en-US" dirty="0"/>
            </a:p>
          </p:txBody>
        </p:sp>
        <p:sp>
          <p:nvSpPr>
            <p:cNvPr id="550" name="Freeform 316">
              <a:extLst>
                <a:ext uri="{FF2B5EF4-FFF2-40B4-BE49-F238E27FC236}">
                  <a16:creationId xmlns:a16="http://schemas.microsoft.com/office/drawing/2014/main" id="{F711EF2A-1FA0-489F-A2BC-211C21C9AFFD}"/>
                </a:ext>
              </a:extLst>
            </p:cNvPr>
            <p:cNvSpPr>
              <a:spLocks/>
            </p:cNvSpPr>
            <p:nvPr/>
          </p:nvSpPr>
          <p:spPr bwMode="auto">
            <a:xfrm>
              <a:off x="5591175" y="4122738"/>
              <a:ext cx="355600" cy="317500"/>
            </a:xfrm>
            <a:custGeom>
              <a:avLst/>
              <a:gdLst>
                <a:gd name="T0" fmla="*/ 41183 w 449"/>
                <a:gd name="T1" fmla="*/ 0 h 399"/>
                <a:gd name="T2" fmla="*/ 41183 w 449"/>
                <a:gd name="T3" fmla="*/ 0 h 399"/>
                <a:gd name="T4" fmla="*/ 71278 w 449"/>
                <a:gd name="T5" fmla="*/ 22281 h 399"/>
                <a:gd name="T6" fmla="*/ 75238 w 449"/>
                <a:gd name="T7" fmla="*/ 25464 h 399"/>
                <a:gd name="T8" fmla="*/ 81574 w 449"/>
                <a:gd name="T9" fmla="*/ 28647 h 399"/>
                <a:gd name="T10" fmla="*/ 85534 w 449"/>
                <a:gd name="T11" fmla="*/ 31830 h 399"/>
                <a:gd name="T12" fmla="*/ 88702 w 449"/>
                <a:gd name="T13" fmla="*/ 31830 h 399"/>
                <a:gd name="T14" fmla="*/ 88702 w 449"/>
                <a:gd name="T15" fmla="*/ 47744 h 399"/>
                <a:gd name="T16" fmla="*/ 85534 w 449"/>
                <a:gd name="T17" fmla="*/ 50927 h 399"/>
                <a:gd name="T18" fmla="*/ 68110 w 449"/>
                <a:gd name="T19" fmla="*/ 54110 h 399"/>
                <a:gd name="T20" fmla="*/ 60983 w 449"/>
                <a:gd name="T21" fmla="*/ 54110 h 399"/>
                <a:gd name="T22" fmla="*/ 54647 w 449"/>
                <a:gd name="T23" fmla="*/ 60476 h 399"/>
                <a:gd name="T24" fmla="*/ 47519 w 449"/>
                <a:gd name="T25" fmla="*/ 63659 h 399"/>
                <a:gd name="T26" fmla="*/ 41183 w 449"/>
                <a:gd name="T27" fmla="*/ 73208 h 399"/>
                <a:gd name="T28" fmla="*/ 37223 w 449"/>
                <a:gd name="T29" fmla="*/ 76391 h 399"/>
                <a:gd name="T30" fmla="*/ 34055 w 449"/>
                <a:gd name="T31" fmla="*/ 79574 h 399"/>
                <a:gd name="T32" fmla="*/ 30887 w 449"/>
                <a:gd name="T33" fmla="*/ 76391 h 399"/>
                <a:gd name="T34" fmla="*/ 26927 w 449"/>
                <a:gd name="T35" fmla="*/ 79574 h 399"/>
                <a:gd name="T36" fmla="*/ 23759 w 449"/>
                <a:gd name="T37" fmla="*/ 79574 h 399"/>
                <a:gd name="T38" fmla="*/ 16632 w 449"/>
                <a:gd name="T39" fmla="*/ 66842 h 399"/>
                <a:gd name="T40" fmla="*/ 10296 w 449"/>
                <a:gd name="T41" fmla="*/ 70025 h 399"/>
                <a:gd name="T42" fmla="*/ 3168 w 449"/>
                <a:gd name="T43" fmla="*/ 70025 h 399"/>
                <a:gd name="T44" fmla="*/ 6336 w 449"/>
                <a:gd name="T45" fmla="*/ 66842 h 399"/>
                <a:gd name="T46" fmla="*/ 0 w 449"/>
                <a:gd name="T47" fmla="*/ 54110 h 399"/>
                <a:gd name="T48" fmla="*/ 6336 w 449"/>
                <a:gd name="T49" fmla="*/ 50927 h 399"/>
                <a:gd name="T50" fmla="*/ 10296 w 449"/>
                <a:gd name="T51" fmla="*/ 54110 h 399"/>
                <a:gd name="T52" fmla="*/ 13464 w 449"/>
                <a:gd name="T53" fmla="*/ 50927 h 399"/>
                <a:gd name="T54" fmla="*/ 37223 w 449"/>
                <a:gd name="T55" fmla="*/ 50927 h 399"/>
                <a:gd name="T56" fmla="*/ 30887 w 449"/>
                <a:gd name="T57" fmla="*/ 0 h 399"/>
                <a:gd name="T58" fmla="*/ 41183 w 449"/>
                <a:gd name="T59" fmla="*/ 0 h 39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49"/>
                <a:gd name="T91" fmla="*/ 0 h 399"/>
                <a:gd name="T92" fmla="*/ 449 w 449"/>
                <a:gd name="T93" fmla="*/ 399 h 39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49" h="399">
                  <a:moveTo>
                    <a:pt x="208" y="0"/>
                  </a:moveTo>
                  <a:lnTo>
                    <a:pt x="208" y="0"/>
                  </a:lnTo>
                  <a:lnTo>
                    <a:pt x="363" y="111"/>
                  </a:lnTo>
                  <a:lnTo>
                    <a:pt x="380" y="127"/>
                  </a:lnTo>
                  <a:lnTo>
                    <a:pt x="415" y="144"/>
                  </a:lnTo>
                  <a:lnTo>
                    <a:pt x="432" y="159"/>
                  </a:lnTo>
                  <a:lnTo>
                    <a:pt x="449" y="159"/>
                  </a:lnTo>
                  <a:lnTo>
                    <a:pt x="449" y="240"/>
                  </a:lnTo>
                  <a:lnTo>
                    <a:pt x="432" y="255"/>
                  </a:lnTo>
                  <a:lnTo>
                    <a:pt x="346" y="270"/>
                  </a:lnTo>
                  <a:lnTo>
                    <a:pt x="311" y="270"/>
                  </a:lnTo>
                  <a:lnTo>
                    <a:pt x="277" y="303"/>
                  </a:lnTo>
                  <a:lnTo>
                    <a:pt x="242" y="318"/>
                  </a:lnTo>
                  <a:lnTo>
                    <a:pt x="208" y="366"/>
                  </a:lnTo>
                  <a:lnTo>
                    <a:pt x="190" y="384"/>
                  </a:lnTo>
                  <a:lnTo>
                    <a:pt x="173" y="399"/>
                  </a:lnTo>
                  <a:lnTo>
                    <a:pt x="156" y="384"/>
                  </a:lnTo>
                  <a:lnTo>
                    <a:pt x="138" y="399"/>
                  </a:lnTo>
                  <a:lnTo>
                    <a:pt x="121" y="399"/>
                  </a:lnTo>
                  <a:lnTo>
                    <a:pt x="87" y="336"/>
                  </a:lnTo>
                  <a:lnTo>
                    <a:pt x="52" y="351"/>
                  </a:lnTo>
                  <a:lnTo>
                    <a:pt x="17" y="351"/>
                  </a:lnTo>
                  <a:lnTo>
                    <a:pt x="35" y="336"/>
                  </a:lnTo>
                  <a:lnTo>
                    <a:pt x="0" y="270"/>
                  </a:lnTo>
                  <a:lnTo>
                    <a:pt x="35" y="255"/>
                  </a:lnTo>
                  <a:lnTo>
                    <a:pt x="52" y="270"/>
                  </a:lnTo>
                  <a:lnTo>
                    <a:pt x="69" y="255"/>
                  </a:lnTo>
                  <a:lnTo>
                    <a:pt x="190" y="255"/>
                  </a:lnTo>
                  <a:lnTo>
                    <a:pt x="156" y="0"/>
                  </a:lnTo>
                  <a:lnTo>
                    <a:pt x="208" y="0"/>
                  </a:lnTo>
                  <a:close/>
                </a:path>
              </a:pathLst>
            </a:custGeom>
            <a:solidFill>
              <a:srgbClr val="C8C8C8"/>
            </a:solidFill>
            <a:ln w="9525" cap="rnd">
              <a:solidFill>
                <a:schemeClr val="bg1"/>
              </a:solidFill>
              <a:round/>
              <a:headEnd/>
              <a:tailEnd/>
            </a:ln>
          </p:spPr>
          <p:txBody>
            <a:bodyPr/>
            <a:lstStyle/>
            <a:p>
              <a:endParaRPr lang="en-US" dirty="0"/>
            </a:p>
          </p:txBody>
        </p:sp>
        <p:sp>
          <p:nvSpPr>
            <p:cNvPr id="551" name="Freeform 317">
              <a:extLst>
                <a:ext uri="{FF2B5EF4-FFF2-40B4-BE49-F238E27FC236}">
                  <a16:creationId xmlns:a16="http://schemas.microsoft.com/office/drawing/2014/main" id="{906D388D-22D5-43AD-9C87-92482995E95A}"/>
                </a:ext>
              </a:extLst>
            </p:cNvPr>
            <p:cNvSpPr>
              <a:spLocks/>
            </p:cNvSpPr>
            <p:nvPr/>
          </p:nvSpPr>
          <p:spPr bwMode="auto">
            <a:xfrm>
              <a:off x="5492750" y="4073526"/>
              <a:ext cx="261938" cy="266700"/>
            </a:xfrm>
            <a:custGeom>
              <a:avLst/>
              <a:gdLst>
                <a:gd name="T0" fmla="*/ 0 w 331"/>
                <a:gd name="T1" fmla="*/ 35029 h 335"/>
                <a:gd name="T2" fmla="*/ 0 w 331"/>
                <a:gd name="T3" fmla="*/ 35029 h 335"/>
                <a:gd name="T4" fmla="*/ 3165 w 331"/>
                <a:gd name="T5" fmla="*/ 32641 h 335"/>
                <a:gd name="T6" fmla="*/ 20575 w 331"/>
                <a:gd name="T7" fmla="*/ 32641 h 335"/>
                <a:gd name="T8" fmla="*/ 20575 w 331"/>
                <a:gd name="T9" fmla="*/ 25476 h 335"/>
                <a:gd name="T10" fmla="*/ 27697 w 331"/>
                <a:gd name="T11" fmla="*/ 23087 h 335"/>
                <a:gd name="T12" fmla="*/ 27697 w 331"/>
                <a:gd name="T13" fmla="*/ 6369 h 335"/>
                <a:gd name="T14" fmla="*/ 44316 w 331"/>
                <a:gd name="T15" fmla="*/ 6369 h 335"/>
                <a:gd name="T16" fmla="*/ 44316 w 331"/>
                <a:gd name="T17" fmla="*/ 0 h 335"/>
                <a:gd name="T18" fmla="*/ 64891 w 331"/>
                <a:gd name="T19" fmla="*/ 13534 h 335"/>
                <a:gd name="T20" fmla="*/ 54603 w 331"/>
                <a:gd name="T21" fmla="*/ 13534 h 335"/>
                <a:gd name="T22" fmla="*/ 61726 w 331"/>
                <a:gd name="T23" fmla="*/ 63690 h 335"/>
                <a:gd name="T24" fmla="*/ 37985 w 331"/>
                <a:gd name="T25" fmla="*/ 63690 h 335"/>
                <a:gd name="T26" fmla="*/ 34028 w 331"/>
                <a:gd name="T27" fmla="*/ 66874 h 335"/>
                <a:gd name="T28" fmla="*/ 30863 w 331"/>
                <a:gd name="T29" fmla="*/ 63690 h 335"/>
                <a:gd name="T30" fmla="*/ 23741 w 331"/>
                <a:gd name="T31" fmla="*/ 66874 h 335"/>
                <a:gd name="T32" fmla="*/ 20575 w 331"/>
                <a:gd name="T33" fmla="*/ 61301 h 335"/>
                <a:gd name="T34" fmla="*/ 10288 w 331"/>
                <a:gd name="T35" fmla="*/ 57321 h 335"/>
                <a:gd name="T36" fmla="*/ 3165 w 331"/>
                <a:gd name="T37" fmla="*/ 57321 h 335"/>
                <a:gd name="T38" fmla="*/ 0 w 331"/>
                <a:gd name="T39" fmla="*/ 61301 h 335"/>
                <a:gd name="T40" fmla="*/ 3165 w 331"/>
                <a:gd name="T41" fmla="*/ 47767 h 335"/>
                <a:gd name="T42" fmla="*/ 0 w 331"/>
                <a:gd name="T43" fmla="*/ 44583 h 335"/>
                <a:gd name="T44" fmla="*/ 3165 w 331"/>
                <a:gd name="T45" fmla="*/ 38214 h 335"/>
                <a:gd name="T46" fmla="*/ 0 w 331"/>
                <a:gd name="T47" fmla="*/ 35029 h 3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1"/>
                <a:gd name="T73" fmla="*/ 0 h 335"/>
                <a:gd name="T74" fmla="*/ 331 w 331"/>
                <a:gd name="T75" fmla="*/ 335 h 3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1" h="335">
                  <a:moveTo>
                    <a:pt x="0" y="176"/>
                  </a:moveTo>
                  <a:lnTo>
                    <a:pt x="0" y="176"/>
                  </a:lnTo>
                  <a:lnTo>
                    <a:pt x="18" y="161"/>
                  </a:lnTo>
                  <a:lnTo>
                    <a:pt x="106" y="161"/>
                  </a:lnTo>
                  <a:lnTo>
                    <a:pt x="106" y="128"/>
                  </a:lnTo>
                  <a:lnTo>
                    <a:pt x="140" y="113"/>
                  </a:lnTo>
                  <a:lnTo>
                    <a:pt x="140" y="32"/>
                  </a:lnTo>
                  <a:lnTo>
                    <a:pt x="227" y="32"/>
                  </a:lnTo>
                  <a:lnTo>
                    <a:pt x="227" y="0"/>
                  </a:lnTo>
                  <a:lnTo>
                    <a:pt x="331" y="65"/>
                  </a:lnTo>
                  <a:lnTo>
                    <a:pt x="279" y="65"/>
                  </a:lnTo>
                  <a:lnTo>
                    <a:pt x="313" y="320"/>
                  </a:lnTo>
                  <a:lnTo>
                    <a:pt x="192" y="320"/>
                  </a:lnTo>
                  <a:lnTo>
                    <a:pt x="175" y="335"/>
                  </a:lnTo>
                  <a:lnTo>
                    <a:pt x="158" y="320"/>
                  </a:lnTo>
                  <a:lnTo>
                    <a:pt x="123" y="335"/>
                  </a:lnTo>
                  <a:lnTo>
                    <a:pt x="106" y="305"/>
                  </a:lnTo>
                  <a:lnTo>
                    <a:pt x="52" y="288"/>
                  </a:lnTo>
                  <a:lnTo>
                    <a:pt x="18" y="288"/>
                  </a:lnTo>
                  <a:lnTo>
                    <a:pt x="0" y="305"/>
                  </a:lnTo>
                  <a:lnTo>
                    <a:pt x="18" y="240"/>
                  </a:lnTo>
                  <a:lnTo>
                    <a:pt x="0" y="224"/>
                  </a:lnTo>
                  <a:lnTo>
                    <a:pt x="18" y="192"/>
                  </a:lnTo>
                  <a:lnTo>
                    <a:pt x="0" y="176"/>
                  </a:lnTo>
                  <a:close/>
                </a:path>
              </a:pathLst>
            </a:custGeom>
            <a:solidFill>
              <a:srgbClr val="C8C8C8"/>
            </a:solidFill>
            <a:ln w="9525" cap="rnd">
              <a:solidFill>
                <a:schemeClr val="bg1"/>
              </a:solidFill>
              <a:round/>
              <a:headEnd/>
              <a:tailEnd/>
            </a:ln>
          </p:spPr>
          <p:txBody>
            <a:bodyPr/>
            <a:lstStyle/>
            <a:p>
              <a:endParaRPr lang="en-US" dirty="0"/>
            </a:p>
          </p:txBody>
        </p:sp>
        <p:sp>
          <p:nvSpPr>
            <p:cNvPr id="552" name="Freeform 318">
              <a:extLst>
                <a:ext uri="{FF2B5EF4-FFF2-40B4-BE49-F238E27FC236}">
                  <a16:creationId xmlns:a16="http://schemas.microsoft.com/office/drawing/2014/main" id="{22883707-D8BF-4649-94DF-8D5421A6292F}"/>
                </a:ext>
              </a:extLst>
            </p:cNvPr>
            <p:cNvSpPr>
              <a:spLocks/>
            </p:cNvSpPr>
            <p:nvPr/>
          </p:nvSpPr>
          <p:spPr bwMode="auto">
            <a:xfrm>
              <a:off x="5492750" y="4060826"/>
              <a:ext cx="179388" cy="152400"/>
            </a:xfrm>
            <a:custGeom>
              <a:avLst/>
              <a:gdLst>
                <a:gd name="T0" fmla="*/ 0 w 227"/>
                <a:gd name="T1" fmla="*/ 38100 h 192"/>
                <a:gd name="T2" fmla="*/ 0 w 227"/>
                <a:gd name="T3" fmla="*/ 38100 h 192"/>
                <a:gd name="T4" fmla="*/ 3161 w 227"/>
                <a:gd name="T5" fmla="*/ 35719 h 192"/>
                <a:gd name="T6" fmla="*/ 20547 w 227"/>
                <a:gd name="T7" fmla="*/ 35719 h 192"/>
                <a:gd name="T8" fmla="*/ 20547 w 227"/>
                <a:gd name="T9" fmla="*/ 28575 h 192"/>
                <a:gd name="T10" fmla="*/ 27659 w 227"/>
                <a:gd name="T11" fmla="*/ 26194 h 192"/>
                <a:gd name="T12" fmla="*/ 27659 w 227"/>
                <a:gd name="T13" fmla="*/ 9525 h 192"/>
                <a:gd name="T14" fmla="*/ 44254 w 227"/>
                <a:gd name="T15" fmla="*/ 9525 h 192"/>
                <a:gd name="T16" fmla="*/ 44254 w 227"/>
                <a:gd name="T17" fmla="*/ 3175 h 192"/>
                <a:gd name="T18" fmla="*/ 20547 w 227"/>
                <a:gd name="T19" fmla="*/ 0 h 192"/>
                <a:gd name="T20" fmla="*/ 17386 w 227"/>
                <a:gd name="T21" fmla="*/ 7144 h 192"/>
                <a:gd name="T22" fmla="*/ 13434 w 227"/>
                <a:gd name="T23" fmla="*/ 9525 h 192"/>
                <a:gd name="T24" fmla="*/ 10273 w 227"/>
                <a:gd name="T25" fmla="*/ 19050 h 192"/>
                <a:gd name="T26" fmla="*/ 0 w 227"/>
                <a:gd name="T27" fmla="*/ 31750 h 192"/>
                <a:gd name="T28" fmla="*/ 0 w 227"/>
                <a:gd name="T29" fmla="*/ 38100 h 1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7"/>
                <a:gd name="T46" fmla="*/ 0 h 192"/>
                <a:gd name="T47" fmla="*/ 227 w 227"/>
                <a:gd name="T48" fmla="*/ 192 h 1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7" h="192">
                  <a:moveTo>
                    <a:pt x="0" y="192"/>
                  </a:moveTo>
                  <a:lnTo>
                    <a:pt x="0" y="192"/>
                  </a:lnTo>
                  <a:lnTo>
                    <a:pt x="18" y="177"/>
                  </a:lnTo>
                  <a:lnTo>
                    <a:pt x="106" y="177"/>
                  </a:lnTo>
                  <a:lnTo>
                    <a:pt x="106" y="144"/>
                  </a:lnTo>
                  <a:lnTo>
                    <a:pt x="140" y="129"/>
                  </a:lnTo>
                  <a:lnTo>
                    <a:pt x="140" y="48"/>
                  </a:lnTo>
                  <a:lnTo>
                    <a:pt x="227" y="48"/>
                  </a:lnTo>
                  <a:lnTo>
                    <a:pt x="227" y="16"/>
                  </a:lnTo>
                  <a:lnTo>
                    <a:pt x="106" y="0"/>
                  </a:lnTo>
                  <a:lnTo>
                    <a:pt x="89" y="33"/>
                  </a:lnTo>
                  <a:lnTo>
                    <a:pt x="69" y="48"/>
                  </a:lnTo>
                  <a:lnTo>
                    <a:pt x="52" y="96"/>
                  </a:lnTo>
                  <a:lnTo>
                    <a:pt x="0" y="160"/>
                  </a:lnTo>
                  <a:lnTo>
                    <a:pt x="0" y="192"/>
                  </a:lnTo>
                </a:path>
              </a:pathLst>
            </a:custGeom>
            <a:solidFill>
              <a:srgbClr val="C8C8C8"/>
            </a:solidFill>
            <a:ln w="9525" cap="rnd">
              <a:solidFill>
                <a:schemeClr val="bg1"/>
              </a:solidFill>
              <a:round/>
              <a:headEnd/>
              <a:tailEnd/>
            </a:ln>
          </p:spPr>
          <p:txBody>
            <a:bodyPr/>
            <a:lstStyle/>
            <a:p>
              <a:endParaRPr lang="en-US" dirty="0"/>
            </a:p>
          </p:txBody>
        </p:sp>
        <p:sp>
          <p:nvSpPr>
            <p:cNvPr id="553" name="Freeform 319">
              <a:extLst>
                <a:ext uri="{FF2B5EF4-FFF2-40B4-BE49-F238E27FC236}">
                  <a16:creationId xmlns:a16="http://schemas.microsoft.com/office/drawing/2014/main" id="{B6944F53-C676-4EF7-9C09-9BD7D2501EE4}"/>
                </a:ext>
              </a:extLst>
            </p:cNvPr>
            <p:cNvSpPr>
              <a:spLocks/>
            </p:cNvSpPr>
            <p:nvPr/>
          </p:nvSpPr>
          <p:spPr bwMode="auto">
            <a:xfrm>
              <a:off x="5491163" y="4364038"/>
              <a:ext cx="68263" cy="12700"/>
            </a:xfrm>
            <a:custGeom>
              <a:avLst/>
              <a:gdLst>
                <a:gd name="T0" fmla="*/ 0 w 87"/>
                <a:gd name="T1" fmla="*/ 3387 h 15"/>
                <a:gd name="T2" fmla="*/ 0 w 87"/>
                <a:gd name="T3" fmla="*/ 3387 h 15"/>
                <a:gd name="T4" fmla="*/ 3139 w 87"/>
                <a:gd name="T5" fmla="*/ 3387 h 15"/>
                <a:gd name="T6" fmla="*/ 10200 w 87"/>
                <a:gd name="T7" fmla="*/ 0 h 15"/>
                <a:gd name="T8" fmla="*/ 13339 w 87"/>
                <a:gd name="T9" fmla="*/ 3387 h 15"/>
                <a:gd name="T10" fmla="*/ 16477 w 87"/>
                <a:gd name="T11" fmla="*/ 0 h 15"/>
                <a:gd name="T12" fmla="*/ 10200 w 87"/>
                <a:gd name="T13" fmla="*/ 0 h 15"/>
                <a:gd name="T14" fmla="*/ 0 w 87"/>
                <a:gd name="T15" fmla="*/ 0 h 15"/>
                <a:gd name="T16" fmla="*/ 0 w 87"/>
                <a:gd name="T17" fmla="*/ 338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5"/>
                <a:gd name="T29" fmla="*/ 87 w 87"/>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5">
                  <a:moveTo>
                    <a:pt x="0" y="15"/>
                  </a:moveTo>
                  <a:lnTo>
                    <a:pt x="0" y="15"/>
                  </a:lnTo>
                  <a:lnTo>
                    <a:pt x="18" y="15"/>
                  </a:lnTo>
                  <a:lnTo>
                    <a:pt x="52" y="0"/>
                  </a:lnTo>
                  <a:lnTo>
                    <a:pt x="69" y="15"/>
                  </a:lnTo>
                  <a:lnTo>
                    <a:pt x="87" y="0"/>
                  </a:lnTo>
                  <a:lnTo>
                    <a:pt x="52" y="0"/>
                  </a:lnTo>
                  <a:lnTo>
                    <a:pt x="0" y="0"/>
                  </a:lnTo>
                  <a:lnTo>
                    <a:pt x="0" y="15"/>
                  </a:lnTo>
                </a:path>
              </a:pathLst>
            </a:custGeom>
            <a:solidFill>
              <a:srgbClr val="C8C8C8"/>
            </a:solidFill>
            <a:ln w="9525" cap="rnd">
              <a:solidFill>
                <a:schemeClr val="bg1"/>
              </a:solidFill>
              <a:round/>
              <a:headEnd/>
              <a:tailEnd/>
            </a:ln>
          </p:spPr>
          <p:txBody>
            <a:bodyPr/>
            <a:lstStyle/>
            <a:p>
              <a:endParaRPr lang="en-US" dirty="0"/>
            </a:p>
          </p:txBody>
        </p:sp>
        <p:sp>
          <p:nvSpPr>
            <p:cNvPr id="554" name="Freeform 320">
              <a:extLst>
                <a:ext uri="{FF2B5EF4-FFF2-40B4-BE49-F238E27FC236}">
                  <a16:creationId xmlns:a16="http://schemas.microsoft.com/office/drawing/2014/main" id="{9ED0CACF-441A-4F17-B40B-DA1F992AD262}"/>
                </a:ext>
              </a:extLst>
            </p:cNvPr>
            <p:cNvSpPr>
              <a:spLocks/>
            </p:cNvSpPr>
            <p:nvPr/>
          </p:nvSpPr>
          <p:spPr bwMode="auto">
            <a:xfrm>
              <a:off x="5491163" y="4389438"/>
              <a:ext cx="68263" cy="38100"/>
            </a:xfrm>
            <a:custGeom>
              <a:avLst/>
              <a:gdLst>
                <a:gd name="T0" fmla="*/ 10200 w 87"/>
                <a:gd name="T1" fmla="*/ 9525 h 48"/>
                <a:gd name="T2" fmla="*/ 10200 w 87"/>
                <a:gd name="T3" fmla="*/ 9525 h 48"/>
                <a:gd name="T4" fmla="*/ 16477 w 87"/>
                <a:gd name="T5" fmla="*/ 2381 h 48"/>
                <a:gd name="T6" fmla="*/ 16477 w 87"/>
                <a:gd name="T7" fmla="*/ 0 h 48"/>
                <a:gd name="T8" fmla="*/ 0 w 87"/>
                <a:gd name="T9" fmla="*/ 0 h 48"/>
                <a:gd name="T10" fmla="*/ 6277 w 87"/>
                <a:gd name="T11" fmla="*/ 2381 h 48"/>
                <a:gd name="T12" fmla="*/ 6277 w 87"/>
                <a:gd name="T13" fmla="*/ 5556 h 48"/>
                <a:gd name="T14" fmla="*/ 10200 w 87"/>
                <a:gd name="T15" fmla="*/ 9525 h 48"/>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48"/>
                <a:gd name="T26" fmla="*/ 87 w 87"/>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48">
                  <a:moveTo>
                    <a:pt x="52" y="48"/>
                  </a:moveTo>
                  <a:lnTo>
                    <a:pt x="52" y="48"/>
                  </a:lnTo>
                  <a:lnTo>
                    <a:pt x="87" y="15"/>
                  </a:lnTo>
                  <a:lnTo>
                    <a:pt x="87" y="0"/>
                  </a:lnTo>
                  <a:lnTo>
                    <a:pt x="0" y="0"/>
                  </a:lnTo>
                  <a:lnTo>
                    <a:pt x="35" y="15"/>
                  </a:lnTo>
                  <a:lnTo>
                    <a:pt x="35" y="30"/>
                  </a:lnTo>
                  <a:lnTo>
                    <a:pt x="52" y="48"/>
                  </a:lnTo>
                </a:path>
              </a:pathLst>
            </a:custGeom>
            <a:solidFill>
              <a:srgbClr val="C8C8C8"/>
            </a:solidFill>
            <a:ln w="9525" cap="rnd">
              <a:solidFill>
                <a:schemeClr val="bg1"/>
              </a:solidFill>
              <a:round/>
              <a:headEnd/>
              <a:tailEnd/>
            </a:ln>
          </p:spPr>
          <p:txBody>
            <a:bodyPr/>
            <a:lstStyle/>
            <a:p>
              <a:endParaRPr lang="en-US" dirty="0"/>
            </a:p>
          </p:txBody>
        </p:sp>
        <p:sp>
          <p:nvSpPr>
            <p:cNvPr id="555" name="Freeform 321">
              <a:extLst>
                <a:ext uri="{FF2B5EF4-FFF2-40B4-BE49-F238E27FC236}">
                  <a16:creationId xmlns:a16="http://schemas.microsoft.com/office/drawing/2014/main" id="{FAEB4513-635E-4E90-8E8A-2A069D23831D}"/>
                </a:ext>
              </a:extLst>
            </p:cNvPr>
            <p:cNvSpPr>
              <a:spLocks/>
            </p:cNvSpPr>
            <p:nvPr/>
          </p:nvSpPr>
          <p:spPr bwMode="auto">
            <a:xfrm>
              <a:off x="5573713" y="4440238"/>
              <a:ext cx="57150" cy="63500"/>
            </a:xfrm>
            <a:custGeom>
              <a:avLst/>
              <a:gdLst>
                <a:gd name="T0" fmla="*/ 0 w 71"/>
                <a:gd name="T1" fmla="*/ 2352 h 81"/>
                <a:gd name="T2" fmla="*/ 0 w 71"/>
                <a:gd name="T3" fmla="*/ 2352 h 81"/>
                <a:gd name="T4" fmla="*/ 4025 w 71"/>
                <a:gd name="T5" fmla="*/ 0 h 81"/>
                <a:gd name="T6" fmla="*/ 7244 w 71"/>
                <a:gd name="T7" fmla="*/ 0 h 81"/>
                <a:gd name="T8" fmla="*/ 14489 w 71"/>
                <a:gd name="T9" fmla="*/ 6272 h 81"/>
                <a:gd name="T10" fmla="*/ 14489 w 71"/>
                <a:gd name="T11" fmla="*/ 9407 h 81"/>
                <a:gd name="T12" fmla="*/ 7244 w 71"/>
                <a:gd name="T13" fmla="*/ 15679 h 81"/>
                <a:gd name="T14" fmla="*/ 4025 w 71"/>
                <a:gd name="T15" fmla="*/ 11759 h 81"/>
                <a:gd name="T16" fmla="*/ 0 w 71"/>
                <a:gd name="T17" fmla="*/ 11759 h 81"/>
                <a:gd name="T18" fmla="*/ 0 w 71"/>
                <a:gd name="T19" fmla="*/ 2352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81"/>
                <a:gd name="T32" fmla="*/ 71 w 71"/>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81">
                  <a:moveTo>
                    <a:pt x="0" y="15"/>
                  </a:moveTo>
                  <a:lnTo>
                    <a:pt x="0" y="15"/>
                  </a:lnTo>
                  <a:lnTo>
                    <a:pt x="19" y="0"/>
                  </a:lnTo>
                  <a:lnTo>
                    <a:pt x="36" y="0"/>
                  </a:lnTo>
                  <a:lnTo>
                    <a:pt x="71" y="33"/>
                  </a:lnTo>
                  <a:lnTo>
                    <a:pt x="71" y="48"/>
                  </a:lnTo>
                  <a:lnTo>
                    <a:pt x="36" y="81"/>
                  </a:lnTo>
                  <a:lnTo>
                    <a:pt x="19" y="63"/>
                  </a:lnTo>
                  <a:lnTo>
                    <a:pt x="0" y="63"/>
                  </a:lnTo>
                  <a:lnTo>
                    <a:pt x="0" y="15"/>
                  </a:lnTo>
                </a:path>
              </a:pathLst>
            </a:custGeom>
            <a:solidFill>
              <a:srgbClr val="C8C8C8"/>
            </a:solidFill>
            <a:ln w="9525" cap="rnd">
              <a:solidFill>
                <a:schemeClr val="bg1"/>
              </a:solidFill>
              <a:round/>
              <a:headEnd/>
              <a:tailEnd/>
            </a:ln>
          </p:spPr>
          <p:txBody>
            <a:bodyPr/>
            <a:lstStyle/>
            <a:p>
              <a:endParaRPr lang="en-US" dirty="0"/>
            </a:p>
          </p:txBody>
        </p:sp>
        <p:sp>
          <p:nvSpPr>
            <p:cNvPr id="556" name="Freeform 322">
              <a:extLst>
                <a:ext uri="{FF2B5EF4-FFF2-40B4-BE49-F238E27FC236}">
                  <a16:creationId xmlns:a16="http://schemas.microsoft.com/office/drawing/2014/main" id="{CC7DABD1-434F-4736-A590-623031F7DD78}"/>
                </a:ext>
              </a:extLst>
            </p:cNvPr>
            <p:cNvSpPr>
              <a:spLocks/>
            </p:cNvSpPr>
            <p:nvPr/>
          </p:nvSpPr>
          <p:spPr bwMode="auto">
            <a:xfrm>
              <a:off x="5600700" y="4465638"/>
              <a:ext cx="98425" cy="88900"/>
            </a:xfrm>
            <a:custGeom>
              <a:avLst/>
              <a:gdLst>
                <a:gd name="T0" fmla="*/ 25816 w 122"/>
                <a:gd name="T1" fmla="*/ 22425 h 111"/>
                <a:gd name="T2" fmla="*/ 25816 w 122"/>
                <a:gd name="T3" fmla="*/ 22425 h 111"/>
                <a:gd name="T4" fmla="*/ 25816 w 122"/>
                <a:gd name="T5" fmla="*/ 16018 h 111"/>
                <a:gd name="T6" fmla="*/ 17749 w 122"/>
                <a:gd name="T7" fmla="*/ 12814 h 111"/>
                <a:gd name="T8" fmla="*/ 17749 w 122"/>
                <a:gd name="T9" fmla="*/ 6407 h 111"/>
                <a:gd name="T10" fmla="*/ 14522 w 122"/>
                <a:gd name="T11" fmla="*/ 6407 h 111"/>
                <a:gd name="T12" fmla="*/ 10488 w 122"/>
                <a:gd name="T13" fmla="*/ 0 h 111"/>
                <a:gd name="T14" fmla="*/ 7261 w 122"/>
                <a:gd name="T15" fmla="*/ 3204 h 111"/>
                <a:gd name="T16" fmla="*/ 0 w 122"/>
                <a:gd name="T17" fmla="*/ 9611 h 111"/>
                <a:gd name="T18" fmla="*/ 17749 w 122"/>
                <a:gd name="T19" fmla="*/ 22425 h 111"/>
                <a:gd name="T20" fmla="*/ 25816 w 122"/>
                <a:gd name="T21" fmla="*/ 22425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2"/>
                <a:gd name="T34" fmla="*/ 0 h 111"/>
                <a:gd name="T35" fmla="*/ 122 w 122"/>
                <a:gd name="T36" fmla="*/ 111 h 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2" h="111">
                  <a:moveTo>
                    <a:pt x="122" y="111"/>
                  </a:moveTo>
                  <a:lnTo>
                    <a:pt x="122" y="111"/>
                  </a:lnTo>
                  <a:lnTo>
                    <a:pt x="122" y="78"/>
                  </a:lnTo>
                  <a:lnTo>
                    <a:pt x="86" y="63"/>
                  </a:lnTo>
                  <a:lnTo>
                    <a:pt x="86" y="30"/>
                  </a:lnTo>
                  <a:lnTo>
                    <a:pt x="69" y="30"/>
                  </a:lnTo>
                  <a:lnTo>
                    <a:pt x="51" y="0"/>
                  </a:lnTo>
                  <a:lnTo>
                    <a:pt x="34" y="15"/>
                  </a:lnTo>
                  <a:lnTo>
                    <a:pt x="0" y="48"/>
                  </a:lnTo>
                  <a:lnTo>
                    <a:pt x="86" y="111"/>
                  </a:lnTo>
                  <a:lnTo>
                    <a:pt x="122" y="111"/>
                  </a:lnTo>
                </a:path>
              </a:pathLst>
            </a:custGeom>
            <a:solidFill>
              <a:srgbClr val="C8C8C8"/>
            </a:solidFill>
            <a:ln w="9525" cap="rnd">
              <a:solidFill>
                <a:schemeClr val="bg1"/>
              </a:solidFill>
              <a:round/>
              <a:headEnd/>
              <a:tailEnd/>
            </a:ln>
          </p:spPr>
          <p:txBody>
            <a:bodyPr/>
            <a:lstStyle/>
            <a:p>
              <a:endParaRPr lang="en-US" dirty="0"/>
            </a:p>
          </p:txBody>
        </p:sp>
        <p:sp>
          <p:nvSpPr>
            <p:cNvPr id="557" name="Freeform 323">
              <a:extLst>
                <a:ext uri="{FF2B5EF4-FFF2-40B4-BE49-F238E27FC236}">
                  <a16:creationId xmlns:a16="http://schemas.microsoft.com/office/drawing/2014/main" id="{60C1424F-146B-46CE-A485-D5BB03F42D46}"/>
                </a:ext>
              </a:extLst>
            </p:cNvPr>
            <p:cNvSpPr>
              <a:spLocks/>
            </p:cNvSpPr>
            <p:nvPr/>
          </p:nvSpPr>
          <p:spPr bwMode="auto">
            <a:xfrm>
              <a:off x="5670550" y="4427538"/>
              <a:ext cx="138113" cy="127000"/>
            </a:xfrm>
            <a:custGeom>
              <a:avLst/>
              <a:gdLst>
                <a:gd name="T0" fmla="*/ 31135 w 173"/>
                <a:gd name="T1" fmla="*/ 28755 h 159"/>
                <a:gd name="T2" fmla="*/ 31135 w 173"/>
                <a:gd name="T3" fmla="*/ 28755 h 159"/>
                <a:gd name="T4" fmla="*/ 31135 w 173"/>
                <a:gd name="T5" fmla="*/ 19170 h 159"/>
                <a:gd name="T6" fmla="*/ 35127 w 173"/>
                <a:gd name="T7" fmla="*/ 12780 h 159"/>
                <a:gd name="T8" fmla="*/ 31135 w 173"/>
                <a:gd name="T9" fmla="*/ 6390 h 159"/>
                <a:gd name="T10" fmla="*/ 27942 w 173"/>
                <a:gd name="T11" fmla="*/ 3195 h 159"/>
                <a:gd name="T12" fmla="*/ 20757 w 173"/>
                <a:gd name="T13" fmla="*/ 3195 h 159"/>
                <a:gd name="T14" fmla="*/ 17564 w 173"/>
                <a:gd name="T15" fmla="*/ 0 h 159"/>
                <a:gd name="T16" fmla="*/ 14370 w 173"/>
                <a:gd name="T17" fmla="*/ 3195 h 159"/>
                <a:gd name="T18" fmla="*/ 10378 w 173"/>
                <a:gd name="T19" fmla="*/ 0 h 159"/>
                <a:gd name="T20" fmla="*/ 7185 w 173"/>
                <a:gd name="T21" fmla="*/ 3195 h 159"/>
                <a:gd name="T22" fmla="*/ 3992 w 173"/>
                <a:gd name="T23" fmla="*/ 3195 h 159"/>
                <a:gd name="T24" fmla="*/ 3992 w 173"/>
                <a:gd name="T25" fmla="*/ 6390 h 159"/>
                <a:gd name="T26" fmla="*/ 3992 w 173"/>
                <a:gd name="T27" fmla="*/ 9585 h 159"/>
                <a:gd name="T28" fmla="*/ 3992 w 173"/>
                <a:gd name="T29" fmla="*/ 12780 h 159"/>
                <a:gd name="T30" fmla="*/ 3992 w 173"/>
                <a:gd name="T31" fmla="*/ 15975 h 159"/>
                <a:gd name="T32" fmla="*/ 0 w 173"/>
                <a:gd name="T33" fmla="*/ 15975 h 159"/>
                <a:gd name="T34" fmla="*/ 0 w 173"/>
                <a:gd name="T35" fmla="*/ 22365 h 159"/>
                <a:gd name="T36" fmla="*/ 7185 w 173"/>
                <a:gd name="T37" fmla="*/ 25560 h 159"/>
                <a:gd name="T38" fmla="*/ 7185 w 173"/>
                <a:gd name="T39" fmla="*/ 31950 h 159"/>
                <a:gd name="T40" fmla="*/ 14370 w 173"/>
                <a:gd name="T41" fmla="*/ 28755 h 159"/>
                <a:gd name="T42" fmla="*/ 24749 w 173"/>
                <a:gd name="T43" fmla="*/ 28755 h 159"/>
                <a:gd name="T44" fmla="*/ 31135 w 173"/>
                <a:gd name="T45" fmla="*/ 28755 h 1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3"/>
                <a:gd name="T70" fmla="*/ 0 h 159"/>
                <a:gd name="T71" fmla="*/ 173 w 173"/>
                <a:gd name="T72" fmla="*/ 159 h 1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3" h="159">
                  <a:moveTo>
                    <a:pt x="155" y="144"/>
                  </a:moveTo>
                  <a:lnTo>
                    <a:pt x="155" y="144"/>
                  </a:lnTo>
                  <a:lnTo>
                    <a:pt x="155" y="96"/>
                  </a:lnTo>
                  <a:lnTo>
                    <a:pt x="173" y="63"/>
                  </a:lnTo>
                  <a:lnTo>
                    <a:pt x="155" y="30"/>
                  </a:lnTo>
                  <a:lnTo>
                    <a:pt x="138" y="15"/>
                  </a:lnTo>
                  <a:lnTo>
                    <a:pt x="104" y="15"/>
                  </a:lnTo>
                  <a:lnTo>
                    <a:pt x="86" y="0"/>
                  </a:lnTo>
                  <a:lnTo>
                    <a:pt x="69" y="15"/>
                  </a:lnTo>
                  <a:lnTo>
                    <a:pt x="52" y="0"/>
                  </a:lnTo>
                  <a:lnTo>
                    <a:pt x="34" y="15"/>
                  </a:lnTo>
                  <a:lnTo>
                    <a:pt x="17" y="15"/>
                  </a:lnTo>
                  <a:lnTo>
                    <a:pt x="17" y="30"/>
                  </a:lnTo>
                  <a:lnTo>
                    <a:pt x="17" y="48"/>
                  </a:lnTo>
                  <a:lnTo>
                    <a:pt x="17" y="63"/>
                  </a:lnTo>
                  <a:lnTo>
                    <a:pt x="17" y="78"/>
                  </a:lnTo>
                  <a:lnTo>
                    <a:pt x="0" y="78"/>
                  </a:lnTo>
                  <a:lnTo>
                    <a:pt x="0" y="111"/>
                  </a:lnTo>
                  <a:lnTo>
                    <a:pt x="34" y="126"/>
                  </a:lnTo>
                  <a:lnTo>
                    <a:pt x="34" y="159"/>
                  </a:lnTo>
                  <a:lnTo>
                    <a:pt x="69" y="144"/>
                  </a:lnTo>
                  <a:lnTo>
                    <a:pt x="121" y="144"/>
                  </a:lnTo>
                  <a:lnTo>
                    <a:pt x="155" y="144"/>
                  </a:lnTo>
                  <a:close/>
                </a:path>
              </a:pathLst>
            </a:custGeom>
            <a:solidFill>
              <a:srgbClr val="C8C8C8"/>
            </a:solidFill>
            <a:ln w="9525" cap="rnd">
              <a:solidFill>
                <a:schemeClr val="bg1"/>
              </a:solidFill>
              <a:round/>
              <a:headEnd/>
              <a:tailEnd/>
            </a:ln>
          </p:spPr>
          <p:txBody>
            <a:bodyPr/>
            <a:lstStyle/>
            <a:p>
              <a:endParaRPr lang="en-US" dirty="0"/>
            </a:p>
          </p:txBody>
        </p:sp>
        <p:sp>
          <p:nvSpPr>
            <p:cNvPr id="558" name="Freeform 324">
              <a:extLst>
                <a:ext uri="{FF2B5EF4-FFF2-40B4-BE49-F238E27FC236}">
                  <a16:creationId xmlns:a16="http://schemas.microsoft.com/office/drawing/2014/main" id="{10AF5360-6004-4866-809F-87F0573A6366}"/>
                </a:ext>
              </a:extLst>
            </p:cNvPr>
            <p:cNvSpPr>
              <a:spLocks/>
            </p:cNvSpPr>
            <p:nvPr/>
          </p:nvSpPr>
          <p:spPr bwMode="auto">
            <a:xfrm>
              <a:off x="5740400" y="4338638"/>
              <a:ext cx="163513" cy="114300"/>
            </a:xfrm>
            <a:custGeom>
              <a:avLst/>
              <a:gdLst>
                <a:gd name="T0" fmla="*/ 0 w 208"/>
                <a:gd name="T1" fmla="*/ 22225 h 144"/>
                <a:gd name="T2" fmla="*/ 0 w 208"/>
                <a:gd name="T3" fmla="*/ 22225 h 144"/>
                <a:gd name="T4" fmla="*/ 3144 w 208"/>
                <a:gd name="T5" fmla="*/ 19050 h 144"/>
                <a:gd name="T6" fmla="*/ 10220 w 208"/>
                <a:gd name="T7" fmla="*/ 9525 h 144"/>
                <a:gd name="T8" fmla="*/ 16509 w 208"/>
                <a:gd name="T9" fmla="*/ 7144 h 144"/>
                <a:gd name="T10" fmla="*/ 23584 w 208"/>
                <a:gd name="T11" fmla="*/ 0 h 144"/>
                <a:gd name="T12" fmla="*/ 29873 w 208"/>
                <a:gd name="T13" fmla="*/ 0 h 144"/>
                <a:gd name="T14" fmla="*/ 29873 w 208"/>
                <a:gd name="T15" fmla="*/ 7144 h 144"/>
                <a:gd name="T16" fmla="*/ 36948 w 208"/>
                <a:gd name="T17" fmla="*/ 13494 h 144"/>
                <a:gd name="T18" fmla="*/ 40092 w 208"/>
                <a:gd name="T19" fmla="*/ 13494 h 144"/>
                <a:gd name="T20" fmla="*/ 40092 w 208"/>
                <a:gd name="T21" fmla="*/ 15875 h 144"/>
                <a:gd name="T22" fmla="*/ 33803 w 208"/>
                <a:gd name="T23" fmla="*/ 19050 h 144"/>
                <a:gd name="T24" fmla="*/ 26728 w 208"/>
                <a:gd name="T25" fmla="*/ 19050 h 144"/>
                <a:gd name="T26" fmla="*/ 13364 w 208"/>
                <a:gd name="T27" fmla="*/ 19050 h 144"/>
                <a:gd name="T28" fmla="*/ 13364 w 208"/>
                <a:gd name="T29" fmla="*/ 22225 h 144"/>
                <a:gd name="T30" fmla="*/ 13364 w 208"/>
                <a:gd name="T31" fmla="*/ 28575 h 144"/>
                <a:gd name="T32" fmla="*/ 10220 w 208"/>
                <a:gd name="T33" fmla="*/ 26194 h 144"/>
                <a:gd name="T34" fmla="*/ 3144 w 208"/>
                <a:gd name="T35" fmla="*/ 26194 h 144"/>
                <a:gd name="T36" fmla="*/ 0 w 208"/>
                <a:gd name="T37" fmla="*/ 22225 h 1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8"/>
                <a:gd name="T58" fmla="*/ 0 h 144"/>
                <a:gd name="T59" fmla="*/ 208 w 208"/>
                <a:gd name="T60" fmla="*/ 144 h 1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8" h="144">
                  <a:moveTo>
                    <a:pt x="0" y="114"/>
                  </a:moveTo>
                  <a:lnTo>
                    <a:pt x="0" y="114"/>
                  </a:lnTo>
                  <a:lnTo>
                    <a:pt x="18" y="96"/>
                  </a:lnTo>
                  <a:lnTo>
                    <a:pt x="52" y="48"/>
                  </a:lnTo>
                  <a:lnTo>
                    <a:pt x="87" y="33"/>
                  </a:lnTo>
                  <a:lnTo>
                    <a:pt x="121" y="0"/>
                  </a:lnTo>
                  <a:lnTo>
                    <a:pt x="156" y="0"/>
                  </a:lnTo>
                  <a:lnTo>
                    <a:pt x="156" y="33"/>
                  </a:lnTo>
                  <a:lnTo>
                    <a:pt x="190" y="66"/>
                  </a:lnTo>
                  <a:lnTo>
                    <a:pt x="208" y="66"/>
                  </a:lnTo>
                  <a:lnTo>
                    <a:pt x="208" y="81"/>
                  </a:lnTo>
                  <a:lnTo>
                    <a:pt x="173" y="96"/>
                  </a:lnTo>
                  <a:lnTo>
                    <a:pt x="138" y="96"/>
                  </a:lnTo>
                  <a:lnTo>
                    <a:pt x="69" y="96"/>
                  </a:lnTo>
                  <a:lnTo>
                    <a:pt x="69" y="114"/>
                  </a:lnTo>
                  <a:lnTo>
                    <a:pt x="69" y="144"/>
                  </a:lnTo>
                  <a:lnTo>
                    <a:pt x="52" y="129"/>
                  </a:lnTo>
                  <a:lnTo>
                    <a:pt x="18" y="129"/>
                  </a:lnTo>
                  <a:lnTo>
                    <a:pt x="0" y="114"/>
                  </a:lnTo>
                  <a:close/>
                </a:path>
              </a:pathLst>
            </a:custGeom>
            <a:solidFill>
              <a:srgbClr val="C8C8C8"/>
            </a:solidFill>
            <a:ln w="9525" cap="rnd">
              <a:solidFill>
                <a:schemeClr val="bg1"/>
              </a:solidFill>
              <a:round/>
              <a:headEnd/>
              <a:tailEnd/>
            </a:ln>
          </p:spPr>
          <p:txBody>
            <a:bodyPr/>
            <a:lstStyle/>
            <a:p>
              <a:endParaRPr lang="en-US" dirty="0"/>
            </a:p>
          </p:txBody>
        </p:sp>
        <p:sp>
          <p:nvSpPr>
            <p:cNvPr id="559" name="Freeform 325">
              <a:extLst>
                <a:ext uri="{FF2B5EF4-FFF2-40B4-BE49-F238E27FC236}">
                  <a16:creationId xmlns:a16="http://schemas.microsoft.com/office/drawing/2014/main" id="{0E3981FE-6057-4EE8-B3DF-CB1D6591EB8C}"/>
                </a:ext>
              </a:extLst>
            </p:cNvPr>
            <p:cNvSpPr>
              <a:spLocks/>
            </p:cNvSpPr>
            <p:nvPr/>
          </p:nvSpPr>
          <p:spPr bwMode="auto">
            <a:xfrm>
              <a:off x="5849938" y="4414838"/>
              <a:ext cx="41275" cy="101600"/>
            </a:xfrm>
            <a:custGeom>
              <a:avLst/>
              <a:gdLst>
                <a:gd name="T0" fmla="*/ 7144 w 52"/>
                <a:gd name="T1" fmla="*/ 0 h 129"/>
                <a:gd name="T2" fmla="*/ 7144 w 52"/>
                <a:gd name="T3" fmla="*/ 0 h 129"/>
                <a:gd name="T4" fmla="*/ 0 w 52"/>
                <a:gd name="T5" fmla="*/ 0 h 129"/>
                <a:gd name="T6" fmla="*/ 3969 w 52"/>
                <a:gd name="T7" fmla="*/ 12602 h 129"/>
                <a:gd name="T8" fmla="*/ 7144 w 52"/>
                <a:gd name="T9" fmla="*/ 22053 h 129"/>
                <a:gd name="T10" fmla="*/ 7144 w 52"/>
                <a:gd name="T11" fmla="*/ 25203 h 129"/>
                <a:gd name="T12" fmla="*/ 10319 w 52"/>
                <a:gd name="T13" fmla="*/ 25203 h 129"/>
                <a:gd name="T14" fmla="*/ 10319 w 52"/>
                <a:gd name="T15" fmla="*/ 12602 h 129"/>
                <a:gd name="T16" fmla="*/ 10319 w 52"/>
                <a:gd name="T17" fmla="*/ 6301 h 129"/>
                <a:gd name="T18" fmla="*/ 7144 w 52"/>
                <a:gd name="T19" fmla="*/ 3150 h 129"/>
                <a:gd name="T20" fmla="*/ 7144 w 52"/>
                <a:gd name="T21" fmla="*/ 0 h 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129"/>
                <a:gd name="T35" fmla="*/ 52 w 52"/>
                <a:gd name="T36" fmla="*/ 129 h 1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129">
                  <a:moveTo>
                    <a:pt x="35" y="0"/>
                  </a:moveTo>
                  <a:lnTo>
                    <a:pt x="35" y="0"/>
                  </a:lnTo>
                  <a:lnTo>
                    <a:pt x="0" y="0"/>
                  </a:lnTo>
                  <a:lnTo>
                    <a:pt x="18" y="66"/>
                  </a:lnTo>
                  <a:lnTo>
                    <a:pt x="35" y="114"/>
                  </a:lnTo>
                  <a:lnTo>
                    <a:pt x="35" y="129"/>
                  </a:lnTo>
                  <a:lnTo>
                    <a:pt x="52" y="129"/>
                  </a:lnTo>
                  <a:lnTo>
                    <a:pt x="52" y="66"/>
                  </a:lnTo>
                  <a:lnTo>
                    <a:pt x="52" y="33"/>
                  </a:lnTo>
                  <a:lnTo>
                    <a:pt x="35" y="18"/>
                  </a:lnTo>
                  <a:lnTo>
                    <a:pt x="35" y="0"/>
                  </a:lnTo>
                </a:path>
              </a:pathLst>
            </a:custGeom>
            <a:solidFill>
              <a:srgbClr val="C8C8C8"/>
            </a:solidFill>
            <a:ln w="9525" cap="rnd">
              <a:solidFill>
                <a:schemeClr val="bg1"/>
              </a:solidFill>
              <a:round/>
              <a:headEnd/>
              <a:tailEnd/>
            </a:ln>
          </p:spPr>
          <p:txBody>
            <a:bodyPr/>
            <a:lstStyle/>
            <a:p>
              <a:endParaRPr lang="en-US" dirty="0"/>
            </a:p>
          </p:txBody>
        </p:sp>
        <p:sp>
          <p:nvSpPr>
            <p:cNvPr id="560" name="Freeform 326">
              <a:extLst>
                <a:ext uri="{FF2B5EF4-FFF2-40B4-BE49-F238E27FC236}">
                  <a16:creationId xmlns:a16="http://schemas.microsoft.com/office/drawing/2014/main" id="{0F683C61-99D0-4000-90E3-86F3853900B8}"/>
                </a:ext>
              </a:extLst>
            </p:cNvPr>
            <p:cNvSpPr>
              <a:spLocks/>
            </p:cNvSpPr>
            <p:nvPr/>
          </p:nvSpPr>
          <p:spPr bwMode="auto">
            <a:xfrm>
              <a:off x="5864225" y="4160838"/>
              <a:ext cx="346075" cy="241300"/>
            </a:xfrm>
            <a:custGeom>
              <a:avLst/>
              <a:gdLst>
                <a:gd name="T0" fmla="*/ 73025 w 436"/>
                <a:gd name="T1" fmla="*/ 50968 h 303"/>
                <a:gd name="T2" fmla="*/ 73025 w 436"/>
                <a:gd name="T3" fmla="*/ 50968 h 303"/>
                <a:gd name="T4" fmla="*/ 73025 w 436"/>
                <a:gd name="T5" fmla="*/ 47782 h 303"/>
                <a:gd name="T6" fmla="*/ 83344 w 436"/>
                <a:gd name="T7" fmla="*/ 35040 h 303"/>
                <a:gd name="T8" fmla="*/ 86519 w 436"/>
                <a:gd name="T9" fmla="*/ 15927 h 303"/>
                <a:gd name="T10" fmla="*/ 80169 w 436"/>
                <a:gd name="T11" fmla="*/ 9556 h 303"/>
                <a:gd name="T12" fmla="*/ 80169 w 436"/>
                <a:gd name="T13" fmla="*/ 3185 h 303"/>
                <a:gd name="T14" fmla="*/ 76200 w 436"/>
                <a:gd name="T15" fmla="*/ 0 h 303"/>
                <a:gd name="T16" fmla="*/ 62706 w 436"/>
                <a:gd name="T17" fmla="*/ 0 h 303"/>
                <a:gd name="T18" fmla="*/ 27781 w 436"/>
                <a:gd name="T19" fmla="*/ 22298 h 303"/>
                <a:gd name="T20" fmla="*/ 21431 w 436"/>
                <a:gd name="T21" fmla="*/ 22298 h 303"/>
                <a:gd name="T22" fmla="*/ 21431 w 436"/>
                <a:gd name="T23" fmla="*/ 38226 h 303"/>
                <a:gd name="T24" fmla="*/ 17463 w 436"/>
                <a:gd name="T25" fmla="*/ 41411 h 303"/>
                <a:gd name="T26" fmla="*/ 0 w 436"/>
                <a:gd name="T27" fmla="*/ 44597 h 303"/>
                <a:gd name="T28" fmla="*/ 0 w 436"/>
                <a:gd name="T29" fmla="*/ 50968 h 303"/>
                <a:gd name="T30" fmla="*/ 7144 w 436"/>
                <a:gd name="T31" fmla="*/ 57339 h 303"/>
                <a:gd name="T32" fmla="*/ 10319 w 436"/>
                <a:gd name="T33" fmla="*/ 57339 h 303"/>
                <a:gd name="T34" fmla="*/ 10319 w 436"/>
                <a:gd name="T35" fmla="*/ 60524 h 303"/>
                <a:gd name="T36" fmla="*/ 10319 w 436"/>
                <a:gd name="T37" fmla="*/ 57339 h 303"/>
                <a:gd name="T38" fmla="*/ 14288 w 436"/>
                <a:gd name="T39" fmla="*/ 57339 h 303"/>
                <a:gd name="T40" fmla="*/ 17463 w 436"/>
                <a:gd name="T41" fmla="*/ 60524 h 303"/>
                <a:gd name="T42" fmla="*/ 17463 w 436"/>
                <a:gd name="T43" fmla="*/ 57339 h 303"/>
                <a:gd name="T44" fmla="*/ 23812 w 436"/>
                <a:gd name="T45" fmla="*/ 50968 h 303"/>
                <a:gd name="T46" fmla="*/ 27781 w 436"/>
                <a:gd name="T47" fmla="*/ 50968 h 303"/>
                <a:gd name="T48" fmla="*/ 38100 w 436"/>
                <a:gd name="T49" fmla="*/ 54153 h 303"/>
                <a:gd name="T50" fmla="*/ 42069 w 436"/>
                <a:gd name="T51" fmla="*/ 54153 h 303"/>
                <a:gd name="T52" fmla="*/ 48419 w 436"/>
                <a:gd name="T53" fmla="*/ 57339 h 303"/>
                <a:gd name="T54" fmla="*/ 55563 w 436"/>
                <a:gd name="T55" fmla="*/ 54153 h 303"/>
                <a:gd name="T56" fmla="*/ 65881 w 436"/>
                <a:gd name="T57" fmla="*/ 54153 h 303"/>
                <a:gd name="T58" fmla="*/ 69850 w 436"/>
                <a:gd name="T59" fmla="*/ 50968 h 303"/>
                <a:gd name="T60" fmla="*/ 73025 w 436"/>
                <a:gd name="T61" fmla="*/ 50968 h 30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36"/>
                <a:gd name="T94" fmla="*/ 0 h 303"/>
                <a:gd name="T95" fmla="*/ 436 w 436"/>
                <a:gd name="T96" fmla="*/ 303 h 30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36" h="303">
                  <a:moveTo>
                    <a:pt x="366" y="255"/>
                  </a:moveTo>
                  <a:lnTo>
                    <a:pt x="366" y="255"/>
                  </a:lnTo>
                  <a:lnTo>
                    <a:pt x="366" y="240"/>
                  </a:lnTo>
                  <a:lnTo>
                    <a:pt x="418" y="175"/>
                  </a:lnTo>
                  <a:lnTo>
                    <a:pt x="436" y="79"/>
                  </a:lnTo>
                  <a:lnTo>
                    <a:pt x="401" y="48"/>
                  </a:lnTo>
                  <a:lnTo>
                    <a:pt x="401" y="15"/>
                  </a:lnTo>
                  <a:lnTo>
                    <a:pt x="384" y="0"/>
                  </a:lnTo>
                  <a:lnTo>
                    <a:pt x="313" y="0"/>
                  </a:lnTo>
                  <a:lnTo>
                    <a:pt x="140" y="111"/>
                  </a:lnTo>
                  <a:lnTo>
                    <a:pt x="105" y="111"/>
                  </a:lnTo>
                  <a:lnTo>
                    <a:pt x="105" y="192"/>
                  </a:lnTo>
                  <a:lnTo>
                    <a:pt x="86" y="207"/>
                  </a:lnTo>
                  <a:lnTo>
                    <a:pt x="0" y="222"/>
                  </a:lnTo>
                  <a:lnTo>
                    <a:pt x="0" y="255"/>
                  </a:lnTo>
                  <a:lnTo>
                    <a:pt x="34" y="288"/>
                  </a:lnTo>
                  <a:lnTo>
                    <a:pt x="52" y="288"/>
                  </a:lnTo>
                  <a:lnTo>
                    <a:pt x="52" y="303"/>
                  </a:lnTo>
                  <a:lnTo>
                    <a:pt x="52" y="288"/>
                  </a:lnTo>
                  <a:lnTo>
                    <a:pt x="69" y="288"/>
                  </a:lnTo>
                  <a:lnTo>
                    <a:pt x="86" y="303"/>
                  </a:lnTo>
                  <a:lnTo>
                    <a:pt x="86" y="288"/>
                  </a:lnTo>
                  <a:lnTo>
                    <a:pt x="123" y="255"/>
                  </a:lnTo>
                  <a:lnTo>
                    <a:pt x="140" y="255"/>
                  </a:lnTo>
                  <a:lnTo>
                    <a:pt x="192" y="270"/>
                  </a:lnTo>
                  <a:lnTo>
                    <a:pt x="209" y="270"/>
                  </a:lnTo>
                  <a:lnTo>
                    <a:pt x="244" y="288"/>
                  </a:lnTo>
                  <a:lnTo>
                    <a:pt x="278" y="270"/>
                  </a:lnTo>
                  <a:lnTo>
                    <a:pt x="332" y="270"/>
                  </a:lnTo>
                  <a:lnTo>
                    <a:pt x="349" y="255"/>
                  </a:lnTo>
                  <a:lnTo>
                    <a:pt x="366" y="255"/>
                  </a:lnTo>
                  <a:close/>
                </a:path>
              </a:pathLst>
            </a:custGeom>
            <a:solidFill>
              <a:srgbClr val="C8C8C8"/>
            </a:solidFill>
            <a:ln w="9525" cap="rnd">
              <a:solidFill>
                <a:schemeClr val="bg1"/>
              </a:solidFill>
              <a:round/>
              <a:headEnd/>
              <a:tailEnd/>
            </a:ln>
          </p:spPr>
          <p:txBody>
            <a:bodyPr/>
            <a:lstStyle/>
            <a:p>
              <a:endParaRPr lang="en-US" dirty="0"/>
            </a:p>
          </p:txBody>
        </p:sp>
        <p:sp>
          <p:nvSpPr>
            <p:cNvPr id="561" name="Freeform 327">
              <a:extLst>
                <a:ext uri="{FF2B5EF4-FFF2-40B4-BE49-F238E27FC236}">
                  <a16:creationId xmlns:a16="http://schemas.microsoft.com/office/drawing/2014/main" id="{EB836B6B-C6EB-420A-B43B-A0656B323FAA}"/>
                </a:ext>
              </a:extLst>
            </p:cNvPr>
            <p:cNvSpPr>
              <a:spLocks/>
            </p:cNvSpPr>
            <p:nvPr/>
          </p:nvSpPr>
          <p:spPr bwMode="auto">
            <a:xfrm>
              <a:off x="5480050" y="4300538"/>
              <a:ext cx="136525" cy="88900"/>
            </a:xfrm>
            <a:custGeom>
              <a:avLst/>
              <a:gdLst>
                <a:gd name="T0" fmla="*/ 3157 w 173"/>
                <a:gd name="T1" fmla="*/ 18095 h 113"/>
                <a:gd name="T2" fmla="*/ 3157 w 173"/>
                <a:gd name="T3" fmla="*/ 18095 h 113"/>
                <a:gd name="T4" fmla="*/ 6313 w 173"/>
                <a:gd name="T5" fmla="*/ 18095 h 113"/>
                <a:gd name="T6" fmla="*/ 13416 w 173"/>
                <a:gd name="T7" fmla="*/ 15735 h 113"/>
                <a:gd name="T8" fmla="*/ 16572 w 173"/>
                <a:gd name="T9" fmla="*/ 18095 h 113"/>
                <a:gd name="T10" fmla="*/ 20518 w 173"/>
                <a:gd name="T11" fmla="*/ 15735 h 113"/>
                <a:gd name="T12" fmla="*/ 13416 w 173"/>
                <a:gd name="T13" fmla="*/ 15735 h 113"/>
                <a:gd name="T14" fmla="*/ 3157 w 173"/>
                <a:gd name="T15" fmla="*/ 15735 h 113"/>
                <a:gd name="T16" fmla="*/ 0 w 173"/>
                <a:gd name="T17" fmla="*/ 8654 h 113"/>
                <a:gd name="T18" fmla="*/ 3157 w 173"/>
                <a:gd name="T19" fmla="*/ 3147 h 113"/>
                <a:gd name="T20" fmla="*/ 6313 w 173"/>
                <a:gd name="T21" fmla="*/ 0 h 113"/>
                <a:gd name="T22" fmla="*/ 13416 w 173"/>
                <a:gd name="T23" fmla="*/ 0 h 113"/>
                <a:gd name="T24" fmla="*/ 23675 w 173"/>
                <a:gd name="T25" fmla="*/ 3147 h 113"/>
                <a:gd name="T26" fmla="*/ 26832 w 173"/>
                <a:gd name="T27" fmla="*/ 8654 h 113"/>
                <a:gd name="T28" fmla="*/ 33934 w 173"/>
                <a:gd name="T29" fmla="*/ 22028 h 113"/>
                <a:gd name="T30" fmla="*/ 20518 w 173"/>
                <a:gd name="T31" fmla="*/ 22028 h 113"/>
                <a:gd name="T32" fmla="*/ 3157 w 173"/>
                <a:gd name="T33" fmla="*/ 22028 h 113"/>
                <a:gd name="T34" fmla="*/ 3157 w 173"/>
                <a:gd name="T35" fmla="*/ 18095 h 1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13"/>
                <a:gd name="T56" fmla="*/ 173 w 173"/>
                <a:gd name="T57" fmla="*/ 113 h 1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13">
                  <a:moveTo>
                    <a:pt x="17" y="95"/>
                  </a:moveTo>
                  <a:lnTo>
                    <a:pt x="17" y="95"/>
                  </a:lnTo>
                  <a:lnTo>
                    <a:pt x="35" y="95"/>
                  </a:lnTo>
                  <a:lnTo>
                    <a:pt x="69" y="80"/>
                  </a:lnTo>
                  <a:lnTo>
                    <a:pt x="86" y="95"/>
                  </a:lnTo>
                  <a:lnTo>
                    <a:pt x="104" y="80"/>
                  </a:lnTo>
                  <a:lnTo>
                    <a:pt x="69" y="80"/>
                  </a:lnTo>
                  <a:lnTo>
                    <a:pt x="17" y="80"/>
                  </a:lnTo>
                  <a:lnTo>
                    <a:pt x="0" y="47"/>
                  </a:lnTo>
                  <a:lnTo>
                    <a:pt x="17" y="17"/>
                  </a:lnTo>
                  <a:lnTo>
                    <a:pt x="35" y="0"/>
                  </a:lnTo>
                  <a:lnTo>
                    <a:pt x="69" y="0"/>
                  </a:lnTo>
                  <a:lnTo>
                    <a:pt x="121" y="17"/>
                  </a:lnTo>
                  <a:lnTo>
                    <a:pt x="138" y="47"/>
                  </a:lnTo>
                  <a:lnTo>
                    <a:pt x="173" y="113"/>
                  </a:lnTo>
                  <a:lnTo>
                    <a:pt x="104" y="113"/>
                  </a:lnTo>
                  <a:lnTo>
                    <a:pt x="17" y="113"/>
                  </a:lnTo>
                  <a:lnTo>
                    <a:pt x="17" y="95"/>
                  </a:lnTo>
                  <a:close/>
                </a:path>
              </a:pathLst>
            </a:custGeom>
            <a:solidFill>
              <a:srgbClr val="C8C8C8"/>
            </a:solidFill>
            <a:ln w="9525" cap="rnd">
              <a:solidFill>
                <a:schemeClr val="bg1"/>
              </a:solidFill>
              <a:round/>
              <a:headEnd/>
              <a:tailEnd/>
            </a:ln>
          </p:spPr>
          <p:txBody>
            <a:bodyPr/>
            <a:lstStyle/>
            <a:p>
              <a:endParaRPr lang="en-US" dirty="0"/>
            </a:p>
          </p:txBody>
        </p:sp>
        <p:sp>
          <p:nvSpPr>
            <p:cNvPr id="562" name="Freeform 328">
              <a:extLst>
                <a:ext uri="{FF2B5EF4-FFF2-40B4-BE49-F238E27FC236}">
                  <a16:creationId xmlns:a16="http://schemas.microsoft.com/office/drawing/2014/main" id="{DF81C2DC-D34E-40C7-88A2-8E4ABFAD0A66}"/>
                </a:ext>
              </a:extLst>
            </p:cNvPr>
            <p:cNvSpPr>
              <a:spLocks/>
            </p:cNvSpPr>
            <p:nvPr/>
          </p:nvSpPr>
          <p:spPr bwMode="auto">
            <a:xfrm>
              <a:off x="5795963" y="4414838"/>
              <a:ext cx="82550" cy="127000"/>
            </a:xfrm>
            <a:custGeom>
              <a:avLst/>
              <a:gdLst>
                <a:gd name="T0" fmla="*/ 0 w 104"/>
                <a:gd name="T1" fmla="*/ 9407 h 162"/>
                <a:gd name="T2" fmla="*/ 0 w 104"/>
                <a:gd name="T3" fmla="*/ 9407 h 162"/>
                <a:gd name="T4" fmla="*/ 0 w 104"/>
                <a:gd name="T5" fmla="*/ 3136 h 162"/>
                <a:gd name="T6" fmla="*/ 0 w 104"/>
                <a:gd name="T7" fmla="*/ 0 h 162"/>
                <a:gd name="T8" fmla="*/ 14288 w 104"/>
                <a:gd name="T9" fmla="*/ 0 h 162"/>
                <a:gd name="T10" fmla="*/ 17463 w 104"/>
                <a:gd name="T11" fmla="*/ 12543 h 162"/>
                <a:gd name="T12" fmla="*/ 20638 w 104"/>
                <a:gd name="T13" fmla="*/ 21951 h 162"/>
                <a:gd name="T14" fmla="*/ 20638 w 104"/>
                <a:gd name="T15" fmla="*/ 25086 h 162"/>
                <a:gd name="T16" fmla="*/ 3969 w 104"/>
                <a:gd name="T17" fmla="*/ 31358 h 162"/>
                <a:gd name="T18" fmla="*/ 0 w 104"/>
                <a:gd name="T19" fmla="*/ 31358 h 162"/>
                <a:gd name="T20" fmla="*/ 0 w 104"/>
                <a:gd name="T21" fmla="*/ 21951 h 162"/>
                <a:gd name="T22" fmla="*/ 3969 w 104"/>
                <a:gd name="T23" fmla="*/ 15679 h 162"/>
                <a:gd name="T24" fmla="*/ 0 w 104"/>
                <a:gd name="T25" fmla="*/ 9407 h 1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62"/>
                <a:gd name="T41" fmla="*/ 104 w 104"/>
                <a:gd name="T42" fmla="*/ 162 h 1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62">
                  <a:moveTo>
                    <a:pt x="0" y="48"/>
                  </a:moveTo>
                  <a:lnTo>
                    <a:pt x="0" y="48"/>
                  </a:lnTo>
                  <a:lnTo>
                    <a:pt x="0" y="18"/>
                  </a:lnTo>
                  <a:lnTo>
                    <a:pt x="0" y="0"/>
                  </a:lnTo>
                  <a:lnTo>
                    <a:pt x="69" y="0"/>
                  </a:lnTo>
                  <a:lnTo>
                    <a:pt x="87" y="66"/>
                  </a:lnTo>
                  <a:lnTo>
                    <a:pt x="104" y="114"/>
                  </a:lnTo>
                  <a:lnTo>
                    <a:pt x="104" y="129"/>
                  </a:lnTo>
                  <a:lnTo>
                    <a:pt x="18" y="162"/>
                  </a:lnTo>
                  <a:lnTo>
                    <a:pt x="0" y="162"/>
                  </a:lnTo>
                  <a:lnTo>
                    <a:pt x="0" y="114"/>
                  </a:lnTo>
                  <a:lnTo>
                    <a:pt x="18" y="81"/>
                  </a:lnTo>
                  <a:lnTo>
                    <a:pt x="0" y="48"/>
                  </a:lnTo>
                  <a:close/>
                </a:path>
              </a:pathLst>
            </a:custGeom>
            <a:solidFill>
              <a:srgbClr val="C8C8C8"/>
            </a:solidFill>
            <a:ln w="9525" cap="rnd">
              <a:solidFill>
                <a:schemeClr val="bg1"/>
              </a:solidFill>
              <a:round/>
              <a:headEnd/>
              <a:tailEnd/>
            </a:ln>
          </p:spPr>
          <p:txBody>
            <a:bodyPr/>
            <a:lstStyle/>
            <a:p>
              <a:endParaRPr lang="en-US" dirty="0"/>
            </a:p>
          </p:txBody>
        </p:sp>
        <p:sp>
          <p:nvSpPr>
            <p:cNvPr id="563" name="Freeform 329">
              <a:extLst>
                <a:ext uri="{FF2B5EF4-FFF2-40B4-BE49-F238E27FC236}">
                  <a16:creationId xmlns:a16="http://schemas.microsoft.com/office/drawing/2014/main" id="{305764F3-E00D-4165-999D-9422F0A71430}"/>
                </a:ext>
              </a:extLst>
            </p:cNvPr>
            <p:cNvSpPr>
              <a:spLocks/>
            </p:cNvSpPr>
            <p:nvPr/>
          </p:nvSpPr>
          <p:spPr bwMode="auto">
            <a:xfrm>
              <a:off x="5918200" y="4364038"/>
              <a:ext cx="250825" cy="190500"/>
            </a:xfrm>
            <a:custGeom>
              <a:avLst/>
              <a:gdLst>
                <a:gd name="T0" fmla="*/ 30859 w 317"/>
                <a:gd name="T1" fmla="*/ 45244 h 240"/>
                <a:gd name="T2" fmla="*/ 30859 w 317"/>
                <a:gd name="T3" fmla="*/ 45244 h 240"/>
                <a:gd name="T4" fmla="*/ 37980 w 317"/>
                <a:gd name="T5" fmla="*/ 35719 h 240"/>
                <a:gd name="T6" fmla="*/ 41145 w 317"/>
                <a:gd name="T7" fmla="*/ 35719 h 240"/>
                <a:gd name="T8" fmla="*/ 45101 w 317"/>
                <a:gd name="T9" fmla="*/ 38100 h 240"/>
                <a:gd name="T10" fmla="*/ 48266 w 317"/>
                <a:gd name="T11" fmla="*/ 35719 h 240"/>
                <a:gd name="T12" fmla="*/ 55387 w 317"/>
                <a:gd name="T13" fmla="*/ 26194 h 240"/>
                <a:gd name="T14" fmla="*/ 58552 w 317"/>
                <a:gd name="T15" fmla="*/ 16669 h 240"/>
                <a:gd name="T16" fmla="*/ 62508 w 317"/>
                <a:gd name="T17" fmla="*/ 9525 h 240"/>
                <a:gd name="T18" fmla="*/ 62508 w 317"/>
                <a:gd name="T19" fmla="*/ 7144 h 240"/>
                <a:gd name="T20" fmla="*/ 62508 w 317"/>
                <a:gd name="T21" fmla="*/ 3175 h 240"/>
                <a:gd name="T22" fmla="*/ 58552 w 317"/>
                <a:gd name="T23" fmla="*/ 0 h 240"/>
                <a:gd name="T24" fmla="*/ 55387 w 317"/>
                <a:gd name="T25" fmla="*/ 0 h 240"/>
                <a:gd name="T26" fmla="*/ 52222 w 317"/>
                <a:gd name="T27" fmla="*/ 3175 h 240"/>
                <a:gd name="T28" fmla="*/ 41145 w 317"/>
                <a:gd name="T29" fmla="*/ 3175 h 240"/>
                <a:gd name="T30" fmla="*/ 34815 w 317"/>
                <a:gd name="T31" fmla="*/ 7144 h 240"/>
                <a:gd name="T32" fmla="*/ 27694 w 317"/>
                <a:gd name="T33" fmla="*/ 3175 h 240"/>
                <a:gd name="T34" fmla="*/ 23737 w 317"/>
                <a:gd name="T35" fmla="*/ 3175 h 240"/>
                <a:gd name="T36" fmla="*/ 13451 w 317"/>
                <a:gd name="T37" fmla="*/ 0 h 240"/>
                <a:gd name="T38" fmla="*/ 10286 w 317"/>
                <a:gd name="T39" fmla="*/ 0 h 240"/>
                <a:gd name="T40" fmla="*/ 3165 w 317"/>
                <a:gd name="T41" fmla="*/ 7144 h 240"/>
                <a:gd name="T42" fmla="*/ 3165 w 317"/>
                <a:gd name="T43" fmla="*/ 9525 h 240"/>
                <a:gd name="T44" fmla="*/ 3165 w 317"/>
                <a:gd name="T45" fmla="*/ 16669 h 240"/>
                <a:gd name="T46" fmla="*/ 0 w 317"/>
                <a:gd name="T47" fmla="*/ 28575 h 240"/>
                <a:gd name="T48" fmla="*/ 0 w 317"/>
                <a:gd name="T49" fmla="*/ 38100 h 240"/>
                <a:gd name="T50" fmla="*/ 10286 w 317"/>
                <a:gd name="T51" fmla="*/ 38100 h 240"/>
                <a:gd name="T52" fmla="*/ 10286 w 317"/>
                <a:gd name="T53" fmla="*/ 41275 h 240"/>
                <a:gd name="T54" fmla="*/ 13451 w 317"/>
                <a:gd name="T55" fmla="*/ 47625 h 240"/>
                <a:gd name="T56" fmla="*/ 17407 w 317"/>
                <a:gd name="T57" fmla="*/ 47625 h 240"/>
                <a:gd name="T58" fmla="*/ 30859 w 317"/>
                <a:gd name="T59" fmla="*/ 47625 h 240"/>
                <a:gd name="T60" fmla="*/ 30859 w 317"/>
                <a:gd name="T61" fmla="*/ 45244 h 2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7"/>
                <a:gd name="T94" fmla="*/ 0 h 240"/>
                <a:gd name="T95" fmla="*/ 317 w 317"/>
                <a:gd name="T96" fmla="*/ 240 h 2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7" h="240">
                  <a:moveTo>
                    <a:pt x="159" y="225"/>
                  </a:moveTo>
                  <a:lnTo>
                    <a:pt x="159" y="225"/>
                  </a:lnTo>
                  <a:lnTo>
                    <a:pt x="194" y="177"/>
                  </a:lnTo>
                  <a:lnTo>
                    <a:pt x="211" y="177"/>
                  </a:lnTo>
                  <a:lnTo>
                    <a:pt x="228" y="192"/>
                  </a:lnTo>
                  <a:lnTo>
                    <a:pt x="246" y="177"/>
                  </a:lnTo>
                  <a:lnTo>
                    <a:pt x="282" y="129"/>
                  </a:lnTo>
                  <a:lnTo>
                    <a:pt x="299" y="81"/>
                  </a:lnTo>
                  <a:lnTo>
                    <a:pt x="317" y="48"/>
                  </a:lnTo>
                  <a:lnTo>
                    <a:pt x="317" y="33"/>
                  </a:lnTo>
                  <a:lnTo>
                    <a:pt x="317" y="15"/>
                  </a:lnTo>
                  <a:lnTo>
                    <a:pt x="299" y="0"/>
                  </a:lnTo>
                  <a:lnTo>
                    <a:pt x="282" y="0"/>
                  </a:lnTo>
                  <a:lnTo>
                    <a:pt x="265" y="15"/>
                  </a:lnTo>
                  <a:lnTo>
                    <a:pt x="211" y="15"/>
                  </a:lnTo>
                  <a:lnTo>
                    <a:pt x="177" y="33"/>
                  </a:lnTo>
                  <a:lnTo>
                    <a:pt x="142" y="15"/>
                  </a:lnTo>
                  <a:lnTo>
                    <a:pt x="123" y="15"/>
                  </a:lnTo>
                  <a:lnTo>
                    <a:pt x="71" y="0"/>
                  </a:lnTo>
                  <a:lnTo>
                    <a:pt x="54" y="0"/>
                  </a:lnTo>
                  <a:lnTo>
                    <a:pt x="19" y="33"/>
                  </a:lnTo>
                  <a:lnTo>
                    <a:pt x="19" y="48"/>
                  </a:lnTo>
                  <a:lnTo>
                    <a:pt x="19" y="81"/>
                  </a:lnTo>
                  <a:lnTo>
                    <a:pt x="0" y="144"/>
                  </a:lnTo>
                  <a:lnTo>
                    <a:pt x="0" y="192"/>
                  </a:lnTo>
                  <a:lnTo>
                    <a:pt x="54" y="192"/>
                  </a:lnTo>
                  <a:lnTo>
                    <a:pt x="54" y="207"/>
                  </a:lnTo>
                  <a:lnTo>
                    <a:pt x="71" y="240"/>
                  </a:lnTo>
                  <a:lnTo>
                    <a:pt x="88" y="240"/>
                  </a:lnTo>
                  <a:lnTo>
                    <a:pt x="159" y="240"/>
                  </a:lnTo>
                  <a:lnTo>
                    <a:pt x="159" y="225"/>
                  </a:lnTo>
                  <a:close/>
                </a:path>
              </a:pathLst>
            </a:custGeom>
            <a:solidFill>
              <a:srgbClr val="A8B21C"/>
            </a:solidFill>
            <a:ln w="9525" cap="rnd">
              <a:solidFill>
                <a:schemeClr val="bg1"/>
              </a:solidFill>
              <a:round/>
              <a:headEnd/>
              <a:tailEnd/>
            </a:ln>
          </p:spPr>
          <p:txBody>
            <a:bodyPr/>
            <a:lstStyle/>
            <a:p>
              <a:endParaRPr lang="en-US" dirty="0"/>
            </a:p>
          </p:txBody>
        </p:sp>
        <p:sp>
          <p:nvSpPr>
            <p:cNvPr id="564" name="Freeform 330">
              <a:extLst>
                <a:ext uri="{FF2B5EF4-FFF2-40B4-BE49-F238E27FC236}">
                  <a16:creationId xmlns:a16="http://schemas.microsoft.com/office/drawing/2014/main" id="{A233BE22-42BC-4722-BABE-8615B050AFD8}"/>
                </a:ext>
              </a:extLst>
            </p:cNvPr>
            <p:cNvSpPr>
              <a:spLocks/>
            </p:cNvSpPr>
            <p:nvPr/>
          </p:nvSpPr>
          <p:spPr bwMode="auto">
            <a:xfrm>
              <a:off x="5878513" y="4389438"/>
              <a:ext cx="55563" cy="127000"/>
            </a:xfrm>
            <a:custGeom>
              <a:avLst/>
              <a:gdLst>
                <a:gd name="T0" fmla="*/ 7247 w 69"/>
                <a:gd name="T1" fmla="*/ 3195 h 159"/>
                <a:gd name="T2" fmla="*/ 7247 w 69"/>
                <a:gd name="T3" fmla="*/ 3195 h 159"/>
                <a:gd name="T4" fmla="*/ 0 w 69"/>
                <a:gd name="T5" fmla="*/ 6390 h 159"/>
                <a:gd name="T6" fmla="*/ 0 w 69"/>
                <a:gd name="T7" fmla="*/ 9585 h 159"/>
                <a:gd name="T8" fmla="*/ 4026 w 69"/>
                <a:gd name="T9" fmla="*/ 12780 h 159"/>
                <a:gd name="T10" fmla="*/ 4026 w 69"/>
                <a:gd name="T11" fmla="*/ 19170 h 159"/>
                <a:gd name="T12" fmla="*/ 4026 w 69"/>
                <a:gd name="T13" fmla="*/ 31950 h 159"/>
                <a:gd name="T14" fmla="*/ 10468 w 69"/>
                <a:gd name="T15" fmla="*/ 31950 h 159"/>
                <a:gd name="T16" fmla="*/ 10468 w 69"/>
                <a:gd name="T17" fmla="*/ 22365 h 159"/>
                <a:gd name="T18" fmla="*/ 14495 w 69"/>
                <a:gd name="T19" fmla="*/ 9585 h 159"/>
                <a:gd name="T20" fmla="*/ 14495 w 69"/>
                <a:gd name="T21" fmla="*/ 3195 h 159"/>
                <a:gd name="T22" fmla="*/ 10468 w 69"/>
                <a:gd name="T23" fmla="*/ 0 h 159"/>
                <a:gd name="T24" fmla="*/ 7247 w 69"/>
                <a:gd name="T25" fmla="*/ 0 h 159"/>
                <a:gd name="T26" fmla="*/ 7247 w 69"/>
                <a:gd name="T27" fmla="*/ 3195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
                <a:gd name="T43" fmla="*/ 0 h 159"/>
                <a:gd name="T44" fmla="*/ 69 w 69"/>
                <a:gd name="T45" fmla="*/ 159 h 1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 h="159">
                  <a:moveTo>
                    <a:pt x="35" y="15"/>
                  </a:moveTo>
                  <a:lnTo>
                    <a:pt x="35" y="15"/>
                  </a:lnTo>
                  <a:lnTo>
                    <a:pt x="0" y="30"/>
                  </a:lnTo>
                  <a:lnTo>
                    <a:pt x="0" y="48"/>
                  </a:lnTo>
                  <a:lnTo>
                    <a:pt x="17" y="63"/>
                  </a:lnTo>
                  <a:lnTo>
                    <a:pt x="17" y="96"/>
                  </a:lnTo>
                  <a:lnTo>
                    <a:pt x="17" y="159"/>
                  </a:lnTo>
                  <a:lnTo>
                    <a:pt x="52" y="159"/>
                  </a:lnTo>
                  <a:lnTo>
                    <a:pt x="52" y="111"/>
                  </a:lnTo>
                  <a:lnTo>
                    <a:pt x="69" y="48"/>
                  </a:lnTo>
                  <a:lnTo>
                    <a:pt x="69" y="15"/>
                  </a:lnTo>
                  <a:lnTo>
                    <a:pt x="52" y="0"/>
                  </a:lnTo>
                  <a:lnTo>
                    <a:pt x="35" y="0"/>
                  </a:lnTo>
                  <a:lnTo>
                    <a:pt x="35" y="15"/>
                  </a:lnTo>
                </a:path>
              </a:pathLst>
            </a:custGeom>
            <a:solidFill>
              <a:srgbClr val="C8C8C8"/>
            </a:solidFill>
            <a:ln w="9525" cap="rnd">
              <a:solidFill>
                <a:schemeClr val="bg1"/>
              </a:solidFill>
              <a:round/>
              <a:headEnd/>
              <a:tailEnd/>
            </a:ln>
          </p:spPr>
          <p:txBody>
            <a:bodyPr/>
            <a:lstStyle/>
            <a:p>
              <a:endParaRPr lang="en-US" dirty="0"/>
            </a:p>
          </p:txBody>
        </p:sp>
        <p:sp>
          <p:nvSpPr>
            <p:cNvPr id="565" name="Freeform 331">
              <a:extLst>
                <a:ext uri="{FF2B5EF4-FFF2-40B4-BE49-F238E27FC236}">
                  <a16:creationId xmlns:a16="http://schemas.microsoft.com/office/drawing/2014/main" id="{45B1A02E-5968-434E-AB71-34D6D1CC38EB}"/>
                </a:ext>
              </a:extLst>
            </p:cNvPr>
            <p:cNvSpPr>
              <a:spLocks/>
            </p:cNvSpPr>
            <p:nvPr/>
          </p:nvSpPr>
          <p:spPr bwMode="auto">
            <a:xfrm>
              <a:off x="5534025" y="4389438"/>
              <a:ext cx="150813" cy="101600"/>
            </a:xfrm>
            <a:custGeom>
              <a:avLst/>
              <a:gdLst>
                <a:gd name="T0" fmla="*/ 34925 w 190"/>
                <a:gd name="T1" fmla="*/ 26610 h 126"/>
                <a:gd name="T2" fmla="*/ 34925 w 190"/>
                <a:gd name="T3" fmla="*/ 26610 h 126"/>
                <a:gd name="T4" fmla="*/ 38100 w 190"/>
                <a:gd name="T5" fmla="*/ 26610 h 126"/>
                <a:gd name="T6" fmla="*/ 38100 w 190"/>
                <a:gd name="T7" fmla="*/ 22578 h 126"/>
                <a:gd name="T8" fmla="*/ 38100 w 190"/>
                <a:gd name="T9" fmla="*/ 20159 h 126"/>
                <a:gd name="T10" fmla="*/ 38100 w 190"/>
                <a:gd name="T11" fmla="*/ 16127 h 126"/>
                <a:gd name="T12" fmla="*/ 38100 w 190"/>
                <a:gd name="T13" fmla="*/ 12902 h 126"/>
                <a:gd name="T14" fmla="*/ 30956 w 190"/>
                <a:gd name="T15" fmla="*/ 0 h 126"/>
                <a:gd name="T16" fmla="*/ 23813 w 190"/>
                <a:gd name="T17" fmla="*/ 3225 h 126"/>
                <a:gd name="T18" fmla="*/ 17463 w 190"/>
                <a:gd name="T19" fmla="*/ 3225 h 126"/>
                <a:gd name="T20" fmla="*/ 20638 w 190"/>
                <a:gd name="T21" fmla="*/ 0 h 126"/>
                <a:gd name="T22" fmla="*/ 7144 w 190"/>
                <a:gd name="T23" fmla="*/ 0 h 126"/>
                <a:gd name="T24" fmla="*/ 7144 w 190"/>
                <a:gd name="T25" fmla="*/ 3225 h 126"/>
                <a:gd name="T26" fmla="*/ 0 w 190"/>
                <a:gd name="T27" fmla="*/ 9676 h 126"/>
                <a:gd name="T28" fmla="*/ 10319 w 190"/>
                <a:gd name="T29" fmla="*/ 16127 h 126"/>
                <a:gd name="T30" fmla="*/ 14288 w 190"/>
                <a:gd name="T31" fmla="*/ 12902 h 126"/>
                <a:gd name="T32" fmla="*/ 17463 w 190"/>
                <a:gd name="T33" fmla="*/ 12902 h 126"/>
                <a:gd name="T34" fmla="*/ 23813 w 190"/>
                <a:gd name="T35" fmla="*/ 20159 h 126"/>
                <a:gd name="T36" fmla="*/ 23813 w 190"/>
                <a:gd name="T37" fmla="*/ 22578 h 126"/>
                <a:gd name="T38" fmla="*/ 27781 w 190"/>
                <a:gd name="T39" fmla="*/ 20159 h 126"/>
                <a:gd name="T40" fmla="*/ 30956 w 190"/>
                <a:gd name="T41" fmla="*/ 26610 h 126"/>
                <a:gd name="T42" fmla="*/ 34925 w 190"/>
                <a:gd name="T43" fmla="*/ 26610 h 1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0"/>
                <a:gd name="T67" fmla="*/ 0 h 126"/>
                <a:gd name="T68" fmla="*/ 190 w 190"/>
                <a:gd name="T69" fmla="*/ 126 h 1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0" h="126">
                  <a:moveTo>
                    <a:pt x="173" y="126"/>
                  </a:moveTo>
                  <a:lnTo>
                    <a:pt x="173" y="126"/>
                  </a:lnTo>
                  <a:lnTo>
                    <a:pt x="190" y="126"/>
                  </a:lnTo>
                  <a:lnTo>
                    <a:pt x="190" y="111"/>
                  </a:lnTo>
                  <a:lnTo>
                    <a:pt x="190" y="96"/>
                  </a:lnTo>
                  <a:lnTo>
                    <a:pt x="190" y="78"/>
                  </a:lnTo>
                  <a:lnTo>
                    <a:pt x="190" y="63"/>
                  </a:lnTo>
                  <a:lnTo>
                    <a:pt x="156" y="0"/>
                  </a:lnTo>
                  <a:lnTo>
                    <a:pt x="121" y="15"/>
                  </a:lnTo>
                  <a:lnTo>
                    <a:pt x="87" y="15"/>
                  </a:lnTo>
                  <a:lnTo>
                    <a:pt x="104" y="0"/>
                  </a:lnTo>
                  <a:lnTo>
                    <a:pt x="35" y="0"/>
                  </a:lnTo>
                  <a:lnTo>
                    <a:pt x="35" y="15"/>
                  </a:lnTo>
                  <a:lnTo>
                    <a:pt x="0" y="48"/>
                  </a:lnTo>
                  <a:lnTo>
                    <a:pt x="52" y="78"/>
                  </a:lnTo>
                  <a:lnTo>
                    <a:pt x="69" y="63"/>
                  </a:lnTo>
                  <a:lnTo>
                    <a:pt x="87" y="63"/>
                  </a:lnTo>
                  <a:lnTo>
                    <a:pt x="121" y="96"/>
                  </a:lnTo>
                  <a:lnTo>
                    <a:pt x="121" y="111"/>
                  </a:lnTo>
                  <a:lnTo>
                    <a:pt x="138" y="96"/>
                  </a:lnTo>
                  <a:lnTo>
                    <a:pt x="156" y="126"/>
                  </a:lnTo>
                  <a:lnTo>
                    <a:pt x="173" y="126"/>
                  </a:lnTo>
                  <a:close/>
                </a:path>
              </a:pathLst>
            </a:custGeom>
            <a:solidFill>
              <a:srgbClr val="C8C8C8"/>
            </a:solidFill>
            <a:ln w="9525" cap="rnd">
              <a:solidFill>
                <a:schemeClr val="bg1"/>
              </a:solidFill>
              <a:round/>
              <a:headEnd/>
              <a:tailEnd/>
            </a:ln>
          </p:spPr>
          <p:txBody>
            <a:bodyPr/>
            <a:lstStyle/>
            <a:p>
              <a:endParaRPr lang="en-US" dirty="0"/>
            </a:p>
          </p:txBody>
        </p:sp>
        <p:sp>
          <p:nvSpPr>
            <p:cNvPr id="566" name="Freeform 332">
              <a:extLst>
                <a:ext uri="{FF2B5EF4-FFF2-40B4-BE49-F238E27FC236}">
                  <a16:creationId xmlns:a16="http://schemas.microsoft.com/office/drawing/2014/main" id="{6AB20FC5-D54C-4AD9-844A-F5ED5DFE15FC}"/>
                </a:ext>
              </a:extLst>
            </p:cNvPr>
            <p:cNvSpPr>
              <a:spLocks/>
            </p:cNvSpPr>
            <p:nvPr/>
          </p:nvSpPr>
          <p:spPr bwMode="auto">
            <a:xfrm>
              <a:off x="7339012" y="3832222"/>
              <a:ext cx="630238" cy="646115"/>
            </a:xfrm>
            <a:custGeom>
              <a:avLst/>
              <a:gdLst>
                <a:gd name="connsiteX0" fmla="*/ 9144 w 10000"/>
                <a:gd name="connsiteY0" fmla="*/ 3307 h 10599"/>
                <a:gd name="connsiteX1" fmla="*/ 9144 w 10000"/>
                <a:gd name="connsiteY1" fmla="*/ 3307 h 10599"/>
                <a:gd name="connsiteX2" fmla="*/ 9572 w 10000"/>
                <a:gd name="connsiteY2" fmla="*/ 3307 h 10599"/>
                <a:gd name="connsiteX3" fmla="*/ 10000 w 10000"/>
                <a:gd name="connsiteY3" fmla="*/ 3724 h 10599"/>
                <a:gd name="connsiteX4" fmla="*/ 10000 w 10000"/>
                <a:gd name="connsiteY4" fmla="*/ 4167 h 10599"/>
                <a:gd name="connsiteX5" fmla="*/ 9572 w 10000"/>
                <a:gd name="connsiteY5" fmla="*/ 4167 h 10599"/>
                <a:gd name="connsiteX6" fmla="*/ 9345 w 10000"/>
                <a:gd name="connsiteY6" fmla="*/ 4349 h 10599"/>
                <a:gd name="connsiteX7" fmla="*/ 8917 w 10000"/>
                <a:gd name="connsiteY7" fmla="*/ 5182 h 10599"/>
                <a:gd name="connsiteX8" fmla="*/ 8690 w 10000"/>
                <a:gd name="connsiteY8" fmla="*/ 5417 h 10599"/>
                <a:gd name="connsiteX9" fmla="*/ 8489 w 10000"/>
                <a:gd name="connsiteY9" fmla="*/ 5807 h 10599"/>
                <a:gd name="connsiteX10" fmla="*/ 8489 w 10000"/>
                <a:gd name="connsiteY10" fmla="*/ 6042 h 10599"/>
                <a:gd name="connsiteX11" fmla="*/ 8262 w 10000"/>
                <a:gd name="connsiteY11" fmla="*/ 5417 h 10599"/>
                <a:gd name="connsiteX12" fmla="*/ 8262 w 10000"/>
                <a:gd name="connsiteY12" fmla="*/ 5182 h 10599"/>
                <a:gd name="connsiteX13" fmla="*/ 8035 w 10000"/>
                <a:gd name="connsiteY13" fmla="*/ 5417 h 10599"/>
                <a:gd name="connsiteX14" fmla="*/ 7834 w 10000"/>
                <a:gd name="connsiteY14" fmla="*/ 5417 h 10599"/>
                <a:gd name="connsiteX15" fmla="*/ 7834 w 10000"/>
                <a:gd name="connsiteY15" fmla="*/ 5182 h 10599"/>
                <a:gd name="connsiteX16" fmla="*/ 8262 w 10000"/>
                <a:gd name="connsiteY16" fmla="*/ 4792 h 10599"/>
                <a:gd name="connsiteX17" fmla="*/ 7406 w 10000"/>
                <a:gd name="connsiteY17" fmla="*/ 4792 h 10599"/>
                <a:gd name="connsiteX18" fmla="*/ 7406 w 10000"/>
                <a:gd name="connsiteY18" fmla="*/ 4349 h 10599"/>
                <a:gd name="connsiteX19" fmla="*/ 7179 w 10000"/>
                <a:gd name="connsiteY19" fmla="*/ 4349 h 10599"/>
                <a:gd name="connsiteX20" fmla="*/ 6952 w 10000"/>
                <a:gd name="connsiteY20" fmla="*/ 4349 h 10599"/>
                <a:gd name="connsiteX21" fmla="*/ 6952 w 10000"/>
                <a:gd name="connsiteY21" fmla="*/ 4557 h 10599"/>
                <a:gd name="connsiteX22" fmla="*/ 6751 w 10000"/>
                <a:gd name="connsiteY22" fmla="*/ 4974 h 10599"/>
                <a:gd name="connsiteX23" fmla="*/ 6952 w 10000"/>
                <a:gd name="connsiteY23" fmla="*/ 4974 h 10599"/>
                <a:gd name="connsiteX24" fmla="*/ 7179 w 10000"/>
                <a:gd name="connsiteY24" fmla="*/ 6042 h 10599"/>
                <a:gd name="connsiteX25" fmla="*/ 6952 w 10000"/>
                <a:gd name="connsiteY25" fmla="*/ 6042 h 10599"/>
                <a:gd name="connsiteX26" fmla="*/ 6952 w 10000"/>
                <a:gd name="connsiteY26" fmla="*/ 5807 h 10599"/>
                <a:gd name="connsiteX27" fmla="*/ 6524 w 10000"/>
                <a:gd name="connsiteY27" fmla="*/ 6042 h 10599"/>
                <a:gd name="connsiteX28" fmla="*/ 6297 w 10000"/>
                <a:gd name="connsiteY28" fmla="*/ 6667 h 10599"/>
                <a:gd name="connsiteX29" fmla="*/ 5869 w 10000"/>
                <a:gd name="connsiteY29" fmla="*/ 6849 h 10599"/>
                <a:gd name="connsiteX30" fmla="*/ 4786 w 10000"/>
                <a:gd name="connsiteY30" fmla="*/ 7682 h 10599"/>
                <a:gd name="connsiteX31" fmla="*/ 4786 w 10000"/>
                <a:gd name="connsiteY31" fmla="*/ 7917 h 10599"/>
                <a:gd name="connsiteX32" fmla="*/ 4559 w 10000"/>
                <a:gd name="connsiteY32" fmla="*/ 7917 h 10599"/>
                <a:gd name="connsiteX33" fmla="*/ 4358 w 10000"/>
                <a:gd name="connsiteY33" fmla="*/ 8099 h 10599"/>
                <a:gd name="connsiteX34" fmla="*/ 4131 w 10000"/>
                <a:gd name="connsiteY34" fmla="*/ 8099 h 10599"/>
                <a:gd name="connsiteX35" fmla="*/ 4131 w 10000"/>
                <a:gd name="connsiteY35" fmla="*/ 8307 h 10599"/>
                <a:gd name="connsiteX36" fmla="*/ 4131 w 10000"/>
                <a:gd name="connsiteY36" fmla="*/ 8932 h 10599"/>
                <a:gd name="connsiteX37" fmla="*/ 3904 w 10000"/>
                <a:gd name="connsiteY37" fmla="*/ 9349 h 10599"/>
                <a:gd name="connsiteX38" fmla="*/ 3904 w 10000"/>
                <a:gd name="connsiteY38" fmla="*/ 9974 h 10599"/>
                <a:gd name="connsiteX39" fmla="*/ 3703 w 10000"/>
                <a:gd name="connsiteY39" fmla="*/ 10182 h 10599"/>
                <a:gd name="connsiteX40" fmla="*/ 3476 w 10000"/>
                <a:gd name="connsiteY40" fmla="*/ 10417 h 10599"/>
                <a:gd name="connsiteX41" fmla="*/ 3249 w 10000"/>
                <a:gd name="connsiteY41" fmla="*/ 10599 h 10599"/>
                <a:gd name="connsiteX42" fmla="*/ 2821 w 10000"/>
                <a:gd name="connsiteY42" fmla="*/ 10417 h 10599"/>
                <a:gd name="connsiteX43" fmla="*/ 2166 w 10000"/>
                <a:gd name="connsiteY43" fmla="*/ 8542 h 10599"/>
                <a:gd name="connsiteX44" fmla="*/ 1738 w 10000"/>
                <a:gd name="connsiteY44" fmla="*/ 7917 h 10599"/>
                <a:gd name="connsiteX45" fmla="*/ 1511 w 10000"/>
                <a:gd name="connsiteY45" fmla="*/ 6667 h 10599"/>
                <a:gd name="connsiteX46" fmla="*/ 1511 w 10000"/>
                <a:gd name="connsiteY46" fmla="*/ 5807 h 10599"/>
                <a:gd name="connsiteX47" fmla="*/ 1310 w 10000"/>
                <a:gd name="connsiteY47" fmla="*/ 6224 h 10599"/>
                <a:gd name="connsiteX48" fmla="*/ 856 w 10000"/>
                <a:gd name="connsiteY48" fmla="*/ 6432 h 10599"/>
                <a:gd name="connsiteX49" fmla="*/ 202 w 10000"/>
                <a:gd name="connsiteY49" fmla="*/ 5807 h 10599"/>
                <a:gd name="connsiteX50" fmla="*/ 655 w 10000"/>
                <a:gd name="connsiteY50" fmla="*/ 5807 h 10599"/>
                <a:gd name="connsiteX51" fmla="*/ 655 w 10000"/>
                <a:gd name="connsiteY51" fmla="*/ 5599 h 10599"/>
                <a:gd name="connsiteX52" fmla="*/ 428 w 10000"/>
                <a:gd name="connsiteY52" fmla="*/ 5599 h 10599"/>
                <a:gd name="connsiteX53" fmla="*/ 0 w 10000"/>
                <a:gd name="connsiteY53" fmla="*/ 5417 h 10599"/>
                <a:gd name="connsiteX54" fmla="*/ 202 w 10000"/>
                <a:gd name="connsiteY54" fmla="*/ 5182 h 10599"/>
                <a:gd name="connsiteX55" fmla="*/ 856 w 10000"/>
                <a:gd name="connsiteY55" fmla="*/ 5182 h 10599"/>
                <a:gd name="connsiteX56" fmla="*/ 856 w 10000"/>
                <a:gd name="connsiteY56" fmla="*/ 4974 h 10599"/>
                <a:gd name="connsiteX57" fmla="*/ 856 w 10000"/>
                <a:gd name="connsiteY57" fmla="*/ 4557 h 10599"/>
                <a:gd name="connsiteX58" fmla="*/ 655 w 10000"/>
                <a:gd name="connsiteY58" fmla="*/ 4557 h 10599"/>
                <a:gd name="connsiteX59" fmla="*/ 655 w 10000"/>
                <a:gd name="connsiteY59" fmla="*/ 4349 h 10599"/>
                <a:gd name="connsiteX60" fmla="*/ 428 w 10000"/>
                <a:gd name="connsiteY60" fmla="*/ 4349 h 10599"/>
                <a:gd name="connsiteX61" fmla="*/ 428 w 10000"/>
                <a:gd name="connsiteY61" fmla="*/ 3932 h 10599"/>
                <a:gd name="connsiteX62" fmla="*/ 655 w 10000"/>
                <a:gd name="connsiteY62" fmla="*/ 3724 h 10599"/>
                <a:gd name="connsiteX63" fmla="*/ 856 w 10000"/>
                <a:gd name="connsiteY63" fmla="*/ 3932 h 10599"/>
                <a:gd name="connsiteX64" fmla="*/ 1310 w 10000"/>
                <a:gd name="connsiteY64" fmla="*/ 3724 h 10599"/>
                <a:gd name="connsiteX65" fmla="*/ 2393 w 10000"/>
                <a:gd name="connsiteY65" fmla="*/ 2474 h 10599"/>
                <a:gd name="connsiteX66" fmla="*/ 2166 w 10000"/>
                <a:gd name="connsiteY66" fmla="*/ 2292 h 10599"/>
                <a:gd name="connsiteX67" fmla="*/ 2393 w 10000"/>
                <a:gd name="connsiteY67" fmla="*/ 2292 h 10599"/>
                <a:gd name="connsiteX68" fmla="*/ 2393 w 10000"/>
                <a:gd name="connsiteY68" fmla="*/ 2057 h 10599"/>
                <a:gd name="connsiteX69" fmla="*/ 1965 w 10000"/>
                <a:gd name="connsiteY69" fmla="*/ 1849 h 10599"/>
                <a:gd name="connsiteX70" fmla="*/ 2166 w 10000"/>
                <a:gd name="connsiteY70" fmla="*/ 1432 h 10599"/>
                <a:gd name="connsiteX71" fmla="*/ 1965 w 10000"/>
                <a:gd name="connsiteY71" fmla="*/ 1224 h 10599"/>
                <a:gd name="connsiteX72" fmla="*/ 1940 w 10000"/>
                <a:gd name="connsiteY72" fmla="*/ 417 h 10599"/>
                <a:gd name="connsiteX73" fmla="*/ 2596 w 10000"/>
                <a:gd name="connsiteY73" fmla="*/ 0 h 10599"/>
                <a:gd name="connsiteX74" fmla="*/ 3249 w 10000"/>
                <a:gd name="connsiteY74" fmla="*/ 807 h 10599"/>
                <a:gd name="connsiteX75" fmla="*/ 3904 w 10000"/>
                <a:gd name="connsiteY75" fmla="*/ 599 h 10599"/>
                <a:gd name="connsiteX76" fmla="*/ 4131 w 10000"/>
                <a:gd name="connsiteY76" fmla="*/ 807 h 10599"/>
                <a:gd name="connsiteX77" fmla="*/ 4131 w 10000"/>
                <a:gd name="connsiteY77" fmla="*/ 1224 h 10599"/>
                <a:gd name="connsiteX78" fmla="*/ 3703 w 10000"/>
                <a:gd name="connsiteY78" fmla="*/ 1667 h 10599"/>
                <a:gd name="connsiteX79" fmla="*/ 3904 w 10000"/>
                <a:gd name="connsiteY79" fmla="*/ 2057 h 10599"/>
                <a:gd name="connsiteX80" fmla="*/ 3476 w 10000"/>
                <a:gd name="connsiteY80" fmla="*/ 2057 h 10599"/>
                <a:gd name="connsiteX81" fmla="*/ 3703 w 10000"/>
                <a:gd name="connsiteY81" fmla="*/ 2682 h 10599"/>
                <a:gd name="connsiteX82" fmla="*/ 4358 w 10000"/>
                <a:gd name="connsiteY82" fmla="*/ 2917 h 10599"/>
                <a:gd name="connsiteX83" fmla="*/ 4131 w 10000"/>
                <a:gd name="connsiteY83" fmla="*/ 3542 h 10599"/>
                <a:gd name="connsiteX84" fmla="*/ 4559 w 10000"/>
                <a:gd name="connsiteY84" fmla="*/ 3724 h 10599"/>
                <a:gd name="connsiteX85" fmla="*/ 6524 w 10000"/>
                <a:gd name="connsiteY85" fmla="*/ 4349 h 10599"/>
                <a:gd name="connsiteX86" fmla="*/ 6751 w 10000"/>
                <a:gd name="connsiteY86" fmla="*/ 4349 h 10599"/>
                <a:gd name="connsiteX87" fmla="*/ 6751 w 10000"/>
                <a:gd name="connsiteY87" fmla="*/ 4167 h 10599"/>
                <a:gd name="connsiteX88" fmla="*/ 6751 w 10000"/>
                <a:gd name="connsiteY88" fmla="*/ 3724 h 10599"/>
                <a:gd name="connsiteX89" fmla="*/ 6952 w 10000"/>
                <a:gd name="connsiteY89" fmla="*/ 3724 h 10599"/>
                <a:gd name="connsiteX90" fmla="*/ 7179 w 10000"/>
                <a:gd name="connsiteY90" fmla="*/ 3932 h 10599"/>
                <a:gd name="connsiteX91" fmla="*/ 7179 w 10000"/>
                <a:gd name="connsiteY91" fmla="*/ 4167 h 10599"/>
                <a:gd name="connsiteX92" fmla="*/ 8035 w 10000"/>
                <a:gd name="connsiteY92" fmla="*/ 4167 h 10599"/>
                <a:gd name="connsiteX93" fmla="*/ 8262 w 10000"/>
                <a:gd name="connsiteY93" fmla="*/ 4167 h 10599"/>
                <a:gd name="connsiteX94" fmla="*/ 8035 w 10000"/>
                <a:gd name="connsiteY94" fmla="*/ 3724 h 10599"/>
                <a:gd name="connsiteX95" fmla="*/ 9144 w 10000"/>
                <a:gd name="connsiteY95" fmla="*/ 3307 h 10599"/>
                <a:gd name="connsiteX0" fmla="*/ 9144 w 10000"/>
                <a:gd name="connsiteY0" fmla="*/ 3307 h 10599"/>
                <a:gd name="connsiteX1" fmla="*/ 9144 w 10000"/>
                <a:gd name="connsiteY1" fmla="*/ 3307 h 10599"/>
                <a:gd name="connsiteX2" fmla="*/ 9572 w 10000"/>
                <a:gd name="connsiteY2" fmla="*/ 3307 h 10599"/>
                <a:gd name="connsiteX3" fmla="*/ 10000 w 10000"/>
                <a:gd name="connsiteY3" fmla="*/ 3724 h 10599"/>
                <a:gd name="connsiteX4" fmla="*/ 10000 w 10000"/>
                <a:gd name="connsiteY4" fmla="*/ 4167 h 10599"/>
                <a:gd name="connsiteX5" fmla="*/ 9572 w 10000"/>
                <a:gd name="connsiteY5" fmla="*/ 4167 h 10599"/>
                <a:gd name="connsiteX6" fmla="*/ 9345 w 10000"/>
                <a:gd name="connsiteY6" fmla="*/ 4349 h 10599"/>
                <a:gd name="connsiteX7" fmla="*/ 8917 w 10000"/>
                <a:gd name="connsiteY7" fmla="*/ 5182 h 10599"/>
                <a:gd name="connsiteX8" fmla="*/ 8690 w 10000"/>
                <a:gd name="connsiteY8" fmla="*/ 5417 h 10599"/>
                <a:gd name="connsiteX9" fmla="*/ 8489 w 10000"/>
                <a:gd name="connsiteY9" fmla="*/ 5807 h 10599"/>
                <a:gd name="connsiteX10" fmla="*/ 8489 w 10000"/>
                <a:gd name="connsiteY10" fmla="*/ 6042 h 10599"/>
                <a:gd name="connsiteX11" fmla="*/ 8262 w 10000"/>
                <a:gd name="connsiteY11" fmla="*/ 5417 h 10599"/>
                <a:gd name="connsiteX12" fmla="*/ 8262 w 10000"/>
                <a:gd name="connsiteY12" fmla="*/ 5182 h 10599"/>
                <a:gd name="connsiteX13" fmla="*/ 8035 w 10000"/>
                <a:gd name="connsiteY13" fmla="*/ 5417 h 10599"/>
                <a:gd name="connsiteX14" fmla="*/ 7834 w 10000"/>
                <a:gd name="connsiteY14" fmla="*/ 5417 h 10599"/>
                <a:gd name="connsiteX15" fmla="*/ 7834 w 10000"/>
                <a:gd name="connsiteY15" fmla="*/ 5182 h 10599"/>
                <a:gd name="connsiteX16" fmla="*/ 8262 w 10000"/>
                <a:gd name="connsiteY16" fmla="*/ 4792 h 10599"/>
                <a:gd name="connsiteX17" fmla="*/ 7406 w 10000"/>
                <a:gd name="connsiteY17" fmla="*/ 4792 h 10599"/>
                <a:gd name="connsiteX18" fmla="*/ 7406 w 10000"/>
                <a:gd name="connsiteY18" fmla="*/ 4349 h 10599"/>
                <a:gd name="connsiteX19" fmla="*/ 7179 w 10000"/>
                <a:gd name="connsiteY19" fmla="*/ 4349 h 10599"/>
                <a:gd name="connsiteX20" fmla="*/ 6952 w 10000"/>
                <a:gd name="connsiteY20" fmla="*/ 4349 h 10599"/>
                <a:gd name="connsiteX21" fmla="*/ 6952 w 10000"/>
                <a:gd name="connsiteY21" fmla="*/ 4557 h 10599"/>
                <a:gd name="connsiteX22" fmla="*/ 6751 w 10000"/>
                <a:gd name="connsiteY22" fmla="*/ 4974 h 10599"/>
                <a:gd name="connsiteX23" fmla="*/ 6952 w 10000"/>
                <a:gd name="connsiteY23" fmla="*/ 4974 h 10599"/>
                <a:gd name="connsiteX24" fmla="*/ 7179 w 10000"/>
                <a:gd name="connsiteY24" fmla="*/ 6042 h 10599"/>
                <a:gd name="connsiteX25" fmla="*/ 6952 w 10000"/>
                <a:gd name="connsiteY25" fmla="*/ 6042 h 10599"/>
                <a:gd name="connsiteX26" fmla="*/ 6952 w 10000"/>
                <a:gd name="connsiteY26" fmla="*/ 5807 h 10599"/>
                <a:gd name="connsiteX27" fmla="*/ 6524 w 10000"/>
                <a:gd name="connsiteY27" fmla="*/ 6042 h 10599"/>
                <a:gd name="connsiteX28" fmla="*/ 6297 w 10000"/>
                <a:gd name="connsiteY28" fmla="*/ 6667 h 10599"/>
                <a:gd name="connsiteX29" fmla="*/ 5869 w 10000"/>
                <a:gd name="connsiteY29" fmla="*/ 6849 h 10599"/>
                <a:gd name="connsiteX30" fmla="*/ 4786 w 10000"/>
                <a:gd name="connsiteY30" fmla="*/ 7682 h 10599"/>
                <a:gd name="connsiteX31" fmla="*/ 4786 w 10000"/>
                <a:gd name="connsiteY31" fmla="*/ 7917 h 10599"/>
                <a:gd name="connsiteX32" fmla="*/ 4559 w 10000"/>
                <a:gd name="connsiteY32" fmla="*/ 7917 h 10599"/>
                <a:gd name="connsiteX33" fmla="*/ 4358 w 10000"/>
                <a:gd name="connsiteY33" fmla="*/ 8099 h 10599"/>
                <a:gd name="connsiteX34" fmla="*/ 4131 w 10000"/>
                <a:gd name="connsiteY34" fmla="*/ 8099 h 10599"/>
                <a:gd name="connsiteX35" fmla="*/ 4131 w 10000"/>
                <a:gd name="connsiteY35" fmla="*/ 8307 h 10599"/>
                <a:gd name="connsiteX36" fmla="*/ 4131 w 10000"/>
                <a:gd name="connsiteY36" fmla="*/ 8932 h 10599"/>
                <a:gd name="connsiteX37" fmla="*/ 3904 w 10000"/>
                <a:gd name="connsiteY37" fmla="*/ 9349 h 10599"/>
                <a:gd name="connsiteX38" fmla="*/ 3904 w 10000"/>
                <a:gd name="connsiteY38" fmla="*/ 9974 h 10599"/>
                <a:gd name="connsiteX39" fmla="*/ 3703 w 10000"/>
                <a:gd name="connsiteY39" fmla="*/ 10182 h 10599"/>
                <a:gd name="connsiteX40" fmla="*/ 3476 w 10000"/>
                <a:gd name="connsiteY40" fmla="*/ 10417 h 10599"/>
                <a:gd name="connsiteX41" fmla="*/ 3249 w 10000"/>
                <a:gd name="connsiteY41" fmla="*/ 10599 h 10599"/>
                <a:gd name="connsiteX42" fmla="*/ 2821 w 10000"/>
                <a:gd name="connsiteY42" fmla="*/ 10417 h 10599"/>
                <a:gd name="connsiteX43" fmla="*/ 2166 w 10000"/>
                <a:gd name="connsiteY43" fmla="*/ 8542 h 10599"/>
                <a:gd name="connsiteX44" fmla="*/ 1738 w 10000"/>
                <a:gd name="connsiteY44" fmla="*/ 7917 h 10599"/>
                <a:gd name="connsiteX45" fmla="*/ 1511 w 10000"/>
                <a:gd name="connsiteY45" fmla="*/ 6667 h 10599"/>
                <a:gd name="connsiteX46" fmla="*/ 1511 w 10000"/>
                <a:gd name="connsiteY46" fmla="*/ 5807 h 10599"/>
                <a:gd name="connsiteX47" fmla="*/ 1310 w 10000"/>
                <a:gd name="connsiteY47" fmla="*/ 6224 h 10599"/>
                <a:gd name="connsiteX48" fmla="*/ 856 w 10000"/>
                <a:gd name="connsiteY48" fmla="*/ 6432 h 10599"/>
                <a:gd name="connsiteX49" fmla="*/ 202 w 10000"/>
                <a:gd name="connsiteY49" fmla="*/ 5807 h 10599"/>
                <a:gd name="connsiteX50" fmla="*/ 655 w 10000"/>
                <a:gd name="connsiteY50" fmla="*/ 5807 h 10599"/>
                <a:gd name="connsiteX51" fmla="*/ 655 w 10000"/>
                <a:gd name="connsiteY51" fmla="*/ 5599 h 10599"/>
                <a:gd name="connsiteX52" fmla="*/ 428 w 10000"/>
                <a:gd name="connsiteY52" fmla="*/ 5599 h 10599"/>
                <a:gd name="connsiteX53" fmla="*/ 0 w 10000"/>
                <a:gd name="connsiteY53" fmla="*/ 5417 h 10599"/>
                <a:gd name="connsiteX54" fmla="*/ 202 w 10000"/>
                <a:gd name="connsiteY54" fmla="*/ 5182 h 10599"/>
                <a:gd name="connsiteX55" fmla="*/ 856 w 10000"/>
                <a:gd name="connsiteY55" fmla="*/ 5182 h 10599"/>
                <a:gd name="connsiteX56" fmla="*/ 856 w 10000"/>
                <a:gd name="connsiteY56" fmla="*/ 4974 h 10599"/>
                <a:gd name="connsiteX57" fmla="*/ 856 w 10000"/>
                <a:gd name="connsiteY57" fmla="*/ 4557 h 10599"/>
                <a:gd name="connsiteX58" fmla="*/ 655 w 10000"/>
                <a:gd name="connsiteY58" fmla="*/ 4557 h 10599"/>
                <a:gd name="connsiteX59" fmla="*/ 655 w 10000"/>
                <a:gd name="connsiteY59" fmla="*/ 4349 h 10599"/>
                <a:gd name="connsiteX60" fmla="*/ 428 w 10000"/>
                <a:gd name="connsiteY60" fmla="*/ 4349 h 10599"/>
                <a:gd name="connsiteX61" fmla="*/ 428 w 10000"/>
                <a:gd name="connsiteY61" fmla="*/ 3932 h 10599"/>
                <a:gd name="connsiteX62" fmla="*/ 655 w 10000"/>
                <a:gd name="connsiteY62" fmla="*/ 3724 h 10599"/>
                <a:gd name="connsiteX63" fmla="*/ 856 w 10000"/>
                <a:gd name="connsiteY63" fmla="*/ 3932 h 10599"/>
                <a:gd name="connsiteX64" fmla="*/ 1310 w 10000"/>
                <a:gd name="connsiteY64" fmla="*/ 3724 h 10599"/>
                <a:gd name="connsiteX65" fmla="*/ 2393 w 10000"/>
                <a:gd name="connsiteY65" fmla="*/ 2474 h 10599"/>
                <a:gd name="connsiteX66" fmla="*/ 2166 w 10000"/>
                <a:gd name="connsiteY66" fmla="*/ 2292 h 10599"/>
                <a:gd name="connsiteX67" fmla="*/ 2393 w 10000"/>
                <a:gd name="connsiteY67" fmla="*/ 2292 h 10599"/>
                <a:gd name="connsiteX68" fmla="*/ 2393 w 10000"/>
                <a:gd name="connsiteY68" fmla="*/ 2057 h 10599"/>
                <a:gd name="connsiteX69" fmla="*/ 1965 w 10000"/>
                <a:gd name="connsiteY69" fmla="*/ 1849 h 10599"/>
                <a:gd name="connsiteX70" fmla="*/ 2166 w 10000"/>
                <a:gd name="connsiteY70" fmla="*/ 1432 h 10599"/>
                <a:gd name="connsiteX71" fmla="*/ 1965 w 10000"/>
                <a:gd name="connsiteY71" fmla="*/ 1224 h 10599"/>
                <a:gd name="connsiteX72" fmla="*/ 1940 w 10000"/>
                <a:gd name="connsiteY72" fmla="*/ 417 h 10599"/>
                <a:gd name="connsiteX73" fmla="*/ 2596 w 10000"/>
                <a:gd name="connsiteY73" fmla="*/ 0 h 10599"/>
                <a:gd name="connsiteX74" fmla="*/ 3382 w 10000"/>
                <a:gd name="connsiteY74" fmla="*/ 599 h 10599"/>
                <a:gd name="connsiteX75" fmla="*/ 3904 w 10000"/>
                <a:gd name="connsiteY75" fmla="*/ 599 h 10599"/>
                <a:gd name="connsiteX76" fmla="*/ 4131 w 10000"/>
                <a:gd name="connsiteY76" fmla="*/ 807 h 10599"/>
                <a:gd name="connsiteX77" fmla="*/ 4131 w 10000"/>
                <a:gd name="connsiteY77" fmla="*/ 1224 h 10599"/>
                <a:gd name="connsiteX78" fmla="*/ 3703 w 10000"/>
                <a:gd name="connsiteY78" fmla="*/ 1667 h 10599"/>
                <a:gd name="connsiteX79" fmla="*/ 3904 w 10000"/>
                <a:gd name="connsiteY79" fmla="*/ 2057 h 10599"/>
                <a:gd name="connsiteX80" fmla="*/ 3476 w 10000"/>
                <a:gd name="connsiteY80" fmla="*/ 2057 h 10599"/>
                <a:gd name="connsiteX81" fmla="*/ 3703 w 10000"/>
                <a:gd name="connsiteY81" fmla="*/ 2682 h 10599"/>
                <a:gd name="connsiteX82" fmla="*/ 4358 w 10000"/>
                <a:gd name="connsiteY82" fmla="*/ 2917 h 10599"/>
                <a:gd name="connsiteX83" fmla="*/ 4131 w 10000"/>
                <a:gd name="connsiteY83" fmla="*/ 3542 h 10599"/>
                <a:gd name="connsiteX84" fmla="*/ 4559 w 10000"/>
                <a:gd name="connsiteY84" fmla="*/ 3724 h 10599"/>
                <a:gd name="connsiteX85" fmla="*/ 6524 w 10000"/>
                <a:gd name="connsiteY85" fmla="*/ 4349 h 10599"/>
                <a:gd name="connsiteX86" fmla="*/ 6751 w 10000"/>
                <a:gd name="connsiteY86" fmla="*/ 4349 h 10599"/>
                <a:gd name="connsiteX87" fmla="*/ 6751 w 10000"/>
                <a:gd name="connsiteY87" fmla="*/ 4167 h 10599"/>
                <a:gd name="connsiteX88" fmla="*/ 6751 w 10000"/>
                <a:gd name="connsiteY88" fmla="*/ 3724 h 10599"/>
                <a:gd name="connsiteX89" fmla="*/ 6952 w 10000"/>
                <a:gd name="connsiteY89" fmla="*/ 3724 h 10599"/>
                <a:gd name="connsiteX90" fmla="*/ 7179 w 10000"/>
                <a:gd name="connsiteY90" fmla="*/ 3932 h 10599"/>
                <a:gd name="connsiteX91" fmla="*/ 7179 w 10000"/>
                <a:gd name="connsiteY91" fmla="*/ 4167 h 10599"/>
                <a:gd name="connsiteX92" fmla="*/ 8035 w 10000"/>
                <a:gd name="connsiteY92" fmla="*/ 4167 h 10599"/>
                <a:gd name="connsiteX93" fmla="*/ 8262 w 10000"/>
                <a:gd name="connsiteY93" fmla="*/ 4167 h 10599"/>
                <a:gd name="connsiteX94" fmla="*/ 8035 w 10000"/>
                <a:gd name="connsiteY94" fmla="*/ 3724 h 10599"/>
                <a:gd name="connsiteX95" fmla="*/ 9144 w 10000"/>
                <a:gd name="connsiteY95" fmla="*/ 3307 h 10599"/>
                <a:gd name="connsiteX0" fmla="*/ 9144 w 10000"/>
                <a:gd name="connsiteY0" fmla="*/ 3307 h 10599"/>
                <a:gd name="connsiteX1" fmla="*/ 9144 w 10000"/>
                <a:gd name="connsiteY1" fmla="*/ 3307 h 10599"/>
                <a:gd name="connsiteX2" fmla="*/ 9572 w 10000"/>
                <a:gd name="connsiteY2" fmla="*/ 3307 h 10599"/>
                <a:gd name="connsiteX3" fmla="*/ 10000 w 10000"/>
                <a:gd name="connsiteY3" fmla="*/ 3724 h 10599"/>
                <a:gd name="connsiteX4" fmla="*/ 10000 w 10000"/>
                <a:gd name="connsiteY4" fmla="*/ 4167 h 10599"/>
                <a:gd name="connsiteX5" fmla="*/ 9572 w 10000"/>
                <a:gd name="connsiteY5" fmla="*/ 4167 h 10599"/>
                <a:gd name="connsiteX6" fmla="*/ 9345 w 10000"/>
                <a:gd name="connsiteY6" fmla="*/ 4349 h 10599"/>
                <a:gd name="connsiteX7" fmla="*/ 8917 w 10000"/>
                <a:gd name="connsiteY7" fmla="*/ 5182 h 10599"/>
                <a:gd name="connsiteX8" fmla="*/ 8690 w 10000"/>
                <a:gd name="connsiteY8" fmla="*/ 5417 h 10599"/>
                <a:gd name="connsiteX9" fmla="*/ 8489 w 10000"/>
                <a:gd name="connsiteY9" fmla="*/ 5807 h 10599"/>
                <a:gd name="connsiteX10" fmla="*/ 8489 w 10000"/>
                <a:gd name="connsiteY10" fmla="*/ 6042 h 10599"/>
                <a:gd name="connsiteX11" fmla="*/ 8262 w 10000"/>
                <a:gd name="connsiteY11" fmla="*/ 5417 h 10599"/>
                <a:gd name="connsiteX12" fmla="*/ 8262 w 10000"/>
                <a:gd name="connsiteY12" fmla="*/ 5182 h 10599"/>
                <a:gd name="connsiteX13" fmla="*/ 8035 w 10000"/>
                <a:gd name="connsiteY13" fmla="*/ 5417 h 10599"/>
                <a:gd name="connsiteX14" fmla="*/ 7834 w 10000"/>
                <a:gd name="connsiteY14" fmla="*/ 5417 h 10599"/>
                <a:gd name="connsiteX15" fmla="*/ 7834 w 10000"/>
                <a:gd name="connsiteY15" fmla="*/ 5182 h 10599"/>
                <a:gd name="connsiteX16" fmla="*/ 8262 w 10000"/>
                <a:gd name="connsiteY16" fmla="*/ 4792 h 10599"/>
                <a:gd name="connsiteX17" fmla="*/ 7406 w 10000"/>
                <a:gd name="connsiteY17" fmla="*/ 4792 h 10599"/>
                <a:gd name="connsiteX18" fmla="*/ 7406 w 10000"/>
                <a:gd name="connsiteY18" fmla="*/ 4349 h 10599"/>
                <a:gd name="connsiteX19" fmla="*/ 7179 w 10000"/>
                <a:gd name="connsiteY19" fmla="*/ 4349 h 10599"/>
                <a:gd name="connsiteX20" fmla="*/ 6952 w 10000"/>
                <a:gd name="connsiteY20" fmla="*/ 4349 h 10599"/>
                <a:gd name="connsiteX21" fmla="*/ 6952 w 10000"/>
                <a:gd name="connsiteY21" fmla="*/ 4557 h 10599"/>
                <a:gd name="connsiteX22" fmla="*/ 6751 w 10000"/>
                <a:gd name="connsiteY22" fmla="*/ 4974 h 10599"/>
                <a:gd name="connsiteX23" fmla="*/ 6952 w 10000"/>
                <a:gd name="connsiteY23" fmla="*/ 4974 h 10599"/>
                <a:gd name="connsiteX24" fmla="*/ 7179 w 10000"/>
                <a:gd name="connsiteY24" fmla="*/ 6042 h 10599"/>
                <a:gd name="connsiteX25" fmla="*/ 6952 w 10000"/>
                <a:gd name="connsiteY25" fmla="*/ 6042 h 10599"/>
                <a:gd name="connsiteX26" fmla="*/ 6952 w 10000"/>
                <a:gd name="connsiteY26" fmla="*/ 5807 h 10599"/>
                <a:gd name="connsiteX27" fmla="*/ 6524 w 10000"/>
                <a:gd name="connsiteY27" fmla="*/ 6042 h 10599"/>
                <a:gd name="connsiteX28" fmla="*/ 6297 w 10000"/>
                <a:gd name="connsiteY28" fmla="*/ 6667 h 10599"/>
                <a:gd name="connsiteX29" fmla="*/ 5869 w 10000"/>
                <a:gd name="connsiteY29" fmla="*/ 6849 h 10599"/>
                <a:gd name="connsiteX30" fmla="*/ 4786 w 10000"/>
                <a:gd name="connsiteY30" fmla="*/ 7682 h 10599"/>
                <a:gd name="connsiteX31" fmla="*/ 4786 w 10000"/>
                <a:gd name="connsiteY31" fmla="*/ 7917 h 10599"/>
                <a:gd name="connsiteX32" fmla="*/ 4559 w 10000"/>
                <a:gd name="connsiteY32" fmla="*/ 7917 h 10599"/>
                <a:gd name="connsiteX33" fmla="*/ 4358 w 10000"/>
                <a:gd name="connsiteY33" fmla="*/ 8099 h 10599"/>
                <a:gd name="connsiteX34" fmla="*/ 4131 w 10000"/>
                <a:gd name="connsiteY34" fmla="*/ 8099 h 10599"/>
                <a:gd name="connsiteX35" fmla="*/ 4131 w 10000"/>
                <a:gd name="connsiteY35" fmla="*/ 8307 h 10599"/>
                <a:gd name="connsiteX36" fmla="*/ 4131 w 10000"/>
                <a:gd name="connsiteY36" fmla="*/ 8932 h 10599"/>
                <a:gd name="connsiteX37" fmla="*/ 3904 w 10000"/>
                <a:gd name="connsiteY37" fmla="*/ 9349 h 10599"/>
                <a:gd name="connsiteX38" fmla="*/ 3904 w 10000"/>
                <a:gd name="connsiteY38" fmla="*/ 9974 h 10599"/>
                <a:gd name="connsiteX39" fmla="*/ 3703 w 10000"/>
                <a:gd name="connsiteY39" fmla="*/ 10182 h 10599"/>
                <a:gd name="connsiteX40" fmla="*/ 3476 w 10000"/>
                <a:gd name="connsiteY40" fmla="*/ 10417 h 10599"/>
                <a:gd name="connsiteX41" fmla="*/ 3249 w 10000"/>
                <a:gd name="connsiteY41" fmla="*/ 10599 h 10599"/>
                <a:gd name="connsiteX42" fmla="*/ 2821 w 10000"/>
                <a:gd name="connsiteY42" fmla="*/ 10417 h 10599"/>
                <a:gd name="connsiteX43" fmla="*/ 2166 w 10000"/>
                <a:gd name="connsiteY43" fmla="*/ 8542 h 10599"/>
                <a:gd name="connsiteX44" fmla="*/ 1738 w 10000"/>
                <a:gd name="connsiteY44" fmla="*/ 7917 h 10599"/>
                <a:gd name="connsiteX45" fmla="*/ 1511 w 10000"/>
                <a:gd name="connsiteY45" fmla="*/ 6667 h 10599"/>
                <a:gd name="connsiteX46" fmla="*/ 1511 w 10000"/>
                <a:gd name="connsiteY46" fmla="*/ 5807 h 10599"/>
                <a:gd name="connsiteX47" fmla="*/ 1310 w 10000"/>
                <a:gd name="connsiteY47" fmla="*/ 6224 h 10599"/>
                <a:gd name="connsiteX48" fmla="*/ 856 w 10000"/>
                <a:gd name="connsiteY48" fmla="*/ 6432 h 10599"/>
                <a:gd name="connsiteX49" fmla="*/ 202 w 10000"/>
                <a:gd name="connsiteY49" fmla="*/ 5807 h 10599"/>
                <a:gd name="connsiteX50" fmla="*/ 655 w 10000"/>
                <a:gd name="connsiteY50" fmla="*/ 5807 h 10599"/>
                <a:gd name="connsiteX51" fmla="*/ 655 w 10000"/>
                <a:gd name="connsiteY51" fmla="*/ 5599 h 10599"/>
                <a:gd name="connsiteX52" fmla="*/ 428 w 10000"/>
                <a:gd name="connsiteY52" fmla="*/ 5599 h 10599"/>
                <a:gd name="connsiteX53" fmla="*/ 0 w 10000"/>
                <a:gd name="connsiteY53" fmla="*/ 5417 h 10599"/>
                <a:gd name="connsiteX54" fmla="*/ 202 w 10000"/>
                <a:gd name="connsiteY54" fmla="*/ 5182 h 10599"/>
                <a:gd name="connsiteX55" fmla="*/ 856 w 10000"/>
                <a:gd name="connsiteY55" fmla="*/ 5182 h 10599"/>
                <a:gd name="connsiteX56" fmla="*/ 856 w 10000"/>
                <a:gd name="connsiteY56" fmla="*/ 4974 h 10599"/>
                <a:gd name="connsiteX57" fmla="*/ 856 w 10000"/>
                <a:gd name="connsiteY57" fmla="*/ 4557 h 10599"/>
                <a:gd name="connsiteX58" fmla="*/ 655 w 10000"/>
                <a:gd name="connsiteY58" fmla="*/ 4557 h 10599"/>
                <a:gd name="connsiteX59" fmla="*/ 655 w 10000"/>
                <a:gd name="connsiteY59" fmla="*/ 4349 h 10599"/>
                <a:gd name="connsiteX60" fmla="*/ 428 w 10000"/>
                <a:gd name="connsiteY60" fmla="*/ 4349 h 10599"/>
                <a:gd name="connsiteX61" fmla="*/ 428 w 10000"/>
                <a:gd name="connsiteY61" fmla="*/ 3932 h 10599"/>
                <a:gd name="connsiteX62" fmla="*/ 655 w 10000"/>
                <a:gd name="connsiteY62" fmla="*/ 3724 h 10599"/>
                <a:gd name="connsiteX63" fmla="*/ 856 w 10000"/>
                <a:gd name="connsiteY63" fmla="*/ 3932 h 10599"/>
                <a:gd name="connsiteX64" fmla="*/ 1310 w 10000"/>
                <a:gd name="connsiteY64" fmla="*/ 3724 h 10599"/>
                <a:gd name="connsiteX65" fmla="*/ 2393 w 10000"/>
                <a:gd name="connsiteY65" fmla="*/ 2474 h 10599"/>
                <a:gd name="connsiteX66" fmla="*/ 2166 w 10000"/>
                <a:gd name="connsiteY66" fmla="*/ 2292 h 10599"/>
                <a:gd name="connsiteX67" fmla="*/ 2393 w 10000"/>
                <a:gd name="connsiteY67" fmla="*/ 2292 h 10599"/>
                <a:gd name="connsiteX68" fmla="*/ 2393 w 10000"/>
                <a:gd name="connsiteY68" fmla="*/ 2057 h 10599"/>
                <a:gd name="connsiteX69" fmla="*/ 1965 w 10000"/>
                <a:gd name="connsiteY69" fmla="*/ 1849 h 10599"/>
                <a:gd name="connsiteX70" fmla="*/ 2166 w 10000"/>
                <a:gd name="connsiteY70" fmla="*/ 1432 h 10599"/>
                <a:gd name="connsiteX71" fmla="*/ 1965 w 10000"/>
                <a:gd name="connsiteY71" fmla="*/ 1224 h 10599"/>
                <a:gd name="connsiteX72" fmla="*/ 1940 w 10000"/>
                <a:gd name="connsiteY72" fmla="*/ 417 h 10599"/>
                <a:gd name="connsiteX73" fmla="*/ 2596 w 10000"/>
                <a:gd name="connsiteY73" fmla="*/ 0 h 10599"/>
                <a:gd name="connsiteX74" fmla="*/ 3382 w 10000"/>
                <a:gd name="connsiteY74" fmla="*/ 599 h 10599"/>
                <a:gd name="connsiteX75" fmla="*/ 4131 w 10000"/>
                <a:gd name="connsiteY75" fmla="*/ 495 h 10599"/>
                <a:gd name="connsiteX76" fmla="*/ 4131 w 10000"/>
                <a:gd name="connsiteY76" fmla="*/ 807 h 10599"/>
                <a:gd name="connsiteX77" fmla="*/ 4131 w 10000"/>
                <a:gd name="connsiteY77" fmla="*/ 1224 h 10599"/>
                <a:gd name="connsiteX78" fmla="*/ 3703 w 10000"/>
                <a:gd name="connsiteY78" fmla="*/ 1667 h 10599"/>
                <a:gd name="connsiteX79" fmla="*/ 3904 w 10000"/>
                <a:gd name="connsiteY79" fmla="*/ 2057 h 10599"/>
                <a:gd name="connsiteX80" fmla="*/ 3476 w 10000"/>
                <a:gd name="connsiteY80" fmla="*/ 2057 h 10599"/>
                <a:gd name="connsiteX81" fmla="*/ 3703 w 10000"/>
                <a:gd name="connsiteY81" fmla="*/ 2682 h 10599"/>
                <a:gd name="connsiteX82" fmla="*/ 4358 w 10000"/>
                <a:gd name="connsiteY82" fmla="*/ 2917 h 10599"/>
                <a:gd name="connsiteX83" fmla="*/ 4131 w 10000"/>
                <a:gd name="connsiteY83" fmla="*/ 3542 h 10599"/>
                <a:gd name="connsiteX84" fmla="*/ 4559 w 10000"/>
                <a:gd name="connsiteY84" fmla="*/ 3724 h 10599"/>
                <a:gd name="connsiteX85" fmla="*/ 6524 w 10000"/>
                <a:gd name="connsiteY85" fmla="*/ 4349 h 10599"/>
                <a:gd name="connsiteX86" fmla="*/ 6751 w 10000"/>
                <a:gd name="connsiteY86" fmla="*/ 4349 h 10599"/>
                <a:gd name="connsiteX87" fmla="*/ 6751 w 10000"/>
                <a:gd name="connsiteY87" fmla="*/ 4167 h 10599"/>
                <a:gd name="connsiteX88" fmla="*/ 6751 w 10000"/>
                <a:gd name="connsiteY88" fmla="*/ 3724 h 10599"/>
                <a:gd name="connsiteX89" fmla="*/ 6952 w 10000"/>
                <a:gd name="connsiteY89" fmla="*/ 3724 h 10599"/>
                <a:gd name="connsiteX90" fmla="*/ 7179 w 10000"/>
                <a:gd name="connsiteY90" fmla="*/ 3932 h 10599"/>
                <a:gd name="connsiteX91" fmla="*/ 7179 w 10000"/>
                <a:gd name="connsiteY91" fmla="*/ 4167 h 10599"/>
                <a:gd name="connsiteX92" fmla="*/ 8035 w 10000"/>
                <a:gd name="connsiteY92" fmla="*/ 4167 h 10599"/>
                <a:gd name="connsiteX93" fmla="*/ 8262 w 10000"/>
                <a:gd name="connsiteY93" fmla="*/ 4167 h 10599"/>
                <a:gd name="connsiteX94" fmla="*/ 8035 w 10000"/>
                <a:gd name="connsiteY94" fmla="*/ 3724 h 10599"/>
                <a:gd name="connsiteX95" fmla="*/ 9144 w 10000"/>
                <a:gd name="connsiteY95" fmla="*/ 3307 h 10599"/>
                <a:gd name="connsiteX0" fmla="*/ 9144 w 10000"/>
                <a:gd name="connsiteY0" fmla="*/ 3307 h 10599"/>
                <a:gd name="connsiteX1" fmla="*/ 9144 w 10000"/>
                <a:gd name="connsiteY1" fmla="*/ 3307 h 10599"/>
                <a:gd name="connsiteX2" fmla="*/ 9572 w 10000"/>
                <a:gd name="connsiteY2" fmla="*/ 3307 h 10599"/>
                <a:gd name="connsiteX3" fmla="*/ 10000 w 10000"/>
                <a:gd name="connsiteY3" fmla="*/ 3724 h 10599"/>
                <a:gd name="connsiteX4" fmla="*/ 10000 w 10000"/>
                <a:gd name="connsiteY4" fmla="*/ 4167 h 10599"/>
                <a:gd name="connsiteX5" fmla="*/ 9572 w 10000"/>
                <a:gd name="connsiteY5" fmla="*/ 4167 h 10599"/>
                <a:gd name="connsiteX6" fmla="*/ 9345 w 10000"/>
                <a:gd name="connsiteY6" fmla="*/ 4349 h 10599"/>
                <a:gd name="connsiteX7" fmla="*/ 8917 w 10000"/>
                <a:gd name="connsiteY7" fmla="*/ 5182 h 10599"/>
                <a:gd name="connsiteX8" fmla="*/ 8690 w 10000"/>
                <a:gd name="connsiteY8" fmla="*/ 5417 h 10599"/>
                <a:gd name="connsiteX9" fmla="*/ 8489 w 10000"/>
                <a:gd name="connsiteY9" fmla="*/ 5807 h 10599"/>
                <a:gd name="connsiteX10" fmla="*/ 8489 w 10000"/>
                <a:gd name="connsiteY10" fmla="*/ 6042 h 10599"/>
                <a:gd name="connsiteX11" fmla="*/ 8262 w 10000"/>
                <a:gd name="connsiteY11" fmla="*/ 5417 h 10599"/>
                <a:gd name="connsiteX12" fmla="*/ 8262 w 10000"/>
                <a:gd name="connsiteY12" fmla="*/ 5182 h 10599"/>
                <a:gd name="connsiteX13" fmla="*/ 8035 w 10000"/>
                <a:gd name="connsiteY13" fmla="*/ 5417 h 10599"/>
                <a:gd name="connsiteX14" fmla="*/ 7834 w 10000"/>
                <a:gd name="connsiteY14" fmla="*/ 5417 h 10599"/>
                <a:gd name="connsiteX15" fmla="*/ 7834 w 10000"/>
                <a:gd name="connsiteY15" fmla="*/ 5182 h 10599"/>
                <a:gd name="connsiteX16" fmla="*/ 8262 w 10000"/>
                <a:gd name="connsiteY16" fmla="*/ 4792 h 10599"/>
                <a:gd name="connsiteX17" fmla="*/ 7406 w 10000"/>
                <a:gd name="connsiteY17" fmla="*/ 4792 h 10599"/>
                <a:gd name="connsiteX18" fmla="*/ 7406 w 10000"/>
                <a:gd name="connsiteY18" fmla="*/ 4349 h 10599"/>
                <a:gd name="connsiteX19" fmla="*/ 7179 w 10000"/>
                <a:gd name="connsiteY19" fmla="*/ 4349 h 10599"/>
                <a:gd name="connsiteX20" fmla="*/ 6952 w 10000"/>
                <a:gd name="connsiteY20" fmla="*/ 4349 h 10599"/>
                <a:gd name="connsiteX21" fmla="*/ 6952 w 10000"/>
                <a:gd name="connsiteY21" fmla="*/ 4557 h 10599"/>
                <a:gd name="connsiteX22" fmla="*/ 6751 w 10000"/>
                <a:gd name="connsiteY22" fmla="*/ 4974 h 10599"/>
                <a:gd name="connsiteX23" fmla="*/ 6952 w 10000"/>
                <a:gd name="connsiteY23" fmla="*/ 4974 h 10599"/>
                <a:gd name="connsiteX24" fmla="*/ 7179 w 10000"/>
                <a:gd name="connsiteY24" fmla="*/ 6042 h 10599"/>
                <a:gd name="connsiteX25" fmla="*/ 6952 w 10000"/>
                <a:gd name="connsiteY25" fmla="*/ 6042 h 10599"/>
                <a:gd name="connsiteX26" fmla="*/ 6952 w 10000"/>
                <a:gd name="connsiteY26" fmla="*/ 5807 h 10599"/>
                <a:gd name="connsiteX27" fmla="*/ 6524 w 10000"/>
                <a:gd name="connsiteY27" fmla="*/ 6042 h 10599"/>
                <a:gd name="connsiteX28" fmla="*/ 6297 w 10000"/>
                <a:gd name="connsiteY28" fmla="*/ 6667 h 10599"/>
                <a:gd name="connsiteX29" fmla="*/ 5869 w 10000"/>
                <a:gd name="connsiteY29" fmla="*/ 6849 h 10599"/>
                <a:gd name="connsiteX30" fmla="*/ 4786 w 10000"/>
                <a:gd name="connsiteY30" fmla="*/ 7682 h 10599"/>
                <a:gd name="connsiteX31" fmla="*/ 4786 w 10000"/>
                <a:gd name="connsiteY31" fmla="*/ 7917 h 10599"/>
                <a:gd name="connsiteX32" fmla="*/ 4559 w 10000"/>
                <a:gd name="connsiteY32" fmla="*/ 7917 h 10599"/>
                <a:gd name="connsiteX33" fmla="*/ 4358 w 10000"/>
                <a:gd name="connsiteY33" fmla="*/ 8099 h 10599"/>
                <a:gd name="connsiteX34" fmla="*/ 4131 w 10000"/>
                <a:gd name="connsiteY34" fmla="*/ 8099 h 10599"/>
                <a:gd name="connsiteX35" fmla="*/ 4131 w 10000"/>
                <a:gd name="connsiteY35" fmla="*/ 8307 h 10599"/>
                <a:gd name="connsiteX36" fmla="*/ 4131 w 10000"/>
                <a:gd name="connsiteY36" fmla="*/ 8932 h 10599"/>
                <a:gd name="connsiteX37" fmla="*/ 3904 w 10000"/>
                <a:gd name="connsiteY37" fmla="*/ 9349 h 10599"/>
                <a:gd name="connsiteX38" fmla="*/ 3904 w 10000"/>
                <a:gd name="connsiteY38" fmla="*/ 9974 h 10599"/>
                <a:gd name="connsiteX39" fmla="*/ 3703 w 10000"/>
                <a:gd name="connsiteY39" fmla="*/ 10182 h 10599"/>
                <a:gd name="connsiteX40" fmla="*/ 3476 w 10000"/>
                <a:gd name="connsiteY40" fmla="*/ 10417 h 10599"/>
                <a:gd name="connsiteX41" fmla="*/ 3249 w 10000"/>
                <a:gd name="connsiteY41" fmla="*/ 10599 h 10599"/>
                <a:gd name="connsiteX42" fmla="*/ 2821 w 10000"/>
                <a:gd name="connsiteY42" fmla="*/ 10417 h 10599"/>
                <a:gd name="connsiteX43" fmla="*/ 2166 w 10000"/>
                <a:gd name="connsiteY43" fmla="*/ 8542 h 10599"/>
                <a:gd name="connsiteX44" fmla="*/ 1738 w 10000"/>
                <a:gd name="connsiteY44" fmla="*/ 7917 h 10599"/>
                <a:gd name="connsiteX45" fmla="*/ 1511 w 10000"/>
                <a:gd name="connsiteY45" fmla="*/ 6667 h 10599"/>
                <a:gd name="connsiteX46" fmla="*/ 1511 w 10000"/>
                <a:gd name="connsiteY46" fmla="*/ 5807 h 10599"/>
                <a:gd name="connsiteX47" fmla="*/ 1310 w 10000"/>
                <a:gd name="connsiteY47" fmla="*/ 6224 h 10599"/>
                <a:gd name="connsiteX48" fmla="*/ 856 w 10000"/>
                <a:gd name="connsiteY48" fmla="*/ 6432 h 10599"/>
                <a:gd name="connsiteX49" fmla="*/ 202 w 10000"/>
                <a:gd name="connsiteY49" fmla="*/ 5807 h 10599"/>
                <a:gd name="connsiteX50" fmla="*/ 655 w 10000"/>
                <a:gd name="connsiteY50" fmla="*/ 5807 h 10599"/>
                <a:gd name="connsiteX51" fmla="*/ 655 w 10000"/>
                <a:gd name="connsiteY51" fmla="*/ 5599 h 10599"/>
                <a:gd name="connsiteX52" fmla="*/ 428 w 10000"/>
                <a:gd name="connsiteY52" fmla="*/ 5599 h 10599"/>
                <a:gd name="connsiteX53" fmla="*/ 0 w 10000"/>
                <a:gd name="connsiteY53" fmla="*/ 5417 h 10599"/>
                <a:gd name="connsiteX54" fmla="*/ 202 w 10000"/>
                <a:gd name="connsiteY54" fmla="*/ 5182 h 10599"/>
                <a:gd name="connsiteX55" fmla="*/ 856 w 10000"/>
                <a:gd name="connsiteY55" fmla="*/ 5182 h 10599"/>
                <a:gd name="connsiteX56" fmla="*/ 856 w 10000"/>
                <a:gd name="connsiteY56" fmla="*/ 4974 h 10599"/>
                <a:gd name="connsiteX57" fmla="*/ 856 w 10000"/>
                <a:gd name="connsiteY57" fmla="*/ 4557 h 10599"/>
                <a:gd name="connsiteX58" fmla="*/ 655 w 10000"/>
                <a:gd name="connsiteY58" fmla="*/ 4557 h 10599"/>
                <a:gd name="connsiteX59" fmla="*/ 655 w 10000"/>
                <a:gd name="connsiteY59" fmla="*/ 4349 h 10599"/>
                <a:gd name="connsiteX60" fmla="*/ 428 w 10000"/>
                <a:gd name="connsiteY60" fmla="*/ 4349 h 10599"/>
                <a:gd name="connsiteX61" fmla="*/ 428 w 10000"/>
                <a:gd name="connsiteY61" fmla="*/ 3932 h 10599"/>
                <a:gd name="connsiteX62" fmla="*/ 655 w 10000"/>
                <a:gd name="connsiteY62" fmla="*/ 3724 h 10599"/>
                <a:gd name="connsiteX63" fmla="*/ 856 w 10000"/>
                <a:gd name="connsiteY63" fmla="*/ 3932 h 10599"/>
                <a:gd name="connsiteX64" fmla="*/ 1310 w 10000"/>
                <a:gd name="connsiteY64" fmla="*/ 3724 h 10599"/>
                <a:gd name="connsiteX65" fmla="*/ 2393 w 10000"/>
                <a:gd name="connsiteY65" fmla="*/ 2474 h 10599"/>
                <a:gd name="connsiteX66" fmla="*/ 2166 w 10000"/>
                <a:gd name="connsiteY66" fmla="*/ 2292 h 10599"/>
                <a:gd name="connsiteX67" fmla="*/ 2393 w 10000"/>
                <a:gd name="connsiteY67" fmla="*/ 2292 h 10599"/>
                <a:gd name="connsiteX68" fmla="*/ 2393 w 10000"/>
                <a:gd name="connsiteY68" fmla="*/ 2057 h 10599"/>
                <a:gd name="connsiteX69" fmla="*/ 1965 w 10000"/>
                <a:gd name="connsiteY69" fmla="*/ 1849 h 10599"/>
                <a:gd name="connsiteX70" fmla="*/ 2166 w 10000"/>
                <a:gd name="connsiteY70" fmla="*/ 1432 h 10599"/>
                <a:gd name="connsiteX71" fmla="*/ 1965 w 10000"/>
                <a:gd name="connsiteY71" fmla="*/ 1224 h 10599"/>
                <a:gd name="connsiteX72" fmla="*/ 2189 w 10000"/>
                <a:gd name="connsiteY72" fmla="*/ 807 h 10599"/>
                <a:gd name="connsiteX73" fmla="*/ 1940 w 10000"/>
                <a:gd name="connsiteY73" fmla="*/ 417 h 10599"/>
                <a:gd name="connsiteX74" fmla="*/ 2596 w 10000"/>
                <a:gd name="connsiteY74" fmla="*/ 0 h 10599"/>
                <a:gd name="connsiteX75" fmla="*/ 3382 w 10000"/>
                <a:gd name="connsiteY75" fmla="*/ 599 h 10599"/>
                <a:gd name="connsiteX76" fmla="*/ 4131 w 10000"/>
                <a:gd name="connsiteY76" fmla="*/ 495 h 10599"/>
                <a:gd name="connsiteX77" fmla="*/ 4131 w 10000"/>
                <a:gd name="connsiteY77" fmla="*/ 807 h 10599"/>
                <a:gd name="connsiteX78" fmla="*/ 4131 w 10000"/>
                <a:gd name="connsiteY78" fmla="*/ 1224 h 10599"/>
                <a:gd name="connsiteX79" fmla="*/ 3703 w 10000"/>
                <a:gd name="connsiteY79" fmla="*/ 1667 h 10599"/>
                <a:gd name="connsiteX80" fmla="*/ 3904 w 10000"/>
                <a:gd name="connsiteY80" fmla="*/ 2057 h 10599"/>
                <a:gd name="connsiteX81" fmla="*/ 3476 w 10000"/>
                <a:gd name="connsiteY81" fmla="*/ 2057 h 10599"/>
                <a:gd name="connsiteX82" fmla="*/ 3703 w 10000"/>
                <a:gd name="connsiteY82" fmla="*/ 2682 h 10599"/>
                <a:gd name="connsiteX83" fmla="*/ 4358 w 10000"/>
                <a:gd name="connsiteY83" fmla="*/ 2917 h 10599"/>
                <a:gd name="connsiteX84" fmla="*/ 4131 w 10000"/>
                <a:gd name="connsiteY84" fmla="*/ 3542 h 10599"/>
                <a:gd name="connsiteX85" fmla="*/ 4559 w 10000"/>
                <a:gd name="connsiteY85" fmla="*/ 3724 h 10599"/>
                <a:gd name="connsiteX86" fmla="*/ 6524 w 10000"/>
                <a:gd name="connsiteY86" fmla="*/ 4349 h 10599"/>
                <a:gd name="connsiteX87" fmla="*/ 6751 w 10000"/>
                <a:gd name="connsiteY87" fmla="*/ 4349 h 10599"/>
                <a:gd name="connsiteX88" fmla="*/ 6751 w 10000"/>
                <a:gd name="connsiteY88" fmla="*/ 4167 h 10599"/>
                <a:gd name="connsiteX89" fmla="*/ 6751 w 10000"/>
                <a:gd name="connsiteY89" fmla="*/ 3724 h 10599"/>
                <a:gd name="connsiteX90" fmla="*/ 6952 w 10000"/>
                <a:gd name="connsiteY90" fmla="*/ 3724 h 10599"/>
                <a:gd name="connsiteX91" fmla="*/ 7179 w 10000"/>
                <a:gd name="connsiteY91" fmla="*/ 3932 h 10599"/>
                <a:gd name="connsiteX92" fmla="*/ 7179 w 10000"/>
                <a:gd name="connsiteY92" fmla="*/ 4167 h 10599"/>
                <a:gd name="connsiteX93" fmla="*/ 8035 w 10000"/>
                <a:gd name="connsiteY93" fmla="*/ 4167 h 10599"/>
                <a:gd name="connsiteX94" fmla="*/ 8262 w 10000"/>
                <a:gd name="connsiteY94" fmla="*/ 4167 h 10599"/>
                <a:gd name="connsiteX95" fmla="*/ 8035 w 10000"/>
                <a:gd name="connsiteY95" fmla="*/ 3724 h 10599"/>
                <a:gd name="connsiteX96" fmla="*/ 9144 w 10000"/>
                <a:gd name="connsiteY96" fmla="*/ 3307 h 10599"/>
                <a:gd name="connsiteX0" fmla="*/ 9144 w 10000"/>
                <a:gd name="connsiteY0" fmla="*/ 3307 h 10599"/>
                <a:gd name="connsiteX1" fmla="*/ 9144 w 10000"/>
                <a:gd name="connsiteY1" fmla="*/ 3307 h 10599"/>
                <a:gd name="connsiteX2" fmla="*/ 9572 w 10000"/>
                <a:gd name="connsiteY2" fmla="*/ 3307 h 10599"/>
                <a:gd name="connsiteX3" fmla="*/ 10000 w 10000"/>
                <a:gd name="connsiteY3" fmla="*/ 3724 h 10599"/>
                <a:gd name="connsiteX4" fmla="*/ 10000 w 10000"/>
                <a:gd name="connsiteY4" fmla="*/ 4167 h 10599"/>
                <a:gd name="connsiteX5" fmla="*/ 9572 w 10000"/>
                <a:gd name="connsiteY5" fmla="*/ 4167 h 10599"/>
                <a:gd name="connsiteX6" fmla="*/ 9345 w 10000"/>
                <a:gd name="connsiteY6" fmla="*/ 4349 h 10599"/>
                <a:gd name="connsiteX7" fmla="*/ 8917 w 10000"/>
                <a:gd name="connsiteY7" fmla="*/ 5182 h 10599"/>
                <a:gd name="connsiteX8" fmla="*/ 8690 w 10000"/>
                <a:gd name="connsiteY8" fmla="*/ 5417 h 10599"/>
                <a:gd name="connsiteX9" fmla="*/ 8489 w 10000"/>
                <a:gd name="connsiteY9" fmla="*/ 5807 h 10599"/>
                <a:gd name="connsiteX10" fmla="*/ 8489 w 10000"/>
                <a:gd name="connsiteY10" fmla="*/ 6042 h 10599"/>
                <a:gd name="connsiteX11" fmla="*/ 8262 w 10000"/>
                <a:gd name="connsiteY11" fmla="*/ 5417 h 10599"/>
                <a:gd name="connsiteX12" fmla="*/ 8262 w 10000"/>
                <a:gd name="connsiteY12" fmla="*/ 5182 h 10599"/>
                <a:gd name="connsiteX13" fmla="*/ 8035 w 10000"/>
                <a:gd name="connsiteY13" fmla="*/ 5417 h 10599"/>
                <a:gd name="connsiteX14" fmla="*/ 7834 w 10000"/>
                <a:gd name="connsiteY14" fmla="*/ 5417 h 10599"/>
                <a:gd name="connsiteX15" fmla="*/ 7834 w 10000"/>
                <a:gd name="connsiteY15" fmla="*/ 5182 h 10599"/>
                <a:gd name="connsiteX16" fmla="*/ 8262 w 10000"/>
                <a:gd name="connsiteY16" fmla="*/ 4792 h 10599"/>
                <a:gd name="connsiteX17" fmla="*/ 7406 w 10000"/>
                <a:gd name="connsiteY17" fmla="*/ 4792 h 10599"/>
                <a:gd name="connsiteX18" fmla="*/ 7406 w 10000"/>
                <a:gd name="connsiteY18" fmla="*/ 4349 h 10599"/>
                <a:gd name="connsiteX19" fmla="*/ 7179 w 10000"/>
                <a:gd name="connsiteY19" fmla="*/ 4349 h 10599"/>
                <a:gd name="connsiteX20" fmla="*/ 6952 w 10000"/>
                <a:gd name="connsiteY20" fmla="*/ 4349 h 10599"/>
                <a:gd name="connsiteX21" fmla="*/ 6952 w 10000"/>
                <a:gd name="connsiteY21" fmla="*/ 4557 h 10599"/>
                <a:gd name="connsiteX22" fmla="*/ 6751 w 10000"/>
                <a:gd name="connsiteY22" fmla="*/ 4974 h 10599"/>
                <a:gd name="connsiteX23" fmla="*/ 6952 w 10000"/>
                <a:gd name="connsiteY23" fmla="*/ 4974 h 10599"/>
                <a:gd name="connsiteX24" fmla="*/ 7179 w 10000"/>
                <a:gd name="connsiteY24" fmla="*/ 6042 h 10599"/>
                <a:gd name="connsiteX25" fmla="*/ 6952 w 10000"/>
                <a:gd name="connsiteY25" fmla="*/ 6042 h 10599"/>
                <a:gd name="connsiteX26" fmla="*/ 6952 w 10000"/>
                <a:gd name="connsiteY26" fmla="*/ 5807 h 10599"/>
                <a:gd name="connsiteX27" fmla="*/ 6524 w 10000"/>
                <a:gd name="connsiteY27" fmla="*/ 6042 h 10599"/>
                <a:gd name="connsiteX28" fmla="*/ 6297 w 10000"/>
                <a:gd name="connsiteY28" fmla="*/ 6667 h 10599"/>
                <a:gd name="connsiteX29" fmla="*/ 5869 w 10000"/>
                <a:gd name="connsiteY29" fmla="*/ 6849 h 10599"/>
                <a:gd name="connsiteX30" fmla="*/ 4786 w 10000"/>
                <a:gd name="connsiteY30" fmla="*/ 7682 h 10599"/>
                <a:gd name="connsiteX31" fmla="*/ 4786 w 10000"/>
                <a:gd name="connsiteY31" fmla="*/ 7917 h 10599"/>
                <a:gd name="connsiteX32" fmla="*/ 4559 w 10000"/>
                <a:gd name="connsiteY32" fmla="*/ 7917 h 10599"/>
                <a:gd name="connsiteX33" fmla="*/ 4358 w 10000"/>
                <a:gd name="connsiteY33" fmla="*/ 8099 h 10599"/>
                <a:gd name="connsiteX34" fmla="*/ 4131 w 10000"/>
                <a:gd name="connsiteY34" fmla="*/ 8099 h 10599"/>
                <a:gd name="connsiteX35" fmla="*/ 4131 w 10000"/>
                <a:gd name="connsiteY35" fmla="*/ 8307 h 10599"/>
                <a:gd name="connsiteX36" fmla="*/ 4131 w 10000"/>
                <a:gd name="connsiteY36" fmla="*/ 8932 h 10599"/>
                <a:gd name="connsiteX37" fmla="*/ 3904 w 10000"/>
                <a:gd name="connsiteY37" fmla="*/ 9349 h 10599"/>
                <a:gd name="connsiteX38" fmla="*/ 3904 w 10000"/>
                <a:gd name="connsiteY38" fmla="*/ 9974 h 10599"/>
                <a:gd name="connsiteX39" fmla="*/ 3703 w 10000"/>
                <a:gd name="connsiteY39" fmla="*/ 10182 h 10599"/>
                <a:gd name="connsiteX40" fmla="*/ 3476 w 10000"/>
                <a:gd name="connsiteY40" fmla="*/ 10417 h 10599"/>
                <a:gd name="connsiteX41" fmla="*/ 3249 w 10000"/>
                <a:gd name="connsiteY41" fmla="*/ 10599 h 10599"/>
                <a:gd name="connsiteX42" fmla="*/ 2821 w 10000"/>
                <a:gd name="connsiteY42" fmla="*/ 10417 h 10599"/>
                <a:gd name="connsiteX43" fmla="*/ 2166 w 10000"/>
                <a:gd name="connsiteY43" fmla="*/ 8542 h 10599"/>
                <a:gd name="connsiteX44" fmla="*/ 1738 w 10000"/>
                <a:gd name="connsiteY44" fmla="*/ 7917 h 10599"/>
                <a:gd name="connsiteX45" fmla="*/ 1511 w 10000"/>
                <a:gd name="connsiteY45" fmla="*/ 6667 h 10599"/>
                <a:gd name="connsiteX46" fmla="*/ 1511 w 10000"/>
                <a:gd name="connsiteY46" fmla="*/ 5807 h 10599"/>
                <a:gd name="connsiteX47" fmla="*/ 1310 w 10000"/>
                <a:gd name="connsiteY47" fmla="*/ 6224 h 10599"/>
                <a:gd name="connsiteX48" fmla="*/ 856 w 10000"/>
                <a:gd name="connsiteY48" fmla="*/ 6432 h 10599"/>
                <a:gd name="connsiteX49" fmla="*/ 202 w 10000"/>
                <a:gd name="connsiteY49" fmla="*/ 5807 h 10599"/>
                <a:gd name="connsiteX50" fmla="*/ 655 w 10000"/>
                <a:gd name="connsiteY50" fmla="*/ 5807 h 10599"/>
                <a:gd name="connsiteX51" fmla="*/ 655 w 10000"/>
                <a:gd name="connsiteY51" fmla="*/ 5599 h 10599"/>
                <a:gd name="connsiteX52" fmla="*/ 428 w 10000"/>
                <a:gd name="connsiteY52" fmla="*/ 5599 h 10599"/>
                <a:gd name="connsiteX53" fmla="*/ 0 w 10000"/>
                <a:gd name="connsiteY53" fmla="*/ 5417 h 10599"/>
                <a:gd name="connsiteX54" fmla="*/ 202 w 10000"/>
                <a:gd name="connsiteY54" fmla="*/ 5182 h 10599"/>
                <a:gd name="connsiteX55" fmla="*/ 856 w 10000"/>
                <a:gd name="connsiteY55" fmla="*/ 5182 h 10599"/>
                <a:gd name="connsiteX56" fmla="*/ 856 w 10000"/>
                <a:gd name="connsiteY56" fmla="*/ 4974 h 10599"/>
                <a:gd name="connsiteX57" fmla="*/ 856 w 10000"/>
                <a:gd name="connsiteY57" fmla="*/ 4557 h 10599"/>
                <a:gd name="connsiteX58" fmla="*/ 655 w 10000"/>
                <a:gd name="connsiteY58" fmla="*/ 4557 h 10599"/>
                <a:gd name="connsiteX59" fmla="*/ 655 w 10000"/>
                <a:gd name="connsiteY59" fmla="*/ 4349 h 10599"/>
                <a:gd name="connsiteX60" fmla="*/ 428 w 10000"/>
                <a:gd name="connsiteY60" fmla="*/ 4349 h 10599"/>
                <a:gd name="connsiteX61" fmla="*/ 428 w 10000"/>
                <a:gd name="connsiteY61" fmla="*/ 3932 h 10599"/>
                <a:gd name="connsiteX62" fmla="*/ 655 w 10000"/>
                <a:gd name="connsiteY62" fmla="*/ 3724 h 10599"/>
                <a:gd name="connsiteX63" fmla="*/ 856 w 10000"/>
                <a:gd name="connsiteY63" fmla="*/ 3932 h 10599"/>
                <a:gd name="connsiteX64" fmla="*/ 1310 w 10000"/>
                <a:gd name="connsiteY64" fmla="*/ 3724 h 10599"/>
                <a:gd name="connsiteX65" fmla="*/ 2393 w 10000"/>
                <a:gd name="connsiteY65" fmla="*/ 2474 h 10599"/>
                <a:gd name="connsiteX66" fmla="*/ 2166 w 10000"/>
                <a:gd name="connsiteY66" fmla="*/ 2292 h 10599"/>
                <a:gd name="connsiteX67" fmla="*/ 2393 w 10000"/>
                <a:gd name="connsiteY67" fmla="*/ 2292 h 10599"/>
                <a:gd name="connsiteX68" fmla="*/ 2393 w 10000"/>
                <a:gd name="connsiteY68" fmla="*/ 2057 h 10599"/>
                <a:gd name="connsiteX69" fmla="*/ 2596 w 10000"/>
                <a:gd name="connsiteY69" fmla="*/ 1849 h 10599"/>
                <a:gd name="connsiteX70" fmla="*/ 2166 w 10000"/>
                <a:gd name="connsiteY70" fmla="*/ 1432 h 10599"/>
                <a:gd name="connsiteX71" fmla="*/ 1965 w 10000"/>
                <a:gd name="connsiteY71" fmla="*/ 1224 h 10599"/>
                <a:gd name="connsiteX72" fmla="*/ 2189 w 10000"/>
                <a:gd name="connsiteY72" fmla="*/ 807 h 10599"/>
                <a:gd name="connsiteX73" fmla="*/ 1940 w 10000"/>
                <a:gd name="connsiteY73" fmla="*/ 417 h 10599"/>
                <a:gd name="connsiteX74" fmla="*/ 2596 w 10000"/>
                <a:gd name="connsiteY74" fmla="*/ 0 h 10599"/>
                <a:gd name="connsiteX75" fmla="*/ 3382 w 10000"/>
                <a:gd name="connsiteY75" fmla="*/ 599 h 10599"/>
                <a:gd name="connsiteX76" fmla="*/ 4131 w 10000"/>
                <a:gd name="connsiteY76" fmla="*/ 495 h 10599"/>
                <a:gd name="connsiteX77" fmla="*/ 4131 w 10000"/>
                <a:gd name="connsiteY77" fmla="*/ 807 h 10599"/>
                <a:gd name="connsiteX78" fmla="*/ 4131 w 10000"/>
                <a:gd name="connsiteY78" fmla="*/ 1224 h 10599"/>
                <a:gd name="connsiteX79" fmla="*/ 3703 w 10000"/>
                <a:gd name="connsiteY79" fmla="*/ 1667 h 10599"/>
                <a:gd name="connsiteX80" fmla="*/ 3904 w 10000"/>
                <a:gd name="connsiteY80" fmla="*/ 2057 h 10599"/>
                <a:gd name="connsiteX81" fmla="*/ 3476 w 10000"/>
                <a:gd name="connsiteY81" fmla="*/ 2057 h 10599"/>
                <a:gd name="connsiteX82" fmla="*/ 3703 w 10000"/>
                <a:gd name="connsiteY82" fmla="*/ 2682 h 10599"/>
                <a:gd name="connsiteX83" fmla="*/ 4358 w 10000"/>
                <a:gd name="connsiteY83" fmla="*/ 2917 h 10599"/>
                <a:gd name="connsiteX84" fmla="*/ 4131 w 10000"/>
                <a:gd name="connsiteY84" fmla="*/ 3542 h 10599"/>
                <a:gd name="connsiteX85" fmla="*/ 4559 w 10000"/>
                <a:gd name="connsiteY85" fmla="*/ 3724 h 10599"/>
                <a:gd name="connsiteX86" fmla="*/ 6524 w 10000"/>
                <a:gd name="connsiteY86" fmla="*/ 4349 h 10599"/>
                <a:gd name="connsiteX87" fmla="*/ 6751 w 10000"/>
                <a:gd name="connsiteY87" fmla="*/ 4349 h 10599"/>
                <a:gd name="connsiteX88" fmla="*/ 6751 w 10000"/>
                <a:gd name="connsiteY88" fmla="*/ 4167 h 10599"/>
                <a:gd name="connsiteX89" fmla="*/ 6751 w 10000"/>
                <a:gd name="connsiteY89" fmla="*/ 3724 h 10599"/>
                <a:gd name="connsiteX90" fmla="*/ 6952 w 10000"/>
                <a:gd name="connsiteY90" fmla="*/ 3724 h 10599"/>
                <a:gd name="connsiteX91" fmla="*/ 7179 w 10000"/>
                <a:gd name="connsiteY91" fmla="*/ 3932 h 10599"/>
                <a:gd name="connsiteX92" fmla="*/ 7179 w 10000"/>
                <a:gd name="connsiteY92" fmla="*/ 4167 h 10599"/>
                <a:gd name="connsiteX93" fmla="*/ 8035 w 10000"/>
                <a:gd name="connsiteY93" fmla="*/ 4167 h 10599"/>
                <a:gd name="connsiteX94" fmla="*/ 8262 w 10000"/>
                <a:gd name="connsiteY94" fmla="*/ 4167 h 10599"/>
                <a:gd name="connsiteX95" fmla="*/ 8035 w 10000"/>
                <a:gd name="connsiteY95" fmla="*/ 3724 h 10599"/>
                <a:gd name="connsiteX96" fmla="*/ 9144 w 10000"/>
                <a:gd name="connsiteY96" fmla="*/ 3307 h 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000" h="10599">
                  <a:moveTo>
                    <a:pt x="9144" y="3307"/>
                  </a:moveTo>
                  <a:lnTo>
                    <a:pt x="9144" y="3307"/>
                  </a:lnTo>
                  <a:lnTo>
                    <a:pt x="9572" y="3307"/>
                  </a:lnTo>
                  <a:lnTo>
                    <a:pt x="10000" y="3724"/>
                  </a:lnTo>
                  <a:lnTo>
                    <a:pt x="10000" y="4167"/>
                  </a:lnTo>
                  <a:lnTo>
                    <a:pt x="9572" y="4167"/>
                  </a:lnTo>
                  <a:lnTo>
                    <a:pt x="9345" y="4349"/>
                  </a:lnTo>
                  <a:lnTo>
                    <a:pt x="8917" y="5182"/>
                  </a:lnTo>
                  <a:lnTo>
                    <a:pt x="8690" y="5417"/>
                  </a:lnTo>
                  <a:lnTo>
                    <a:pt x="8489" y="5807"/>
                  </a:lnTo>
                  <a:lnTo>
                    <a:pt x="8489" y="6042"/>
                  </a:lnTo>
                  <a:cubicBezTo>
                    <a:pt x="8413" y="5834"/>
                    <a:pt x="8338" y="5625"/>
                    <a:pt x="8262" y="5417"/>
                  </a:cubicBezTo>
                  <a:lnTo>
                    <a:pt x="8262" y="5182"/>
                  </a:lnTo>
                  <a:lnTo>
                    <a:pt x="8035" y="5417"/>
                  </a:lnTo>
                  <a:lnTo>
                    <a:pt x="7834" y="5417"/>
                  </a:lnTo>
                  <a:lnTo>
                    <a:pt x="7834" y="5182"/>
                  </a:lnTo>
                  <a:lnTo>
                    <a:pt x="8262" y="4792"/>
                  </a:lnTo>
                  <a:lnTo>
                    <a:pt x="7406" y="4792"/>
                  </a:lnTo>
                  <a:lnTo>
                    <a:pt x="7406" y="4349"/>
                  </a:lnTo>
                  <a:lnTo>
                    <a:pt x="7179" y="4349"/>
                  </a:lnTo>
                  <a:lnTo>
                    <a:pt x="6952" y="4349"/>
                  </a:lnTo>
                  <a:lnTo>
                    <a:pt x="6952" y="4557"/>
                  </a:lnTo>
                  <a:lnTo>
                    <a:pt x="6751" y="4974"/>
                  </a:lnTo>
                  <a:lnTo>
                    <a:pt x="6952" y="4974"/>
                  </a:lnTo>
                  <a:cubicBezTo>
                    <a:pt x="7028" y="5330"/>
                    <a:pt x="7103" y="5686"/>
                    <a:pt x="7179" y="6042"/>
                  </a:cubicBezTo>
                  <a:lnTo>
                    <a:pt x="6952" y="6042"/>
                  </a:lnTo>
                  <a:lnTo>
                    <a:pt x="6952" y="5807"/>
                  </a:lnTo>
                  <a:lnTo>
                    <a:pt x="6524" y="6042"/>
                  </a:lnTo>
                  <a:cubicBezTo>
                    <a:pt x="6448" y="6250"/>
                    <a:pt x="6373" y="6459"/>
                    <a:pt x="6297" y="6667"/>
                  </a:cubicBezTo>
                  <a:lnTo>
                    <a:pt x="5869" y="6849"/>
                  </a:lnTo>
                  <a:lnTo>
                    <a:pt x="4786" y="7682"/>
                  </a:lnTo>
                  <a:lnTo>
                    <a:pt x="4786" y="7917"/>
                  </a:lnTo>
                  <a:lnTo>
                    <a:pt x="4559" y="7917"/>
                  </a:lnTo>
                  <a:lnTo>
                    <a:pt x="4358" y="8099"/>
                  </a:lnTo>
                  <a:lnTo>
                    <a:pt x="4131" y="8099"/>
                  </a:lnTo>
                  <a:lnTo>
                    <a:pt x="4131" y="8307"/>
                  </a:lnTo>
                  <a:lnTo>
                    <a:pt x="4131" y="8932"/>
                  </a:lnTo>
                  <a:lnTo>
                    <a:pt x="3904" y="9349"/>
                  </a:lnTo>
                  <a:lnTo>
                    <a:pt x="3904" y="9974"/>
                  </a:lnTo>
                  <a:lnTo>
                    <a:pt x="3703" y="10182"/>
                  </a:lnTo>
                  <a:lnTo>
                    <a:pt x="3476" y="10417"/>
                  </a:lnTo>
                  <a:lnTo>
                    <a:pt x="3249" y="10599"/>
                  </a:lnTo>
                  <a:lnTo>
                    <a:pt x="2821" y="10417"/>
                  </a:lnTo>
                  <a:lnTo>
                    <a:pt x="2166" y="8542"/>
                  </a:lnTo>
                  <a:lnTo>
                    <a:pt x="1738" y="7917"/>
                  </a:lnTo>
                  <a:cubicBezTo>
                    <a:pt x="1662" y="7500"/>
                    <a:pt x="1587" y="7084"/>
                    <a:pt x="1511" y="6667"/>
                  </a:cubicBezTo>
                  <a:lnTo>
                    <a:pt x="1511" y="5807"/>
                  </a:lnTo>
                  <a:lnTo>
                    <a:pt x="1310" y="6224"/>
                  </a:lnTo>
                  <a:lnTo>
                    <a:pt x="856" y="6432"/>
                  </a:lnTo>
                  <a:lnTo>
                    <a:pt x="202" y="5807"/>
                  </a:lnTo>
                  <a:lnTo>
                    <a:pt x="655" y="5807"/>
                  </a:lnTo>
                  <a:lnTo>
                    <a:pt x="655" y="5599"/>
                  </a:lnTo>
                  <a:lnTo>
                    <a:pt x="428" y="5599"/>
                  </a:lnTo>
                  <a:lnTo>
                    <a:pt x="0" y="5417"/>
                  </a:lnTo>
                  <a:lnTo>
                    <a:pt x="202" y="5182"/>
                  </a:lnTo>
                  <a:lnTo>
                    <a:pt x="856" y="5182"/>
                  </a:lnTo>
                  <a:lnTo>
                    <a:pt x="856" y="4974"/>
                  </a:lnTo>
                  <a:lnTo>
                    <a:pt x="856" y="4557"/>
                  </a:lnTo>
                  <a:lnTo>
                    <a:pt x="655" y="4557"/>
                  </a:lnTo>
                  <a:lnTo>
                    <a:pt x="655" y="4349"/>
                  </a:lnTo>
                  <a:lnTo>
                    <a:pt x="428" y="4349"/>
                  </a:lnTo>
                  <a:lnTo>
                    <a:pt x="428" y="3932"/>
                  </a:lnTo>
                  <a:lnTo>
                    <a:pt x="655" y="3724"/>
                  </a:lnTo>
                  <a:lnTo>
                    <a:pt x="856" y="3932"/>
                  </a:lnTo>
                  <a:lnTo>
                    <a:pt x="1310" y="3724"/>
                  </a:lnTo>
                  <a:lnTo>
                    <a:pt x="2393" y="2474"/>
                  </a:lnTo>
                  <a:lnTo>
                    <a:pt x="2166" y="2292"/>
                  </a:lnTo>
                  <a:lnTo>
                    <a:pt x="2393" y="2292"/>
                  </a:lnTo>
                  <a:lnTo>
                    <a:pt x="2393" y="2057"/>
                  </a:lnTo>
                  <a:lnTo>
                    <a:pt x="2596" y="1849"/>
                  </a:lnTo>
                  <a:lnTo>
                    <a:pt x="2166" y="1432"/>
                  </a:lnTo>
                  <a:lnTo>
                    <a:pt x="1965" y="1224"/>
                  </a:lnTo>
                  <a:cubicBezTo>
                    <a:pt x="1925" y="1133"/>
                    <a:pt x="2193" y="941"/>
                    <a:pt x="2189" y="807"/>
                  </a:cubicBezTo>
                  <a:cubicBezTo>
                    <a:pt x="2185" y="673"/>
                    <a:pt x="1829" y="565"/>
                    <a:pt x="1940" y="417"/>
                  </a:cubicBezTo>
                  <a:lnTo>
                    <a:pt x="2596" y="0"/>
                  </a:lnTo>
                  <a:lnTo>
                    <a:pt x="3382" y="599"/>
                  </a:lnTo>
                  <a:lnTo>
                    <a:pt x="4131" y="495"/>
                  </a:lnTo>
                  <a:lnTo>
                    <a:pt x="4131" y="807"/>
                  </a:lnTo>
                  <a:lnTo>
                    <a:pt x="4131" y="1224"/>
                  </a:lnTo>
                  <a:lnTo>
                    <a:pt x="3703" y="1667"/>
                  </a:lnTo>
                  <a:lnTo>
                    <a:pt x="3904" y="2057"/>
                  </a:lnTo>
                  <a:lnTo>
                    <a:pt x="3476" y="2057"/>
                  </a:lnTo>
                  <a:cubicBezTo>
                    <a:pt x="3552" y="2265"/>
                    <a:pt x="3627" y="2474"/>
                    <a:pt x="3703" y="2682"/>
                  </a:cubicBezTo>
                  <a:lnTo>
                    <a:pt x="4358" y="2917"/>
                  </a:lnTo>
                  <a:cubicBezTo>
                    <a:pt x="4282" y="3125"/>
                    <a:pt x="4207" y="3334"/>
                    <a:pt x="4131" y="3542"/>
                  </a:cubicBezTo>
                  <a:lnTo>
                    <a:pt x="4559" y="3724"/>
                  </a:lnTo>
                  <a:lnTo>
                    <a:pt x="6524" y="4349"/>
                  </a:lnTo>
                  <a:lnTo>
                    <a:pt x="6751" y="4349"/>
                  </a:lnTo>
                  <a:lnTo>
                    <a:pt x="6751" y="4167"/>
                  </a:lnTo>
                  <a:lnTo>
                    <a:pt x="6751" y="3724"/>
                  </a:lnTo>
                  <a:lnTo>
                    <a:pt x="6952" y="3724"/>
                  </a:lnTo>
                  <a:lnTo>
                    <a:pt x="7179" y="3932"/>
                  </a:lnTo>
                  <a:lnTo>
                    <a:pt x="7179" y="4167"/>
                  </a:lnTo>
                  <a:lnTo>
                    <a:pt x="8035" y="4167"/>
                  </a:lnTo>
                  <a:lnTo>
                    <a:pt x="8262" y="4167"/>
                  </a:lnTo>
                  <a:lnTo>
                    <a:pt x="8035" y="3724"/>
                  </a:lnTo>
                  <a:lnTo>
                    <a:pt x="9144" y="3307"/>
                  </a:lnTo>
                  <a:close/>
                </a:path>
              </a:pathLst>
            </a:custGeom>
            <a:solidFill>
              <a:srgbClr val="295E7E"/>
            </a:solidFill>
            <a:ln w="9525" cap="rnd">
              <a:solidFill>
                <a:schemeClr val="bg1"/>
              </a:solidFill>
              <a:round/>
              <a:headEnd/>
              <a:tailEnd/>
            </a:ln>
          </p:spPr>
          <p:txBody>
            <a:bodyPr/>
            <a:lstStyle/>
            <a:p>
              <a:endParaRPr lang="en-US" dirty="0"/>
            </a:p>
          </p:txBody>
        </p:sp>
        <p:sp>
          <p:nvSpPr>
            <p:cNvPr id="567" name="Freeform 334">
              <a:extLst>
                <a:ext uri="{FF2B5EF4-FFF2-40B4-BE49-F238E27FC236}">
                  <a16:creationId xmlns:a16="http://schemas.microsoft.com/office/drawing/2014/main" id="{FD367279-5CF4-454E-9B1F-8B4FDB852BB8}"/>
                </a:ext>
              </a:extLst>
            </p:cNvPr>
            <p:cNvSpPr/>
            <p:nvPr/>
          </p:nvSpPr>
          <p:spPr>
            <a:xfrm flipH="1">
              <a:off x="5940744" y="3393280"/>
              <a:ext cx="45719" cy="45719"/>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solidFill>
              <a:srgbClr val="29BA74"/>
            </a:solidFill>
            <a:ln w="95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rgbClr val="FFFFFF"/>
                </a:solidFill>
              </a:endParaRPr>
            </a:p>
          </p:txBody>
        </p:sp>
      </p:grpSp>
    </p:spTree>
    <p:extLst>
      <p:ext uri="{BB962C8B-B14F-4D97-AF65-F5344CB8AC3E}">
        <p14:creationId xmlns:p14="http://schemas.microsoft.com/office/powerpoint/2010/main" val="30259553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75688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07039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11" name="Object 10"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Introduction to document</a:t>
            </a:r>
          </a:p>
        </p:txBody>
      </p:sp>
      <p:grpSp>
        <p:nvGrpSpPr>
          <p:cNvPr id="8" name="Group 7"/>
          <p:cNvGrpSpPr/>
          <p:nvPr/>
        </p:nvGrpSpPr>
        <p:grpSpPr>
          <a:xfrm>
            <a:off x="629999" y="1395310"/>
            <a:ext cx="10918055" cy="685903"/>
            <a:chOff x="629999" y="1268273"/>
            <a:chExt cx="10918055" cy="685903"/>
          </a:xfrm>
        </p:grpSpPr>
        <p:sp>
          <p:nvSpPr>
            <p:cNvPr id="10" name="Rectangle 9"/>
            <p:cNvSpPr/>
            <p:nvPr/>
          </p:nvSpPr>
          <p:spPr>
            <a:xfrm>
              <a:off x="629999" y="1268273"/>
              <a:ext cx="10918055" cy="685903"/>
            </a:xfrm>
            <a:prstGeom prst="rect">
              <a:avLst/>
            </a:prstGeom>
            <a:solidFill>
              <a:srgbClr val="29BA74"/>
            </a:solidFill>
            <a:ln w="8572"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35" name="s2_TS_byr1"/>
            <p:cNvSpPr/>
            <p:nvPr/>
          </p:nvSpPr>
          <p:spPr>
            <a:xfrm>
              <a:off x="2689211" y="1460387"/>
              <a:ext cx="7780670" cy="30469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spAutoFit/>
            </a:bodyPr>
            <a:lstStyle/>
            <a:p>
              <a:r>
                <a:rPr lang="en-US" sz="1440">
                  <a:solidFill>
                    <a:srgbClr val="FFFFFF"/>
                  </a:solidFill>
                </a:rPr>
                <a:t>Provide summary insights to the GW 2024 Market Sizing</a:t>
              </a:r>
              <a:endParaRPr lang="en-US" sz="1440" dirty="0">
                <a:solidFill>
                  <a:srgbClr val="FFFFFF"/>
                </a:solidFill>
              </a:endParaRPr>
            </a:p>
          </p:txBody>
        </p:sp>
        <p:cxnSp>
          <p:nvCxnSpPr>
            <p:cNvPr id="36" name="Straight Connector 35"/>
            <p:cNvCxnSpPr/>
            <p:nvPr/>
          </p:nvCxnSpPr>
          <p:spPr>
            <a:xfrm flipH="1" flipV="1">
              <a:off x="2480584" y="1319625"/>
              <a:ext cx="0" cy="583200"/>
            </a:xfrm>
            <a:prstGeom prst="line">
              <a:avLst/>
            </a:prstGeom>
            <a:ln w="8572" cap="rnd"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AutoShape 23">
              <a:extLst>
                <a:ext uri="{FF2B5EF4-FFF2-40B4-BE49-F238E27FC236}">
                  <a16:creationId xmlns:a16="http://schemas.microsoft.com/office/drawing/2014/main" id="{89F4D31F-87B6-4E69-917E-65E2F97982B6}"/>
                </a:ext>
              </a:extLst>
            </p:cNvPr>
            <p:cNvSpPr>
              <a:spLocks noChangeAspect="1" noChangeArrowheads="1" noTextEdit="1"/>
            </p:cNvSpPr>
            <p:nvPr/>
          </p:nvSpPr>
          <p:spPr bwMode="auto">
            <a:xfrm>
              <a:off x="631304" y="1271296"/>
              <a:ext cx="682249" cy="682880"/>
            </a:xfrm>
            <a:prstGeom prst="rect">
              <a:avLst/>
            </a:prstGeom>
            <a:noFill/>
            <a:ln w="9525"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FFFFFF"/>
                  </a:solidFill>
                  <a:prstDash val="solid"/>
                  <a:miter lim="800000"/>
                  <a:headEnd type="none" w="med" len="med"/>
                  <a:tailEnd type="none" w="med" len="med"/>
                </a14:hiddenLine>
              </a:ext>
            </a:extLst>
          </p:spPr>
          <p:txBody>
            <a:bodyPr vert="horz" wrap="square" lIns="82296" tIns="41148" rIns="82296" bIns="41148" numCol="1" anchor="t" anchorCtr="0" compatLnSpc="1">
              <a:prstTxWarp prst="textNoShape">
                <a:avLst/>
              </a:prstTxWarp>
            </a:bodyPr>
            <a:lstStyle/>
            <a:p>
              <a:endParaRPr lang="en-US" dirty="0">
                <a:solidFill>
                  <a:srgbClr val="FFFFFF"/>
                </a:solidFill>
              </a:endParaRPr>
            </a:p>
          </p:txBody>
        </p:sp>
        <p:sp>
          <p:nvSpPr>
            <p:cNvPr id="49" name="Freeform 25">
              <a:extLst>
                <a:ext uri="{FF2B5EF4-FFF2-40B4-BE49-F238E27FC236}">
                  <a16:creationId xmlns:a16="http://schemas.microsoft.com/office/drawing/2014/main" id="{FA0FD38E-7CA9-4ECE-9013-798D4E40C551}"/>
                </a:ext>
              </a:extLst>
            </p:cNvPr>
            <p:cNvSpPr>
              <a:spLocks noEditPoints="1"/>
            </p:cNvSpPr>
            <p:nvPr/>
          </p:nvSpPr>
          <p:spPr bwMode="auto">
            <a:xfrm>
              <a:off x="963260" y="1403763"/>
              <a:ext cx="289592" cy="216087"/>
            </a:xfrm>
            <a:custGeom>
              <a:avLst/>
              <a:gdLst>
                <a:gd name="T0" fmla="*/ 25 w 978"/>
                <a:gd name="T1" fmla="*/ 729 h 729"/>
                <a:gd name="T2" fmla="*/ 7 w 978"/>
                <a:gd name="T3" fmla="*/ 719 h 729"/>
                <a:gd name="T4" fmla="*/ 13 w 978"/>
                <a:gd name="T5" fmla="*/ 689 h 729"/>
                <a:gd name="T6" fmla="*/ 888 w 978"/>
                <a:gd name="T7" fmla="*/ 86 h 729"/>
                <a:gd name="T8" fmla="*/ 919 w 978"/>
                <a:gd name="T9" fmla="*/ 91 h 729"/>
                <a:gd name="T10" fmla="*/ 913 w 978"/>
                <a:gd name="T11" fmla="*/ 122 h 729"/>
                <a:gd name="T12" fmla="*/ 38 w 978"/>
                <a:gd name="T13" fmla="*/ 725 h 729"/>
                <a:gd name="T14" fmla="*/ 25 w 978"/>
                <a:gd name="T15" fmla="*/ 729 h 729"/>
                <a:gd name="T16" fmla="*/ 578 w 978"/>
                <a:gd name="T17" fmla="*/ 254 h 729"/>
                <a:gd name="T18" fmla="*/ 586 w 978"/>
                <a:gd name="T19" fmla="*/ 258 h 729"/>
                <a:gd name="T20" fmla="*/ 825 w 978"/>
                <a:gd name="T21" fmla="*/ 93 h 729"/>
                <a:gd name="T22" fmla="*/ 826 w 978"/>
                <a:gd name="T23" fmla="*/ 91 h 729"/>
                <a:gd name="T24" fmla="*/ 849 w 978"/>
                <a:gd name="T25" fmla="*/ 8 h 729"/>
                <a:gd name="T26" fmla="*/ 841 w 978"/>
                <a:gd name="T27" fmla="*/ 3 h 729"/>
                <a:gd name="T28" fmla="*/ 602 w 978"/>
                <a:gd name="T29" fmla="*/ 166 h 729"/>
                <a:gd name="T30" fmla="*/ 599 w 978"/>
                <a:gd name="T31" fmla="*/ 171 h 729"/>
                <a:gd name="T32" fmla="*/ 578 w 978"/>
                <a:gd name="T33" fmla="*/ 254 h 729"/>
                <a:gd name="T34" fmla="*/ 646 w 978"/>
                <a:gd name="T35" fmla="*/ 352 h 729"/>
                <a:gd name="T36" fmla="*/ 730 w 978"/>
                <a:gd name="T37" fmla="*/ 362 h 729"/>
                <a:gd name="T38" fmla="*/ 736 w 978"/>
                <a:gd name="T39" fmla="*/ 361 h 729"/>
                <a:gd name="T40" fmla="*/ 974 w 978"/>
                <a:gd name="T41" fmla="*/ 196 h 729"/>
                <a:gd name="T42" fmla="*/ 972 w 978"/>
                <a:gd name="T43" fmla="*/ 187 h 729"/>
                <a:gd name="T44" fmla="*/ 886 w 978"/>
                <a:gd name="T45" fmla="*/ 179 h 729"/>
                <a:gd name="T46" fmla="*/ 884 w 978"/>
                <a:gd name="T47" fmla="*/ 179 h 729"/>
                <a:gd name="T48" fmla="*/ 644 w 978"/>
                <a:gd name="T49" fmla="*/ 343 h 729"/>
                <a:gd name="T50" fmla="*/ 646 w 978"/>
                <a:gd name="T51" fmla="*/ 352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78" h="729">
                  <a:moveTo>
                    <a:pt x="25" y="729"/>
                  </a:moveTo>
                  <a:cubicBezTo>
                    <a:pt x="18" y="729"/>
                    <a:pt x="11" y="726"/>
                    <a:pt x="7" y="719"/>
                  </a:cubicBezTo>
                  <a:cubicBezTo>
                    <a:pt x="0" y="709"/>
                    <a:pt x="3" y="696"/>
                    <a:pt x="13" y="689"/>
                  </a:cubicBezTo>
                  <a:cubicBezTo>
                    <a:pt x="888" y="86"/>
                    <a:pt x="888" y="86"/>
                    <a:pt x="888" y="86"/>
                  </a:cubicBezTo>
                  <a:cubicBezTo>
                    <a:pt x="898" y="79"/>
                    <a:pt x="912" y="81"/>
                    <a:pt x="919" y="91"/>
                  </a:cubicBezTo>
                  <a:cubicBezTo>
                    <a:pt x="926" y="101"/>
                    <a:pt x="923" y="115"/>
                    <a:pt x="913" y="122"/>
                  </a:cubicBezTo>
                  <a:cubicBezTo>
                    <a:pt x="38" y="725"/>
                    <a:pt x="38" y="725"/>
                    <a:pt x="38" y="725"/>
                  </a:cubicBezTo>
                  <a:cubicBezTo>
                    <a:pt x="34" y="728"/>
                    <a:pt x="30" y="729"/>
                    <a:pt x="25" y="729"/>
                  </a:cubicBezTo>
                  <a:close/>
                  <a:moveTo>
                    <a:pt x="578" y="254"/>
                  </a:moveTo>
                  <a:cubicBezTo>
                    <a:pt x="577" y="258"/>
                    <a:pt x="582" y="259"/>
                    <a:pt x="586" y="258"/>
                  </a:cubicBezTo>
                  <a:cubicBezTo>
                    <a:pt x="586" y="258"/>
                    <a:pt x="586" y="258"/>
                    <a:pt x="825" y="93"/>
                  </a:cubicBezTo>
                  <a:cubicBezTo>
                    <a:pt x="826" y="93"/>
                    <a:pt x="826" y="93"/>
                    <a:pt x="826" y="91"/>
                  </a:cubicBezTo>
                  <a:cubicBezTo>
                    <a:pt x="826" y="91"/>
                    <a:pt x="826" y="91"/>
                    <a:pt x="849" y="8"/>
                  </a:cubicBezTo>
                  <a:cubicBezTo>
                    <a:pt x="850" y="3"/>
                    <a:pt x="845" y="0"/>
                    <a:pt x="841" y="3"/>
                  </a:cubicBezTo>
                  <a:cubicBezTo>
                    <a:pt x="841" y="3"/>
                    <a:pt x="841" y="3"/>
                    <a:pt x="602" y="166"/>
                  </a:cubicBezTo>
                  <a:cubicBezTo>
                    <a:pt x="601" y="168"/>
                    <a:pt x="601" y="168"/>
                    <a:pt x="599" y="171"/>
                  </a:cubicBezTo>
                  <a:cubicBezTo>
                    <a:pt x="599" y="171"/>
                    <a:pt x="599" y="171"/>
                    <a:pt x="578" y="254"/>
                  </a:cubicBezTo>
                  <a:close/>
                  <a:moveTo>
                    <a:pt x="646" y="352"/>
                  </a:moveTo>
                  <a:cubicBezTo>
                    <a:pt x="730" y="362"/>
                    <a:pt x="730" y="362"/>
                    <a:pt x="730" y="362"/>
                  </a:cubicBezTo>
                  <a:cubicBezTo>
                    <a:pt x="734" y="361"/>
                    <a:pt x="734" y="361"/>
                    <a:pt x="736" y="361"/>
                  </a:cubicBezTo>
                  <a:cubicBezTo>
                    <a:pt x="974" y="196"/>
                    <a:pt x="974" y="196"/>
                    <a:pt x="974" y="196"/>
                  </a:cubicBezTo>
                  <a:cubicBezTo>
                    <a:pt x="978" y="194"/>
                    <a:pt x="978" y="187"/>
                    <a:pt x="972" y="187"/>
                  </a:cubicBezTo>
                  <a:cubicBezTo>
                    <a:pt x="886" y="179"/>
                    <a:pt x="886" y="179"/>
                    <a:pt x="886" y="179"/>
                  </a:cubicBezTo>
                  <a:cubicBezTo>
                    <a:pt x="884" y="177"/>
                    <a:pt x="884" y="177"/>
                    <a:pt x="884" y="179"/>
                  </a:cubicBezTo>
                  <a:cubicBezTo>
                    <a:pt x="644" y="343"/>
                    <a:pt x="644" y="343"/>
                    <a:pt x="644" y="343"/>
                  </a:cubicBezTo>
                  <a:cubicBezTo>
                    <a:pt x="642" y="347"/>
                    <a:pt x="642" y="351"/>
                    <a:pt x="646" y="352"/>
                  </a:cubicBezTo>
                  <a:close/>
                </a:path>
              </a:pathLst>
            </a:custGeom>
            <a:solidFill>
              <a:schemeClr val="accent1"/>
            </a:solidFill>
            <a:ln w="8572" cap="flat" cmpd="sng" algn="ctr">
              <a:solidFill>
                <a:srgbClr val="FFFFFF"/>
              </a:solidFill>
              <a:prstDash val="solid"/>
              <a:round/>
              <a:headEnd type="none" w="med" len="med"/>
              <a:tailEnd type="none" w="med" len="med"/>
            </a:ln>
          </p:spPr>
          <p:txBody>
            <a:bodyPr vert="horz" wrap="square" lIns="82296" tIns="41148" rIns="82296" bIns="41148" numCol="1" anchor="t" anchorCtr="0" compatLnSpc="1">
              <a:prstTxWarp prst="textNoShape">
                <a:avLst/>
              </a:prstTxWarp>
            </a:bodyPr>
            <a:lstStyle/>
            <a:p>
              <a:endParaRPr lang="en-US" dirty="0">
                <a:solidFill>
                  <a:srgbClr val="FFFFFF"/>
                </a:solidFill>
              </a:endParaRPr>
            </a:p>
          </p:txBody>
        </p:sp>
        <p:sp>
          <p:nvSpPr>
            <p:cNvPr id="50" name="Freeform 26">
              <a:extLst>
                <a:ext uri="{FF2B5EF4-FFF2-40B4-BE49-F238E27FC236}">
                  <a16:creationId xmlns:a16="http://schemas.microsoft.com/office/drawing/2014/main" id="{F562C458-32E3-43E7-BAF7-B4773D3C4A71}"/>
                </a:ext>
              </a:extLst>
            </p:cNvPr>
            <p:cNvSpPr>
              <a:spLocks noEditPoints="1"/>
            </p:cNvSpPr>
            <p:nvPr/>
          </p:nvSpPr>
          <p:spPr bwMode="auto">
            <a:xfrm>
              <a:off x="748279" y="1390800"/>
              <a:ext cx="444821" cy="445137"/>
            </a:xfrm>
            <a:custGeom>
              <a:avLst/>
              <a:gdLst>
                <a:gd name="T0" fmla="*/ 1016 w 1502"/>
                <a:gd name="T1" fmla="*/ 662 h 1502"/>
                <a:gd name="T2" fmla="*/ 1030 w 1502"/>
                <a:gd name="T3" fmla="*/ 751 h 1502"/>
                <a:gd name="T4" fmla="*/ 751 w 1502"/>
                <a:gd name="T5" fmla="*/ 1030 h 1502"/>
                <a:gd name="T6" fmla="*/ 472 w 1502"/>
                <a:gd name="T7" fmla="*/ 751 h 1502"/>
                <a:gd name="T8" fmla="*/ 751 w 1502"/>
                <a:gd name="T9" fmla="*/ 472 h 1502"/>
                <a:gd name="T10" fmla="*/ 929 w 1502"/>
                <a:gd name="T11" fmla="*/ 536 h 1502"/>
                <a:gd name="T12" fmla="*/ 819 w 1502"/>
                <a:gd name="T13" fmla="*/ 611 h 1502"/>
                <a:gd name="T14" fmla="*/ 751 w 1502"/>
                <a:gd name="T15" fmla="*/ 596 h 1502"/>
                <a:gd name="T16" fmla="*/ 596 w 1502"/>
                <a:gd name="T17" fmla="*/ 751 h 1502"/>
                <a:gd name="T18" fmla="*/ 751 w 1502"/>
                <a:gd name="T19" fmla="*/ 906 h 1502"/>
                <a:gd name="T20" fmla="*/ 906 w 1502"/>
                <a:gd name="T21" fmla="*/ 751 h 1502"/>
                <a:gd name="T22" fmla="*/ 906 w 1502"/>
                <a:gd name="T23" fmla="*/ 738 h 1502"/>
                <a:gd name="T24" fmla="*/ 1016 w 1502"/>
                <a:gd name="T25" fmla="*/ 662 h 1502"/>
                <a:gd name="T26" fmla="*/ 1107 w 1502"/>
                <a:gd name="T27" fmla="*/ 599 h 1502"/>
                <a:gd name="T28" fmla="*/ 1138 w 1502"/>
                <a:gd name="T29" fmla="*/ 751 h 1502"/>
                <a:gd name="T30" fmla="*/ 751 w 1502"/>
                <a:gd name="T31" fmla="*/ 1138 h 1502"/>
                <a:gd name="T32" fmla="*/ 364 w 1502"/>
                <a:gd name="T33" fmla="*/ 751 h 1502"/>
                <a:gd name="T34" fmla="*/ 751 w 1502"/>
                <a:gd name="T35" fmla="*/ 364 h 1502"/>
                <a:gd name="T36" fmla="*/ 1020 w 1502"/>
                <a:gd name="T37" fmla="*/ 473 h 1502"/>
                <a:gd name="T38" fmla="*/ 1124 w 1502"/>
                <a:gd name="T39" fmla="*/ 401 h 1502"/>
                <a:gd name="T40" fmla="*/ 751 w 1502"/>
                <a:gd name="T41" fmla="*/ 240 h 1502"/>
                <a:gd name="T42" fmla="*/ 240 w 1502"/>
                <a:gd name="T43" fmla="*/ 751 h 1502"/>
                <a:gd name="T44" fmla="*/ 751 w 1502"/>
                <a:gd name="T45" fmla="*/ 1262 h 1502"/>
                <a:gd name="T46" fmla="*/ 1262 w 1502"/>
                <a:gd name="T47" fmla="*/ 751 h 1502"/>
                <a:gd name="T48" fmla="*/ 1211 w 1502"/>
                <a:gd name="T49" fmla="*/ 528 h 1502"/>
                <a:gd name="T50" fmla="*/ 1107 w 1502"/>
                <a:gd name="T51" fmla="*/ 599 h 1502"/>
                <a:gd name="T52" fmla="*/ 1333 w 1502"/>
                <a:gd name="T53" fmla="*/ 443 h 1502"/>
                <a:gd name="T54" fmla="*/ 1307 w 1502"/>
                <a:gd name="T55" fmla="*/ 461 h 1502"/>
                <a:gd name="T56" fmla="*/ 1378 w 1502"/>
                <a:gd name="T57" fmla="*/ 751 h 1502"/>
                <a:gd name="T58" fmla="*/ 751 w 1502"/>
                <a:gd name="T59" fmla="*/ 1378 h 1502"/>
                <a:gd name="T60" fmla="*/ 124 w 1502"/>
                <a:gd name="T61" fmla="*/ 751 h 1502"/>
                <a:gd name="T62" fmla="*/ 751 w 1502"/>
                <a:gd name="T63" fmla="*/ 124 h 1502"/>
                <a:gd name="T64" fmla="*/ 1220 w 1502"/>
                <a:gd name="T65" fmla="*/ 335 h 1502"/>
                <a:gd name="T66" fmla="*/ 1246 w 1502"/>
                <a:gd name="T67" fmla="*/ 317 h 1502"/>
                <a:gd name="T68" fmla="*/ 1273 w 1502"/>
                <a:gd name="T69" fmla="*/ 211 h 1502"/>
                <a:gd name="T70" fmla="*/ 751 w 1502"/>
                <a:gd name="T71" fmla="*/ 0 h 1502"/>
                <a:gd name="T72" fmla="*/ 0 w 1502"/>
                <a:gd name="T73" fmla="*/ 751 h 1502"/>
                <a:gd name="T74" fmla="*/ 751 w 1502"/>
                <a:gd name="T75" fmla="*/ 1502 h 1502"/>
                <a:gd name="T76" fmla="*/ 1502 w 1502"/>
                <a:gd name="T77" fmla="*/ 751 h 1502"/>
                <a:gd name="T78" fmla="*/ 1442 w 1502"/>
                <a:gd name="T79" fmla="*/ 456 h 1502"/>
                <a:gd name="T80" fmla="*/ 1333 w 1502"/>
                <a:gd name="T81" fmla="*/ 443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02" h="1502">
                  <a:moveTo>
                    <a:pt x="1016" y="662"/>
                  </a:moveTo>
                  <a:cubicBezTo>
                    <a:pt x="1025" y="690"/>
                    <a:pt x="1030" y="720"/>
                    <a:pt x="1030" y="751"/>
                  </a:cubicBezTo>
                  <a:cubicBezTo>
                    <a:pt x="1030" y="905"/>
                    <a:pt x="905" y="1030"/>
                    <a:pt x="751" y="1030"/>
                  </a:cubicBezTo>
                  <a:cubicBezTo>
                    <a:pt x="597" y="1030"/>
                    <a:pt x="472" y="905"/>
                    <a:pt x="472" y="751"/>
                  </a:cubicBezTo>
                  <a:cubicBezTo>
                    <a:pt x="472" y="597"/>
                    <a:pt x="597" y="472"/>
                    <a:pt x="751" y="472"/>
                  </a:cubicBezTo>
                  <a:cubicBezTo>
                    <a:pt x="818" y="472"/>
                    <a:pt x="880" y="496"/>
                    <a:pt x="929" y="536"/>
                  </a:cubicBezTo>
                  <a:cubicBezTo>
                    <a:pt x="819" y="611"/>
                    <a:pt x="819" y="611"/>
                    <a:pt x="819" y="611"/>
                  </a:cubicBezTo>
                  <a:cubicBezTo>
                    <a:pt x="798" y="601"/>
                    <a:pt x="775" y="596"/>
                    <a:pt x="751" y="596"/>
                  </a:cubicBezTo>
                  <a:cubicBezTo>
                    <a:pt x="665" y="596"/>
                    <a:pt x="596" y="665"/>
                    <a:pt x="596" y="751"/>
                  </a:cubicBezTo>
                  <a:cubicBezTo>
                    <a:pt x="596" y="836"/>
                    <a:pt x="665" y="906"/>
                    <a:pt x="751" y="906"/>
                  </a:cubicBezTo>
                  <a:cubicBezTo>
                    <a:pt x="837" y="906"/>
                    <a:pt x="906" y="836"/>
                    <a:pt x="906" y="751"/>
                  </a:cubicBezTo>
                  <a:cubicBezTo>
                    <a:pt x="906" y="746"/>
                    <a:pt x="906" y="742"/>
                    <a:pt x="906" y="738"/>
                  </a:cubicBezTo>
                  <a:lnTo>
                    <a:pt x="1016" y="662"/>
                  </a:lnTo>
                  <a:close/>
                  <a:moveTo>
                    <a:pt x="1107" y="599"/>
                  </a:moveTo>
                  <a:cubicBezTo>
                    <a:pt x="1127" y="646"/>
                    <a:pt x="1138" y="697"/>
                    <a:pt x="1138" y="751"/>
                  </a:cubicBezTo>
                  <a:cubicBezTo>
                    <a:pt x="1138" y="964"/>
                    <a:pt x="964" y="1138"/>
                    <a:pt x="751" y="1138"/>
                  </a:cubicBezTo>
                  <a:cubicBezTo>
                    <a:pt x="537" y="1138"/>
                    <a:pt x="364" y="964"/>
                    <a:pt x="364" y="751"/>
                  </a:cubicBezTo>
                  <a:cubicBezTo>
                    <a:pt x="364" y="537"/>
                    <a:pt x="537" y="364"/>
                    <a:pt x="751" y="364"/>
                  </a:cubicBezTo>
                  <a:cubicBezTo>
                    <a:pt x="855" y="364"/>
                    <a:pt x="950" y="405"/>
                    <a:pt x="1020" y="473"/>
                  </a:cubicBezTo>
                  <a:cubicBezTo>
                    <a:pt x="1124" y="401"/>
                    <a:pt x="1124" y="401"/>
                    <a:pt x="1124" y="401"/>
                  </a:cubicBezTo>
                  <a:cubicBezTo>
                    <a:pt x="1030" y="302"/>
                    <a:pt x="898" y="240"/>
                    <a:pt x="751" y="240"/>
                  </a:cubicBezTo>
                  <a:cubicBezTo>
                    <a:pt x="469" y="240"/>
                    <a:pt x="240" y="469"/>
                    <a:pt x="240" y="751"/>
                  </a:cubicBezTo>
                  <a:cubicBezTo>
                    <a:pt x="240" y="1033"/>
                    <a:pt x="469" y="1262"/>
                    <a:pt x="751" y="1262"/>
                  </a:cubicBezTo>
                  <a:cubicBezTo>
                    <a:pt x="1033" y="1262"/>
                    <a:pt x="1262" y="1033"/>
                    <a:pt x="1262" y="751"/>
                  </a:cubicBezTo>
                  <a:cubicBezTo>
                    <a:pt x="1262" y="671"/>
                    <a:pt x="1244" y="595"/>
                    <a:pt x="1211" y="528"/>
                  </a:cubicBezTo>
                  <a:lnTo>
                    <a:pt x="1107" y="599"/>
                  </a:lnTo>
                  <a:close/>
                  <a:moveTo>
                    <a:pt x="1333" y="443"/>
                  </a:moveTo>
                  <a:cubicBezTo>
                    <a:pt x="1307" y="461"/>
                    <a:pt x="1307" y="461"/>
                    <a:pt x="1307" y="461"/>
                  </a:cubicBezTo>
                  <a:cubicBezTo>
                    <a:pt x="1352" y="548"/>
                    <a:pt x="1378" y="646"/>
                    <a:pt x="1378" y="751"/>
                  </a:cubicBezTo>
                  <a:cubicBezTo>
                    <a:pt x="1378" y="1097"/>
                    <a:pt x="1097" y="1378"/>
                    <a:pt x="751" y="1378"/>
                  </a:cubicBezTo>
                  <a:cubicBezTo>
                    <a:pt x="405" y="1378"/>
                    <a:pt x="124" y="1097"/>
                    <a:pt x="124" y="751"/>
                  </a:cubicBezTo>
                  <a:cubicBezTo>
                    <a:pt x="124" y="405"/>
                    <a:pt x="405" y="124"/>
                    <a:pt x="751" y="124"/>
                  </a:cubicBezTo>
                  <a:cubicBezTo>
                    <a:pt x="937" y="124"/>
                    <a:pt x="1105" y="205"/>
                    <a:pt x="1220" y="335"/>
                  </a:cubicBezTo>
                  <a:cubicBezTo>
                    <a:pt x="1246" y="317"/>
                    <a:pt x="1246" y="317"/>
                    <a:pt x="1246" y="317"/>
                  </a:cubicBezTo>
                  <a:cubicBezTo>
                    <a:pt x="1273" y="211"/>
                    <a:pt x="1273" y="211"/>
                    <a:pt x="1273" y="211"/>
                  </a:cubicBezTo>
                  <a:cubicBezTo>
                    <a:pt x="1138" y="80"/>
                    <a:pt x="954" y="0"/>
                    <a:pt x="751" y="0"/>
                  </a:cubicBezTo>
                  <a:cubicBezTo>
                    <a:pt x="337" y="0"/>
                    <a:pt x="0" y="337"/>
                    <a:pt x="0" y="751"/>
                  </a:cubicBezTo>
                  <a:cubicBezTo>
                    <a:pt x="0" y="1165"/>
                    <a:pt x="337" y="1502"/>
                    <a:pt x="751" y="1502"/>
                  </a:cubicBezTo>
                  <a:cubicBezTo>
                    <a:pt x="1165" y="1502"/>
                    <a:pt x="1502" y="1165"/>
                    <a:pt x="1502" y="751"/>
                  </a:cubicBezTo>
                  <a:cubicBezTo>
                    <a:pt x="1502" y="646"/>
                    <a:pt x="1480" y="547"/>
                    <a:pt x="1442" y="456"/>
                  </a:cubicBezTo>
                  <a:lnTo>
                    <a:pt x="1333" y="443"/>
                  </a:lnTo>
                  <a:close/>
                </a:path>
              </a:pathLst>
            </a:custGeom>
            <a:solidFill>
              <a:schemeClr val="tx2"/>
            </a:solidFill>
            <a:ln w="8572" cap="flat" cmpd="sng" algn="ctr">
              <a:solidFill>
                <a:srgbClr val="FFFFFF"/>
              </a:solidFill>
              <a:prstDash val="solid"/>
              <a:round/>
              <a:headEnd type="none" w="med" len="med"/>
              <a:tailEnd type="none" w="med" len="med"/>
            </a:ln>
          </p:spPr>
          <p:txBody>
            <a:bodyPr vert="horz" wrap="square" lIns="82296" tIns="41148" rIns="82296" bIns="41148" numCol="1" anchor="t" anchorCtr="0" compatLnSpc="1">
              <a:prstTxWarp prst="textNoShape">
                <a:avLst/>
              </a:prstTxWarp>
            </a:bodyPr>
            <a:lstStyle/>
            <a:p>
              <a:endParaRPr lang="en-US" dirty="0">
                <a:solidFill>
                  <a:srgbClr val="FFFFFF"/>
                </a:solidFill>
              </a:endParaRPr>
            </a:p>
          </p:txBody>
        </p:sp>
        <p:sp>
          <p:nvSpPr>
            <p:cNvPr id="45" name="TextBox 44"/>
            <p:cNvSpPr txBox="1"/>
            <p:nvPr/>
          </p:nvSpPr>
          <p:spPr>
            <a:xfrm>
              <a:off x="1394791" y="1500552"/>
              <a:ext cx="660758" cy="22436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r>
                <a:rPr lang="en-US" sz="1620" dirty="0">
                  <a:solidFill>
                    <a:srgbClr val="FFFFFF"/>
                  </a:solidFill>
                </a:rPr>
                <a:t>Purpose</a:t>
              </a:r>
            </a:p>
          </p:txBody>
        </p:sp>
      </p:grpSp>
      <p:sp>
        <p:nvSpPr>
          <p:cNvPr id="37" name="Rectangle 36"/>
          <p:cNvSpPr/>
          <p:nvPr/>
        </p:nvSpPr>
        <p:spPr>
          <a:xfrm>
            <a:off x="2689211" y="1871828"/>
            <a:ext cx="8874139" cy="485363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spAutoFit/>
          </a:bodyPr>
          <a:lstStyle/>
          <a:p>
            <a:endParaRPr lang="en-US" sz="900" dirty="0">
              <a:solidFill>
                <a:srgbClr val="575757"/>
              </a:solidFill>
            </a:endParaRPr>
          </a:p>
          <a:p>
            <a:pPr>
              <a:spcBef>
                <a:spcPts val="600"/>
              </a:spcBef>
            </a:pPr>
            <a:r>
              <a:rPr lang="en-US" sz="1440" b="1" dirty="0">
                <a:solidFill>
                  <a:srgbClr val="575757"/>
                </a:solidFill>
              </a:rPr>
              <a:t>Market Sizing Insights </a:t>
            </a:r>
            <a:r>
              <a:rPr lang="en-US" sz="1440" dirty="0">
                <a:solidFill>
                  <a:srgbClr val="575757"/>
                </a:solidFill>
              </a:rPr>
              <a:t>section is divided into four topics:</a:t>
            </a:r>
          </a:p>
          <a:p>
            <a:pPr marL="291600" lvl="1" indent="-194400">
              <a:spcBef>
                <a:spcPts val="1200"/>
              </a:spcBef>
              <a:buClr>
                <a:schemeClr val="tx2">
                  <a:lumMod val="100000"/>
                </a:schemeClr>
              </a:buClr>
              <a:buSzPct val="100000"/>
              <a:buFont typeface="Trebuchet MS" panose="020B0603020202020204" pitchFamily="34" charset="0"/>
              <a:buChar char="•"/>
            </a:pPr>
            <a:r>
              <a:rPr lang="en-US" sz="1440" b="1" dirty="0">
                <a:solidFill>
                  <a:srgbClr val="575757"/>
                </a:solidFill>
              </a:rPr>
              <a:t>Financial wealth: F</a:t>
            </a:r>
            <a:r>
              <a:rPr lang="en-US" sz="1440" dirty="0">
                <a:solidFill>
                  <a:srgbClr val="575757"/>
                </a:solidFill>
              </a:rPr>
              <a:t>inancial wealth is defined as total wealth excluding real assets and liabilities held by adult (18+) individuals </a:t>
            </a:r>
          </a:p>
          <a:p>
            <a:pPr marL="748800" lvl="2" indent="-194400">
              <a:spcBef>
                <a:spcPts val="1200"/>
              </a:spcBef>
              <a:buClr>
                <a:schemeClr val="tx2">
                  <a:lumMod val="100000"/>
                </a:schemeClr>
              </a:buClr>
              <a:buSzPct val="100000"/>
              <a:buFont typeface="Trebuchet MS" panose="020B0603020202020204" pitchFamily="34" charset="0"/>
              <a:buChar char="•"/>
            </a:pPr>
            <a:r>
              <a:rPr lang="en-US" sz="1440" b="1" dirty="0">
                <a:solidFill>
                  <a:srgbClr val="575757"/>
                </a:solidFill>
              </a:rPr>
              <a:t>Investable wealth: </a:t>
            </a:r>
            <a:r>
              <a:rPr lang="en-US" sz="1440" dirty="0">
                <a:solidFill>
                  <a:srgbClr val="575757"/>
                </a:solidFill>
              </a:rPr>
              <a:t>Investable wealth is defined as financial wealth minus life insurance and pensions as well as unlisted and other equity</a:t>
            </a:r>
          </a:p>
          <a:p>
            <a:pPr marL="748800" lvl="2" indent="-194400">
              <a:spcBef>
                <a:spcPts val="1200"/>
              </a:spcBef>
              <a:buClr>
                <a:schemeClr val="tx2">
                  <a:lumMod val="100000"/>
                </a:schemeClr>
              </a:buClr>
              <a:buSzPct val="100000"/>
              <a:buFont typeface="Trebuchet MS" panose="020B0603020202020204" pitchFamily="34" charset="0"/>
              <a:buChar char="•"/>
            </a:pPr>
            <a:r>
              <a:rPr lang="en-US" sz="1440" b="1" dirty="0">
                <a:solidFill>
                  <a:srgbClr val="575757"/>
                </a:solidFill>
              </a:rPr>
              <a:t>Asset allocation: </a:t>
            </a:r>
            <a:r>
              <a:rPr lang="en-US" sz="1440" dirty="0">
                <a:solidFill>
                  <a:srgbClr val="575757"/>
                </a:solidFill>
              </a:rPr>
              <a:t>Financial wealth is divided into five asset classes – currency &amp; deposits, bonds, equities &amp; investment funds, life insurance &amp; pensions and other</a:t>
            </a:r>
          </a:p>
          <a:p>
            <a:pPr marL="748800" lvl="2" indent="-194400">
              <a:spcBef>
                <a:spcPts val="1200"/>
              </a:spcBef>
              <a:buClr>
                <a:schemeClr val="tx2">
                  <a:lumMod val="100000"/>
                </a:schemeClr>
              </a:buClr>
              <a:buSzPct val="100000"/>
              <a:buFont typeface="Trebuchet MS" panose="020B0603020202020204" pitchFamily="34" charset="0"/>
              <a:buChar char="•"/>
            </a:pPr>
            <a:r>
              <a:rPr lang="en-US" sz="1440" b="1" dirty="0">
                <a:solidFill>
                  <a:srgbClr val="575757"/>
                </a:solidFill>
              </a:rPr>
              <a:t>Wealth segments: </a:t>
            </a:r>
            <a:r>
              <a:rPr lang="en-US" sz="1440" dirty="0">
                <a:solidFill>
                  <a:srgbClr val="575757"/>
                </a:solidFill>
              </a:rPr>
              <a:t>Financial wealth is divided into six segments – retail: 0-0.25m, affluent: 0.25-1m, lower HNWI: 1-5m &amp; 5-20m, upper HNWI: 20-100m and </a:t>
            </a:r>
            <a:r>
              <a:rPr lang="en-US" sz="1440" dirty="0" err="1">
                <a:solidFill>
                  <a:srgbClr val="575757"/>
                </a:solidFill>
              </a:rPr>
              <a:t>UHNWI</a:t>
            </a:r>
            <a:r>
              <a:rPr lang="en-US" sz="1440" dirty="0">
                <a:solidFill>
                  <a:srgbClr val="575757"/>
                </a:solidFill>
              </a:rPr>
              <a:t>: 100m+ </a:t>
            </a:r>
          </a:p>
          <a:p>
            <a:pPr marL="748800" lvl="2" indent="-194400">
              <a:spcBef>
                <a:spcPts val="1200"/>
              </a:spcBef>
              <a:buClr>
                <a:schemeClr val="tx2">
                  <a:lumMod val="100000"/>
                </a:schemeClr>
              </a:buClr>
              <a:buSzPct val="100000"/>
              <a:buFont typeface="Trebuchet MS" panose="020B0603020202020204" pitchFamily="34" charset="0"/>
              <a:buChar char="•"/>
            </a:pPr>
            <a:r>
              <a:rPr lang="en-US" sz="1440" b="1" dirty="0">
                <a:solidFill>
                  <a:srgbClr val="575757"/>
                </a:solidFill>
              </a:rPr>
              <a:t>Cross-border wealth: </a:t>
            </a:r>
            <a:r>
              <a:rPr lang="en-US" sz="1440" dirty="0">
                <a:solidFill>
                  <a:srgbClr val="575757"/>
                </a:solidFill>
              </a:rPr>
              <a:t>Cross-border wealth is defined as financial wealth booked in a jurisdiction that is different from the jurisdiction of domicile</a:t>
            </a:r>
          </a:p>
          <a:p>
            <a:pPr marL="291600" lvl="1" indent="-194400">
              <a:spcBef>
                <a:spcPts val="1200"/>
              </a:spcBef>
              <a:buClr>
                <a:schemeClr val="tx2">
                  <a:lumMod val="100000"/>
                </a:schemeClr>
              </a:buClr>
              <a:buSzPct val="100000"/>
              <a:buFont typeface="Trebuchet MS" panose="020B0603020202020204" pitchFamily="34" charset="0"/>
              <a:buChar char="•"/>
            </a:pPr>
            <a:r>
              <a:rPr lang="en-US" sz="1440" b="1" dirty="0">
                <a:solidFill>
                  <a:srgbClr val="575757"/>
                </a:solidFill>
              </a:rPr>
              <a:t>Real Assets: </a:t>
            </a:r>
            <a:r>
              <a:rPr lang="en-US" sz="1440" dirty="0">
                <a:solidFill>
                  <a:srgbClr val="575757"/>
                </a:solidFill>
              </a:rPr>
              <a:t>Real assets include </a:t>
            </a:r>
            <a:r>
              <a:rPr lang="de-DE" altLang="zh-CN" sz="1440" dirty="0">
                <a:solidFill>
                  <a:srgbClr val="575757"/>
                </a:solidFill>
              </a:rPr>
              <a:t>real </a:t>
            </a:r>
            <a:r>
              <a:rPr lang="de-DE" altLang="zh-CN" sz="1440" dirty="0" err="1">
                <a:solidFill>
                  <a:srgbClr val="575757"/>
                </a:solidFill>
              </a:rPr>
              <a:t>estate</a:t>
            </a:r>
            <a:r>
              <a:rPr lang="en-US" altLang="zh-CN" sz="1440" dirty="0">
                <a:solidFill>
                  <a:srgbClr val="575757"/>
                </a:solidFill>
              </a:rPr>
              <a:t>, consumer durables and v</a:t>
            </a:r>
            <a:r>
              <a:rPr lang="en-US" sz="1440" dirty="0">
                <a:solidFill>
                  <a:srgbClr val="575757"/>
                </a:solidFill>
              </a:rPr>
              <a:t>aluables like non-monetary gold and other metals valued at current prices</a:t>
            </a:r>
          </a:p>
          <a:p>
            <a:pPr marL="291600" lvl="1" indent="-194400">
              <a:spcBef>
                <a:spcPts val="1200"/>
              </a:spcBef>
              <a:buClr>
                <a:schemeClr val="tx2">
                  <a:lumMod val="100000"/>
                </a:schemeClr>
              </a:buClr>
              <a:buSzPct val="100000"/>
              <a:buFont typeface="Trebuchet MS" panose="020B0603020202020204" pitchFamily="34" charset="0"/>
              <a:buChar char="•"/>
            </a:pPr>
            <a:r>
              <a:rPr lang="en-US" sz="1440" b="1" dirty="0">
                <a:solidFill>
                  <a:srgbClr val="575757"/>
                </a:solidFill>
              </a:rPr>
              <a:t>Liabilities: </a:t>
            </a:r>
            <a:r>
              <a:rPr lang="en-US" sz="1440" dirty="0">
                <a:solidFill>
                  <a:srgbClr val="575757"/>
                </a:solidFill>
              </a:rPr>
              <a:t>Liabilities include credit card loans, mortgage loans, and other short- and long-term loans</a:t>
            </a:r>
          </a:p>
          <a:p>
            <a:pPr marL="291600" lvl="1" indent="-194400">
              <a:spcBef>
                <a:spcPts val="1200"/>
              </a:spcBef>
              <a:buClr>
                <a:schemeClr val="tx2">
                  <a:lumMod val="100000"/>
                </a:schemeClr>
              </a:buClr>
              <a:buSzPct val="100000"/>
              <a:buFont typeface="Trebuchet MS" panose="020B0603020202020204" pitchFamily="34" charset="0"/>
              <a:buChar char="•"/>
            </a:pPr>
            <a:r>
              <a:rPr lang="en-US" sz="1440" b="1" dirty="0">
                <a:solidFill>
                  <a:srgbClr val="575757"/>
                </a:solidFill>
              </a:rPr>
              <a:t>Forecast:</a:t>
            </a:r>
            <a:r>
              <a:rPr lang="en-US" sz="1440" dirty="0">
                <a:solidFill>
                  <a:srgbClr val="575757"/>
                </a:solidFill>
              </a:rPr>
              <a:t> The development of assets and liabilities are being forecasted for the next 5 years </a:t>
            </a:r>
          </a:p>
        </p:txBody>
      </p:sp>
      <p:cxnSp>
        <p:nvCxnSpPr>
          <p:cNvPr id="38" name="Straight Connector 37"/>
          <p:cNvCxnSpPr>
            <a:cxnSpLocks/>
          </p:cNvCxnSpPr>
          <p:nvPr/>
        </p:nvCxnSpPr>
        <p:spPr>
          <a:xfrm flipV="1">
            <a:off x="2480584" y="2185011"/>
            <a:ext cx="0" cy="3976077"/>
          </a:xfrm>
          <a:prstGeom prst="line">
            <a:avLst/>
          </a:prstGeom>
          <a:ln w="8572" cap="rnd">
            <a:solidFill>
              <a:schemeClr val="accent5"/>
            </a:solidFill>
            <a:prstDash val="solid"/>
            <a:headEnd type="none"/>
            <a:tailEnd type="none"/>
          </a:ln>
        </p:spPr>
        <p:style>
          <a:lnRef idx="1">
            <a:schemeClr val="accent1"/>
          </a:lnRef>
          <a:fillRef idx="0">
            <a:schemeClr val="accent1"/>
          </a:fillRef>
          <a:effectRef idx="0">
            <a:schemeClr val="accent1"/>
          </a:effectRef>
          <a:fontRef idx="minor">
            <a:schemeClr val="tx1"/>
          </a:fontRef>
        </p:style>
      </p:cxnSp>
      <p:grpSp>
        <p:nvGrpSpPr>
          <p:cNvPr id="43" name="Group 42"/>
          <p:cNvGrpSpPr>
            <a:grpSpLocks noChangeAspect="1"/>
          </p:cNvGrpSpPr>
          <p:nvPr/>
        </p:nvGrpSpPr>
        <p:grpSpPr>
          <a:xfrm>
            <a:off x="628650" y="3926891"/>
            <a:ext cx="684149" cy="684149"/>
            <a:chOff x="5272881" y="2605247"/>
            <a:chExt cx="1646238" cy="1646237"/>
          </a:xfrm>
        </p:grpSpPr>
        <p:sp>
          <p:nvSpPr>
            <p:cNvPr id="51" name="AutoShape 3"/>
            <p:cNvSpPr>
              <a:spLocks noChangeAspect="1" noChangeArrowheads="1" noTextEdit="1"/>
            </p:cNvSpPr>
            <p:nvPr/>
          </p:nvSpPr>
          <p:spPr bwMode="auto">
            <a:xfrm>
              <a:off x="5272881" y="2605247"/>
              <a:ext cx="1646238"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US" dirty="0">
                <a:solidFill>
                  <a:srgbClr val="FFFFFF"/>
                </a:solidFill>
              </a:endParaRPr>
            </a:p>
          </p:txBody>
        </p:sp>
        <p:grpSp>
          <p:nvGrpSpPr>
            <p:cNvPr id="52" name="Group 51"/>
            <p:cNvGrpSpPr/>
            <p:nvPr/>
          </p:nvGrpSpPr>
          <p:grpSpPr>
            <a:xfrm>
              <a:off x="5641181" y="2825115"/>
              <a:ext cx="909638" cy="1206500"/>
              <a:chOff x="5641181" y="2825115"/>
              <a:chExt cx="909638" cy="1206500"/>
            </a:xfrm>
          </p:grpSpPr>
          <p:sp>
            <p:nvSpPr>
              <p:cNvPr id="53" name="Freeform 52"/>
              <p:cNvSpPr>
                <a:spLocks/>
              </p:cNvSpPr>
              <p:nvPr/>
            </p:nvSpPr>
            <p:spPr bwMode="auto">
              <a:xfrm>
                <a:off x="5782469" y="3064826"/>
                <a:ext cx="627064" cy="727076"/>
              </a:xfrm>
              <a:custGeom>
                <a:avLst/>
                <a:gdLst>
                  <a:gd name="connsiteX0" fmla="*/ 15713 w 627063"/>
                  <a:gd name="connsiteY0" fmla="*/ 695325 h 727075"/>
                  <a:gd name="connsiteX1" fmla="*/ 611351 w 627063"/>
                  <a:gd name="connsiteY1" fmla="*/ 695325 h 727075"/>
                  <a:gd name="connsiteX2" fmla="*/ 627063 w 627063"/>
                  <a:gd name="connsiteY2" fmla="*/ 711200 h 727075"/>
                  <a:gd name="connsiteX3" fmla="*/ 611351 w 627063"/>
                  <a:gd name="connsiteY3" fmla="*/ 727075 h 727075"/>
                  <a:gd name="connsiteX4" fmla="*/ 15713 w 627063"/>
                  <a:gd name="connsiteY4" fmla="*/ 727075 h 727075"/>
                  <a:gd name="connsiteX5" fmla="*/ 0 w 627063"/>
                  <a:gd name="connsiteY5" fmla="*/ 711200 h 727075"/>
                  <a:gd name="connsiteX6" fmla="*/ 15713 w 627063"/>
                  <a:gd name="connsiteY6" fmla="*/ 695325 h 727075"/>
                  <a:gd name="connsiteX7" fmla="*/ 15713 w 627063"/>
                  <a:gd name="connsiteY7" fmla="*/ 579438 h 727075"/>
                  <a:gd name="connsiteX8" fmla="*/ 611351 w 627063"/>
                  <a:gd name="connsiteY8" fmla="*/ 579438 h 727075"/>
                  <a:gd name="connsiteX9" fmla="*/ 627063 w 627063"/>
                  <a:gd name="connsiteY9" fmla="*/ 595313 h 727075"/>
                  <a:gd name="connsiteX10" fmla="*/ 611351 w 627063"/>
                  <a:gd name="connsiteY10" fmla="*/ 611188 h 727075"/>
                  <a:gd name="connsiteX11" fmla="*/ 15713 w 627063"/>
                  <a:gd name="connsiteY11" fmla="*/ 611188 h 727075"/>
                  <a:gd name="connsiteX12" fmla="*/ 0 w 627063"/>
                  <a:gd name="connsiteY12" fmla="*/ 595313 h 727075"/>
                  <a:gd name="connsiteX13" fmla="*/ 15713 w 627063"/>
                  <a:gd name="connsiteY13" fmla="*/ 579438 h 727075"/>
                  <a:gd name="connsiteX14" fmla="*/ 15713 w 627063"/>
                  <a:gd name="connsiteY14" fmla="*/ 463550 h 727075"/>
                  <a:gd name="connsiteX15" fmla="*/ 611351 w 627063"/>
                  <a:gd name="connsiteY15" fmla="*/ 463550 h 727075"/>
                  <a:gd name="connsiteX16" fmla="*/ 627063 w 627063"/>
                  <a:gd name="connsiteY16" fmla="*/ 479425 h 727075"/>
                  <a:gd name="connsiteX17" fmla="*/ 611351 w 627063"/>
                  <a:gd name="connsiteY17" fmla="*/ 495300 h 727075"/>
                  <a:gd name="connsiteX18" fmla="*/ 15713 w 627063"/>
                  <a:gd name="connsiteY18" fmla="*/ 495300 h 727075"/>
                  <a:gd name="connsiteX19" fmla="*/ 0 w 627063"/>
                  <a:gd name="connsiteY19" fmla="*/ 479425 h 727075"/>
                  <a:gd name="connsiteX20" fmla="*/ 15713 w 627063"/>
                  <a:gd name="connsiteY20" fmla="*/ 463550 h 727075"/>
                  <a:gd name="connsiteX21" fmla="*/ 15713 w 627063"/>
                  <a:gd name="connsiteY21" fmla="*/ 347663 h 727075"/>
                  <a:gd name="connsiteX22" fmla="*/ 611351 w 627063"/>
                  <a:gd name="connsiteY22" fmla="*/ 347663 h 727075"/>
                  <a:gd name="connsiteX23" fmla="*/ 627063 w 627063"/>
                  <a:gd name="connsiteY23" fmla="*/ 363538 h 727075"/>
                  <a:gd name="connsiteX24" fmla="*/ 611351 w 627063"/>
                  <a:gd name="connsiteY24" fmla="*/ 379413 h 727075"/>
                  <a:gd name="connsiteX25" fmla="*/ 15713 w 627063"/>
                  <a:gd name="connsiteY25" fmla="*/ 379413 h 727075"/>
                  <a:gd name="connsiteX26" fmla="*/ 0 w 627063"/>
                  <a:gd name="connsiteY26" fmla="*/ 363538 h 727075"/>
                  <a:gd name="connsiteX27" fmla="*/ 15713 w 627063"/>
                  <a:gd name="connsiteY27" fmla="*/ 347663 h 727075"/>
                  <a:gd name="connsiteX28" fmla="*/ 15713 w 627063"/>
                  <a:gd name="connsiteY28" fmla="*/ 231775 h 727075"/>
                  <a:gd name="connsiteX29" fmla="*/ 611351 w 627063"/>
                  <a:gd name="connsiteY29" fmla="*/ 231775 h 727075"/>
                  <a:gd name="connsiteX30" fmla="*/ 627063 w 627063"/>
                  <a:gd name="connsiteY30" fmla="*/ 247650 h 727075"/>
                  <a:gd name="connsiteX31" fmla="*/ 611351 w 627063"/>
                  <a:gd name="connsiteY31" fmla="*/ 263525 h 727075"/>
                  <a:gd name="connsiteX32" fmla="*/ 15713 w 627063"/>
                  <a:gd name="connsiteY32" fmla="*/ 263525 h 727075"/>
                  <a:gd name="connsiteX33" fmla="*/ 0 w 627063"/>
                  <a:gd name="connsiteY33" fmla="*/ 247650 h 727075"/>
                  <a:gd name="connsiteX34" fmla="*/ 15713 w 627063"/>
                  <a:gd name="connsiteY34" fmla="*/ 231775 h 727075"/>
                  <a:gd name="connsiteX35" fmla="*/ 15713 w 627063"/>
                  <a:gd name="connsiteY35" fmla="*/ 115888 h 727075"/>
                  <a:gd name="connsiteX36" fmla="*/ 611351 w 627063"/>
                  <a:gd name="connsiteY36" fmla="*/ 115888 h 727075"/>
                  <a:gd name="connsiteX37" fmla="*/ 627063 w 627063"/>
                  <a:gd name="connsiteY37" fmla="*/ 131763 h 727075"/>
                  <a:gd name="connsiteX38" fmla="*/ 611351 w 627063"/>
                  <a:gd name="connsiteY38" fmla="*/ 147638 h 727075"/>
                  <a:gd name="connsiteX39" fmla="*/ 15713 w 627063"/>
                  <a:gd name="connsiteY39" fmla="*/ 147638 h 727075"/>
                  <a:gd name="connsiteX40" fmla="*/ 0 w 627063"/>
                  <a:gd name="connsiteY40" fmla="*/ 131763 h 727075"/>
                  <a:gd name="connsiteX41" fmla="*/ 15713 w 627063"/>
                  <a:gd name="connsiteY41" fmla="*/ 115888 h 727075"/>
                  <a:gd name="connsiteX42" fmla="*/ 15713 w 627063"/>
                  <a:gd name="connsiteY42" fmla="*/ 0 h 727075"/>
                  <a:gd name="connsiteX43" fmla="*/ 611351 w 627063"/>
                  <a:gd name="connsiteY43" fmla="*/ 0 h 727075"/>
                  <a:gd name="connsiteX44" fmla="*/ 627063 w 627063"/>
                  <a:gd name="connsiteY44" fmla="*/ 15875 h 727075"/>
                  <a:gd name="connsiteX45" fmla="*/ 611351 w 627063"/>
                  <a:gd name="connsiteY45" fmla="*/ 31750 h 727075"/>
                  <a:gd name="connsiteX46" fmla="*/ 15713 w 627063"/>
                  <a:gd name="connsiteY46" fmla="*/ 31750 h 727075"/>
                  <a:gd name="connsiteX47" fmla="*/ 0 w 627063"/>
                  <a:gd name="connsiteY47" fmla="*/ 15875 h 727075"/>
                  <a:gd name="connsiteX48" fmla="*/ 15713 w 627063"/>
                  <a:gd name="connsiteY48" fmla="*/ 0 h 72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27063" h="727075">
                    <a:moveTo>
                      <a:pt x="15713" y="695325"/>
                    </a:moveTo>
                    <a:cubicBezTo>
                      <a:pt x="611351" y="695325"/>
                      <a:pt x="611351" y="695325"/>
                      <a:pt x="611351" y="695325"/>
                    </a:cubicBezTo>
                    <a:cubicBezTo>
                      <a:pt x="620635" y="695325"/>
                      <a:pt x="627063" y="702541"/>
                      <a:pt x="627063" y="711200"/>
                    </a:cubicBezTo>
                    <a:cubicBezTo>
                      <a:pt x="627063" y="719859"/>
                      <a:pt x="620635" y="727075"/>
                      <a:pt x="611351" y="727075"/>
                    </a:cubicBezTo>
                    <a:cubicBezTo>
                      <a:pt x="15713" y="727075"/>
                      <a:pt x="15713" y="727075"/>
                      <a:pt x="15713" y="727075"/>
                    </a:cubicBezTo>
                    <a:cubicBezTo>
                      <a:pt x="6428" y="727075"/>
                      <a:pt x="0" y="719859"/>
                      <a:pt x="0" y="711200"/>
                    </a:cubicBezTo>
                    <a:cubicBezTo>
                      <a:pt x="0" y="702541"/>
                      <a:pt x="6428" y="695325"/>
                      <a:pt x="15713" y="695325"/>
                    </a:cubicBezTo>
                    <a:close/>
                    <a:moveTo>
                      <a:pt x="15713" y="579438"/>
                    </a:moveTo>
                    <a:cubicBezTo>
                      <a:pt x="611351" y="579438"/>
                      <a:pt x="611351" y="579438"/>
                      <a:pt x="611351" y="579438"/>
                    </a:cubicBezTo>
                    <a:cubicBezTo>
                      <a:pt x="620635" y="579438"/>
                      <a:pt x="627063" y="586654"/>
                      <a:pt x="627063" y="595313"/>
                    </a:cubicBezTo>
                    <a:cubicBezTo>
                      <a:pt x="627063" y="603972"/>
                      <a:pt x="620635" y="611188"/>
                      <a:pt x="611351" y="611188"/>
                    </a:cubicBezTo>
                    <a:cubicBezTo>
                      <a:pt x="15713" y="611188"/>
                      <a:pt x="15713" y="611188"/>
                      <a:pt x="15713" y="611188"/>
                    </a:cubicBezTo>
                    <a:cubicBezTo>
                      <a:pt x="6428" y="611188"/>
                      <a:pt x="0" y="603972"/>
                      <a:pt x="0" y="595313"/>
                    </a:cubicBezTo>
                    <a:cubicBezTo>
                      <a:pt x="0" y="586654"/>
                      <a:pt x="6428" y="579438"/>
                      <a:pt x="15713" y="579438"/>
                    </a:cubicBezTo>
                    <a:close/>
                    <a:moveTo>
                      <a:pt x="15713" y="463550"/>
                    </a:moveTo>
                    <a:cubicBezTo>
                      <a:pt x="611351" y="463550"/>
                      <a:pt x="611351" y="463550"/>
                      <a:pt x="611351" y="463550"/>
                    </a:cubicBezTo>
                    <a:cubicBezTo>
                      <a:pt x="620635" y="463550"/>
                      <a:pt x="627063" y="470766"/>
                      <a:pt x="627063" y="479425"/>
                    </a:cubicBezTo>
                    <a:cubicBezTo>
                      <a:pt x="627063" y="488806"/>
                      <a:pt x="620635" y="495300"/>
                      <a:pt x="611351" y="495300"/>
                    </a:cubicBezTo>
                    <a:cubicBezTo>
                      <a:pt x="15713" y="495300"/>
                      <a:pt x="15713" y="495300"/>
                      <a:pt x="15713" y="495300"/>
                    </a:cubicBezTo>
                    <a:cubicBezTo>
                      <a:pt x="6428" y="495300"/>
                      <a:pt x="0" y="488806"/>
                      <a:pt x="0" y="479425"/>
                    </a:cubicBezTo>
                    <a:cubicBezTo>
                      <a:pt x="0" y="470766"/>
                      <a:pt x="6428" y="463550"/>
                      <a:pt x="15713" y="463550"/>
                    </a:cubicBezTo>
                    <a:close/>
                    <a:moveTo>
                      <a:pt x="15713" y="347663"/>
                    </a:moveTo>
                    <a:cubicBezTo>
                      <a:pt x="611351" y="347663"/>
                      <a:pt x="611351" y="347663"/>
                      <a:pt x="611351" y="347663"/>
                    </a:cubicBezTo>
                    <a:cubicBezTo>
                      <a:pt x="620635" y="347663"/>
                      <a:pt x="627063" y="354879"/>
                      <a:pt x="627063" y="363538"/>
                    </a:cubicBezTo>
                    <a:cubicBezTo>
                      <a:pt x="627063" y="372197"/>
                      <a:pt x="620635" y="379413"/>
                      <a:pt x="611351" y="379413"/>
                    </a:cubicBezTo>
                    <a:cubicBezTo>
                      <a:pt x="15713" y="379413"/>
                      <a:pt x="15713" y="379413"/>
                      <a:pt x="15713" y="379413"/>
                    </a:cubicBezTo>
                    <a:cubicBezTo>
                      <a:pt x="6428" y="379413"/>
                      <a:pt x="0" y="372197"/>
                      <a:pt x="0" y="363538"/>
                    </a:cubicBezTo>
                    <a:cubicBezTo>
                      <a:pt x="0" y="354879"/>
                      <a:pt x="6428" y="347663"/>
                      <a:pt x="15713" y="347663"/>
                    </a:cubicBezTo>
                    <a:close/>
                    <a:moveTo>
                      <a:pt x="15713" y="231775"/>
                    </a:moveTo>
                    <a:cubicBezTo>
                      <a:pt x="611351" y="231775"/>
                      <a:pt x="611351" y="231775"/>
                      <a:pt x="611351" y="231775"/>
                    </a:cubicBezTo>
                    <a:cubicBezTo>
                      <a:pt x="620635" y="231775"/>
                      <a:pt x="627063" y="238991"/>
                      <a:pt x="627063" y="247650"/>
                    </a:cubicBezTo>
                    <a:cubicBezTo>
                      <a:pt x="627063" y="256309"/>
                      <a:pt x="620635" y="263525"/>
                      <a:pt x="611351" y="263525"/>
                    </a:cubicBezTo>
                    <a:cubicBezTo>
                      <a:pt x="15713" y="263525"/>
                      <a:pt x="15713" y="263525"/>
                      <a:pt x="15713" y="263525"/>
                    </a:cubicBezTo>
                    <a:cubicBezTo>
                      <a:pt x="6428" y="263525"/>
                      <a:pt x="0" y="256309"/>
                      <a:pt x="0" y="247650"/>
                    </a:cubicBezTo>
                    <a:cubicBezTo>
                      <a:pt x="0" y="238991"/>
                      <a:pt x="6428" y="231775"/>
                      <a:pt x="15713" y="231775"/>
                    </a:cubicBezTo>
                    <a:close/>
                    <a:moveTo>
                      <a:pt x="15713" y="115888"/>
                    </a:moveTo>
                    <a:cubicBezTo>
                      <a:pt x="611351" y="115888"/>
                      <a:pt x="611351" y="115888"/>
                      <a:pt x="611351" y="115888"/>
                    </a:cubicBezTo>
                    <a:cubicBezTo>
                      <a:pt x="620635" y="115888"/>
                      <a:pt x="627063" y="122382"/>
                      <a:pt x="627063" y="131763"/>
                    </a:cubicBezTo>
                    <a:cubicBezTo>
                      <a:pt x="627063" y="140422"/>
                      <a:pt x="620635" y="147638"/>
                      <a:pt x="611351" y="147638"/>
                    </a:cubicBezTo>
                    <a:cubicBezTo>
                      <a:pt x="15713" y="147638"/>
                      <a:pt x="15713" y="147638"/>
                      <a:pt x="15713" y="147638"/>
                    </a:cubicBezTo>
                    <a:cubicBezTo>
                      <a:pt x="6428" y="147638"/>
                      <a:pt x="0" y="140422"/>
                      <a:pt x="0" y="131763"/>
                    </a:cubicBezTo>
                    <a:cubicBezTo>
                      <a:pt x="0" y="122382"/>
                      <a:pt x="6428" y="115888"/>
                      <a:pt x="15713" y="115888"/>
                    </a:cubicBezTo>
                    <a:close/>
                    <a:moveTo>
                      <a:pt x="15713" y="0"/>
                    </a:moveTo>
                    <a:cubicBezTo>
                      <a:pt x="611351" y="0"/>
                      <a:pt x="611351" y="0"/>
                      <a:pt x="611351" y="0"/>
                    </a:cubicBezTo>
                    <a:cubicBezTo>
                      <a:pt x="620635" y="0"/>
                      <a:pt x="627063" y="7216"/>
                      <a:pt x="627063" y="15875"/>
                    </a:cubicBezTo>
                    <a:cubicBezTo>
                      <a:pt x="627063" y="24534"/>
                      <a:pt x="620635" y="31750"/>
                      <a:pt x="611351" y="31750"/>
                    </a:cubicBezTo>
                    <a:cubicBezTo>
                      <a:pt x="15713" y="31750"/>
                      <a:pt x="15713" y="31750"/>
                      <a:pt x="15713" y="31750"/>
                    </a:cubicBezTo>
                    <a:cubicBezTo>
                      <a:pt x="6428" y="31750"/>
                      <a:pt x="0" y="24534"/>
                      <a:pt x="0" y="15875"/>
                    </a:cubicBezTo>
                    <a:cubicBezTo>
                      <a:pt x="0" y="7216"/>
                      <a:pt x="6428" y="0"/>
                      <a:pt x="15713" y="0"/>
                    </a:cubicBezTo>
                    <a:close/>
                  </a:path>
                </a:pathLst>
              </a:custGeom>
              <a:solidFill>
                <a:schemeClr val="tx2"/>
              </a:solidFill>
              <a:ln>
                <a:noFill/>
              </a:ln>
            </p:spPr>
            <p:txBody>
              <a:bodyPr vert="horz" wrap="square" lIns="82296" tIns="41148" rIns="82296" bIns="41148" numCol="1" anchor="t" anchorCtr="0" compatLnSpc="1">
                <a:prstTxWarp prst="textNoShape">
                  <a:avLst/>
                </a:prstTxWarp>
                <a:noAutofit/>
              </a:bodyPr>
              <a:lstStyle/>
              <a:p>
                <a:endParaRPr lang="en-US" dirty="0">
                  <a:solidFill>
                    <a:srgbClr val="FFFFFF"/>
                  </a:solidFill>
                </a:endParaRPr>
              </a:p>
            </p:txBody>
          </p:sp>
          <p:sp>
            <p:nvSpPr>
              <p:cNvPr id="54" name="Freeform 53"/>
              <p:cNvSpPr>
                <a:spLocks noEditPoints="1"/>
              </p:cNvSpPr>
              <p:nvPr/>
            </p:nvSpPr>
            <p:spPr bwMode="auto">
              <a:xfrm>
                <a:off x="5641181" y="2825115"/>
                <a:ext cx="909638" cy="1206500"/>
              </a:xfrm>
              <a:custGeom>
                <a:avLst/>
                <a:gdLst>
                  <a:gd name="T0" fmla="*/ 1252 w 1274"/>
                  <a:gd name="T1" fmla="*/ 0 h 1690"/>
                  <a:gd name="T2" fmla="*/ 22 w 1274"/>
                  <a:gd name="T3" fmla="*/ 0 h 1690"/>
                  <a:gd name="T4" fmla="*/ 0 w 1274"/>
                  <a:gd name="T5" fmla="*/ 22 h 1690"/>
                  <a:gd name="T6" fmla="*/ 0 w 1274"/>
                  <a:gd name="T7" fmla="*/ 1668 h 1690"/>
                  <a:gd name="T8" fmla="*/ 22 w 1274"/>
                  <a:gd name="T9" fmla="*/ 1690 h 1690"/>
                  <a:gd name="T10" fmla="*/ 1252 w 1274"/>
                  <a:gd name="T11" fmla="*/ 1690 h 1690"/>
                  <a:gd name="T12" fmla="*/ 1274 w 1274"/>
                  <a:gd name="T13" fmla="*/ 1668 h 1690"/>
                  <a:gd name="T14" fmla="*/ 1274 w 1274"/>
                  <a:gd name="T15" fmla="*/ 22 h 1690"/>
                  <a:gd name="T16" fmla="*/ 1252 w 1274"/>
                  <a:gd name="T17" fmla="*/ 0 h 1690"/>
                  <a:gd name="T18" fmla="*/ 1230 w 1274"/>
                  <a:gd name="T19" fmla="*/ 1646 h 1690"/>
                  <a:gd name="T20" fmla="*/ 44 w 1274"/>
                  <a:gd name="T21" fmla="*/ 1646 h 1690"/>
                  <a:gd name="T22" fmla="*/ 44 w 1274"/>
                  <a:gd name="T23" fmla="*/ 44 h 1690"/>
                  <a:gd name="T24" fmla="*/ 1230 w 1274"/>
                  <a:gd name="T25" fmla="*/ 44 h 1690"/>
                  <a:gd name="T26" fmla="*/ 1230 w 1274"/>
                  <a:gd name="T27" fmla="*/ 1646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4" h="1690">
                    <a:moveTo>
                      <a:pt x="1252" y="0"/>
                    </a:moveTo>
                    <a:cubicBezTo>
                      <a:pt x="22" y="0"/>
                      <a:pt x="22" y="0"/>
                      <a:pt x="22" y="0"/>
                    </a:cubicBezTo>
                    <a:cubicBezTo>
                      <a:pt x="10" y="0"/>
                      <a:pt x="0" y="10"/>
                      <a:pt x="0" y="22"/>
                    </a:cubicBezTo>
                    <a:cubicBezTo>
                      <a:pt x="0" y="1668"/>
                      <a:pt x="0" y="1668"/>
                      <a:pt x="0" y="1668"/>
                    </a:cubicBezTo>
                    <a:cubicBezTo>
                      <a:pt x="0" y="1680"/>
                      <a:pt x="10" y="1690"/>
                      <a:pt x="22" y="1690"/>
                    </a:cubicBezTo>
                    <a:cubicBezTo>
                      <a:pt x="1252" y="1690"/>
                      <a:pt x="1252" y="1690"/>
                      <a:pt x="1252" y="1690"/>
                    </a:cubicBezTo>
                    <a:cubicBezTo>
                      <a:pt x="1264" y="1690"/>
                      <a:pt x="1274" y="1680"/>
                      <a:pt x="1274" y="1668"/>
                    </a:cubicBezTo>
                    <a:cubicBezTo>
                      <a:pt x="1274" y="22"/>
                      <a:pt x="1274" y="22"/>
                      <a:pt x="1274" y="22"/>
                    </a:cubicBezTo>
                    <a:cubicBezTo>
                      <a:pt x="1274" y="10"/>
                      <a:pt x="1264" y="0"/>
                      <a:pt x="1252" y="0"/>
                    </a:cubicBezTo>
                    <a:close/>
                    <a:moveTo>
                      <a:pt x="1230" y="1646"/>
                    </a:moveTo>
                    <a:cubicBezTo>
                      <a:pt x="44" y="1646"/>
                      <a:pt x="44" y="1646"/>
                      <a:pt x="44" y="1646"/>
                    </a:cubicBezTo>
                    <a:cubicBezTo>
                      <a:pt x="44" y="44"/>
                      <a:pt x="44" y="44"/>
                      <a:pt x="44" y="44"/>
                    </a:cubicBezTo>
                    <a:cubicBezTo>
                      <a:pt x="1230" y="44"/>
                      <a:pt x="1230" y="44"/>
                      <a:pt x="1230" y="44"/>
                    </a:cubicBezTo>
                    <a:lnTo>
                      <a:pt x="1230" y="1646"/>
                    </a:lnTo>
                    <a:close/>
                  </a:path>
                </a:pathLst>
              </a:custGeom>
              <a:solidFill>
                <a:schemeClr val="accent1"/>
              </a:solidFill>
              <a:ln>
                <a:noFill/>
              </a:ln>
            </p:spPr>
            <p:txBody>
              <a:bodyPr vert="horz" wrap="square" lIns="82296" tIns="41148" rIns="82296" bIns="41148" numCol="1" anchor="t" anchorCtr="0" compatLnSpc="1">
                <a:prstTxWarp prst="textNoShape">
                  <a:avLst/>
                </a:prstTxWarp>
              </a:bodyPr>
              <a:lstStyle/>
              <a:p>
                <a:endParaRPr lang="en-US" dirty="0">
                  <a:solidFill>
                    <a:srgbClr val="FFFFFF"/>
                  </a:solidFill>
                </a:endParaRPr>
              </a:p>
            </p:txBody>
          </p:sp>
        </p:grpSp>
      </p:grpSp>
      <p:sp>
        <p:nvSpPr>
          <p:cNvPr id="46" name="TextBox 45"/>
          <p:cNvSpPr txBox="1"/>
          <p:nvPr/>
        </p:nvSpPr>
        <p:spPr>
          <a:xfrm>
            <a:off x="1393087" y="4156781"/>
            <a:ext cx="742992" cy="22436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r>
              <a:rPr lang="en-US" sz="1620" dirty="0">
                <a:solidFill>
                  <a:srgbClr val="29BA74"/>
                </a:solidFill>
              </a:rPr>
              <a:t>Contents</a:t>
            </a:r>
          </a:p>
        </p:txBody>
      </p:sp>
    </p:spTree>
    <p:custDataLst>
      <p:tags r:id="rId1"/>
    </p:custDataLst>
    <p:extLst>
      <p:ext uri="{BB962C8B-B14F-4D97-AF65-F5344CB8AC3E}">
        <p14:creationId xmlns:p14="http://schemas.microsoft.com/office/powerpoint/2010/main" val="12719983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custDataLst>
              <p:tags r:id="rId2"/>
            </p:custDataLst>
          </p:nvPr>
        </p:nvSpPr>
        <p:spPr>
          <a:xfrm>
            <a:off x="4714058" y="2929388"/>
            <a:ext cx="293147" cy="292608"/>
          </a:xfrm>
          <a:prstGeom prst="ellipse">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spcBef>
                <a:spcPct val="0"/>
              </a:spcBef>
              <a:spcAft>
                <a:spcPct val="0"/>
              </a:spcAft>
            </a:pPr>
            <a:endParaRPr lang="en-US" sz="2400" dirty="0">
              <a:solidFill>
                <a:schemeClr val="tx1">
                  <a:lumMod val="100000"/>
                </a:schemeClr>
              </a:solidFill>
              <a:latin typeface="Trebuchet MS" panose="020B0603020202020204" pitchFamily="34" charset="0"/>
            </a:endParaRPr>
          </a:p>
        </p:txBody>
      </p:sp>
      <p:pic>
        <p:nvPicPr>
          <p:cNvPr id="4" name="Picture 3"/>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4714058" y="2933073"/>
            <a:ext cx="293147" cy="292608"/>
          </a:xfrm>
          <a:prstGeom prst="rect">
            <a:avLst/>
          </a:prstGeom>
        </p:spPr>
      </p:pic>
      <p:sp>
        <p:nvSpPr>
          <p:cNvPr id="7" name="s3_TS_byr1_2">
            <a:hlinkClick r:id="" action="ppaction://noaction"/>
            <a:extLst>
              <a:ext uri="{FF2B5EF4-FFF2-40B4-BE49-F238E27FC236}">
                <a16:creationId xmlns:a16="http://schemas.microsoft.com/office/drawing/2014/main" id="{23390B7D-3551-4497-B9D1-2E7BE91AB97D}"/>
              </a:ext>
            </a:extLst>
          </p:cNvPr>
          <p:cNvSpPr/>
          <p:nvPr>
            <p:custDataLst>
              <p:tags r:id="rId4"/>
            </p:custDataLst>
          </p:nvPr>
        </p:nvSpPr>
        <p:spPr>
          <a:xfrm>
            <a:off x="5172657" y="3502961"/>
            <a:ext cx="5735867" cy="37535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nSpc>
                <a:spcPct val="110000"/>
              </a:lnSpc>
              <a:spcBef>
                <a:spcPts val="600"/>
              </a:spcBef>
              <a:spcAft>
                <a:spcPts val="300"/>
              </a:spcAft>
            </a:pPr>
            <a:r>
              <a:rPr lang="en-US" sz="2400">
                <a:solidFill>
                  <a:schemeClr val="tx1">
                    <a:lumMod val="60000"/>
                    <a:lumOff val="40000"/>
                  </a:schemeClr>
                </a:solidFill>
                <a:latin typeface="Trebuchet MS" panose="020B0603020202020204" pitchFamily="34" charset="0"/>
              </a:rPr>
              <a:t>Global Wealth Market Sizing 2024 Deep Dive</a:t>
            </a:r>
            <a:endParaRPr lang="en-US" sz="2400" dirty="0">
              <a:solidFill>
                <a:schemeClr val="tx1">
                  <a:lumMod val="60000"/>
                  <a:lumOff val="40000"/>
                </a:schemeClr>
              </a:solidFill>
              <a:latin typeface="Trebuchet MS" panose="020B0603020202020204" pitchFamily="34" charset="0"/>
            </a:endParaRPr>
          </a:p>
        </p:txBody>
      </p:sp>
      <p:sp>
        <p:nvSpPr>
          <p:cNvPr id="8" name="s3_TS_byr1_1">
            <a:hlinkClick r:id="" action="ppaction://noaction"/>
            <a:extLst>
              <a:ext uri="{FF2B5EF4-FFF2-40B4-BE49-F238E27FC236}">
                <a16:creationId xmlns:a16="http://schemas.microsoft.com/office/drawing/2014/main" id="{29FF4F02-C5B1-4974-8C1A-0C5B46FDF073}"/>
              </a:ext>
            </a:extLst>
          </p:cNvPr>
          <p:cNvSpPr/>
          <p:nvPr>
            <p:custDataLst>
              <p:tags r:id="rId5"/>
            </p:custDataLst>
          </p:nvPr>
        </p:nvSpPr>
        <p:spPr>
          <a:xfrm>
            <a:off x="5172657" y="2889220"/>
            <a:ext cx="5735867" cy="37535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nSpc>
                <a:spcPct val="110000"/>
              </a:lnSpc>
              <a:spcBef>
                <a:spcPts val="600"/>
              </a:spcBef>
              <a:spcAft>
                <a:spcPts val="300"/>
              </a:spcAft>
            </a:pPr>
            <a:r>
              <a:rPr lang="en-US" sz="2400">
                <a:solidFill>
                  <a:schemeClr val="tx1">
                    <a:lumMod val="100000"/>
                  </a:schemeClr>
                </a:solidFill>
                <a:latin typeface="Trebuchet MS" panose="020B0603020202020204" pitchFamily="34" charset="0"/>
              </a:rPr>
              <a:t>Global Wealth Market Sizing 2024 Insights</a:t>
            </a:r>
            <a:endParaRPr lang="en-US" sz="2400" dirty="0">
              <a:solidFill>
                <a:schemeClr val="tx1">
                  <a:lumMod val="100000"/>
                </a:schemeClr>
              </a:solidFill>
              <a:latin typeface="Trebuchet MS" panose="020B0603020202020204" pitchFamily="34" charset="0"/>
            </a:endParaRPr>
          </a:p>
        </p:txBody>
      </p:sp>
      <p:sp>
        <p:nvSpPr>
          <p:cNvPr id="9" name="Rectangle 8">
            <a:hlinkClick r:id="" action="ppaction://noaction"/>
            <a:extLst>
              <a:ext uri="{FF2B5EF4-FFF2-40B4-BE49-F238E27FC236}">
                <a16:creationId xmlns:a16="http://schemas.microsoft.com/office/drawing/2014/main" id="{66D86AAA-2FD7-44CE-B921-E446521C5E4D}"/>
              </a:ext>
            </a:extLst>
          </p:cNvPr>
          <p:cNvSpPr/>
          <p:nvPr>
            <p:custDataLst>
              <p:tags r:id="rId6"/>
            </p:custDataLst>
          </p:nvPr>
        </p:nvSpPr>
        <p:spPr>
          <a:xfrm>
            <a:off x="5172657" y="2275479"/>
            <a:ext cx="5735867" cy="37535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nSpc>
                <a:spcPct val="110000"/>
              </a:lnSpc>
              <a:spcBef>
                <a:spcPts val="600"/>
              </a:spcBef>
              <a:spcAft>
                <a:spcPts val="300"/>
              </a:spcAft>
            </a:pPr>
            <a:r>
              <a:rPr lang="en-US" sz="2400" dirty="0">
                <a:solidFill>
                  <a:schemeClr val="tx1">
                    <a:lumMod val="60000"/>
                    <a:lumOff val="40000"/>
                  </a:schemeClr>
                </a:solidFill>
                <a:latin typeface="Trebuchet MS" panose="020B0603020202020204" pitchFamily="34" charset="0"/>
              </a:rPr>
              <a:t>Introduction to Document</a:t>
            </a:r>
          </a:p>
        </p:txBody>
      </p:sp>
      <p:sp>
        <p:nvSpPr>
          <p:cNvPr id="10" name="Rectangle 9">
            <a:hlinkClick r:id="" action="ppaction://noaction"/>
            <a:extLst>
              <a:ext uri="{FF2B5EF4-FFF2-40B4-BE49-F238E27FC236}">
                <a16:creationId xmlns:a16="http://schemas.microsoft.com/office/drawing/2014/main" id="{62AC7D91-163E-4D2B-877C-D5B5B6DDA7CB}"/>
              </a:ext>
            </a:extLst>
          </p:cNvPr>
          <p:cNvSpPr/>
          <p:nvPr>
            <p:custDataLst>
              <p:tags r:id="rId7"/>
            </p:custDataLst>
          </p:nvPr>
        </p:nvSpPr>
        <p:spPr>
          <a:xfrm>
            <a:off x="5172657" y="4116701"/>
            <a:ext cx="5735867" cy="37535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nSpc>
                <a:spcPct val="110000"/>
              </a:lnSpc>
              <a:spcBef>
                <a:spcPts val="600"/>
              </a:spcBef>
              <a:spcAft>
                <a:spcPts val="300"/>
              </a:spcAft>
            </a:pPr>
            <a:r>
              <a:rPr lang="en-US" sz="2400" dirty="0">
                <a:solidFill>
                  <a:schemeClr val="tx1">
                    <a:lumMod val="60000"/>
                    <a:lumOff val="40000"/>
                  </a:schemeClr>
                </a:solidFill>
                <a:latin typeface="Trebuchet MS" panose="020B0603020202020204" pitchFamily="34" charset="0"/>
              </a:rPr>
              <a:t>Appendix: Methodology</a:t>
            </a:r>
          </a:p>
        </p:txBody>
      </p:sp>
    </p:spTree>
    <p:custDataLst>
      <p:tags r:id="rId1"/>
    </p:custDataLst>
    <p:extLst>
      <p:ext uri="{BB962C8B-B14F-4D97-AF65-F5344CB8AC3E}">
        <p14:creationId xmlns:p14="http://schemas.microsoft.com/office/powerpoint/2010/main" val="16266210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p:custDataLst>
              <p:tags r:id="rId1"/>
            </p:custDataLst>
            <p:extLst>
              <p:ext uri="{D42A27DB-BD31-4B8C-83A1-F6EECF244321}">
                <p14:modId xmlns:p14="http://schemas.microsoft.com/office/powerpoint/2010/main" val="34325111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0" imgW="270" imgH="270" progId="TCLayout.ActiveDocument.1">
                  <p:embed/>
                </p:oleObj>
              </mc:Choice>
              <mc:Fallback>
                <p:oleObj name="think-cell Slide" r:id="rId60" imgW="270" imgH="270" progId="TCLayout.ActiveDocument.1">
                  <p:embed/>
                  <p:pic>
                    <p:nvPicPr>
                      <p:cNvPr id="28" name="Object 27" hidden="1"/>
                      <p:cNvPicPr/>
                      <p:nvPr/>
                    </p:nvPicPr>
                    <p:blipFill>
                      <a:blip r:embed="rId61"/>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32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3" name="Title 2"/>
          <p:cNvSpPr>
            <a:spLocks noGrp="1"/>
          </p:cNvSpPr>
          <p:nvPr>
            <p:ph type="title"/>
          </p:nvPr>
        </p:nvSpPr>
        <p:spPr>
          <a:xfrm>
            <a:off x="629999" y="2764203"/>
            <a:ext cx="2867943" cy="1314311"/>
          </a:xfrm>
        </p:spPr>
        <p:txBody>
          <a:bodyPr vert="horz"/>
          <a:lstStyle/>
          <a:p>
            <a:r>
              <a:rPr lang="en-US" dirty="0"/>
              <a:t>Comparison of Financial Wealth, Real Assets and Liabilities</a:t>
            </a:r>
          </a:p>
        </p:txBody>
      </p:sp>
      <p:sp>
        <p:nvSpPr>
          <p:cNvPr id="4" name="ee4pHeader1"/>
          <p:cNvSpPr txBox="1"/>
          <p:nvPr/>
        </p:nvSpPr>
        <p:spPr>
          <a:xfrm>
            <a:off x="4359275" y="1115312"/>
            <a:ext cx="1931988" cy="759600"/>
          </a:xfrm>
          <a:prstGeom prst="rect">
            <a:avLst/>
          </a:prstGeom>
          <a:noFill/>
          <a:ln cap="rnd">
            <a:noFill/>
          </a:ln>
        </p:spPr>
        <p:txBody>
          <a:bodyPr wrap="square" lIns="0" tIns="0" rIns="0" bIns="0" rtlCol="0" anchor="t" anchorCtr="0">
            <a:noAutofit/>
          </a:bodyPr>
          <a:lstStyle/>
          <a:p>
            <a:pPr marL="0" lvl="3"/>
            <a:r>
              <a:rPr lang="en-US" sz="2400" dirty="0">
                <a:solidFill>
                  <a:schemeClr val="tx2"/>
                </a:solidFill>
              </a:rPr>
              <a:t>Global</a:t>
            </a:r>
          </a:p>
        </p:txBody>
      </p:sp>
      <p:sp>
        <p:nvSpPr>
          <p:cNvPr id="5" name="s4_SO_region"/>
          <p:cNvSpPr txBox="1"/>
          <p:nvPr/>
        </p:nvSpPr>
        <p:spPr>
          <a:xfrm>
            <a:off x="6956425" y="1154593"/>
            <a:ext cx="2219326" cy="759600"/>
          </a:xfrm>
          <a:prstGeom prst="rect">
            <a:avLst/>
          </a:prstGeom>
          <a:noFill/>
          <a:ln cap="rnd">
            <a:noFill/>
          </a:ln>
        </p:spPr>
        <p:txBody>
          <a:bodyPr wrap="square" lIns="0" tIns="0" rIns="0" bIns="0" rtlCol="0" anchor="t" anchorCtr="0">
            <a:noAutofit/>
          </a:bodyPr>
          <a:lstStyle/>
          <a:p>
            <a:pPr marL="0" lvl="3"/>
            <a:r>
              <a:rPr lang="en-US" sz="2400">
                <a:solidFill>
                  <a:schemeClr val="tx2"/>
                </a:solidFill>
              </a:rPr>
              <a:t>Eastern Europe</a:t>
            </a:r>
            <a:endParaRPr lang="en-US" sz="2400" dirty="0">
              <a:solidFill>
                <a:schemeClr val="tx2"/>
              </a:solidFill>
            </a:endParaRPr>
          </a:p>
        </p:txBody>
      </p:sp>
      <p:sp>
        <p:nvSpPr>
          <p:cNvPr id="6" name="s4_SO_country"/>
          <p:cNvSpPr txBox="1"/>
          <p:nvPr/>
        </p:nvSpPr>
        <p:spPr>
          <a:xfrm>
            <a:off x="10017919" y="1172629"/>
            <a:ext cx="1931988" cy="759600"/>
          </a:xfrm>
          <a:prstGeom prst="rect">
            <a:avLst/>
          </a:prstGeom>
          <a:noFill/>
          <a:ln cap="rnd">
            <a:noFill/>
          </a:ln>
        </p:spPr>
        <p:txBody>
          <a:bodyPr wrap="square" lIns="0" tIns="0" rIns="0" bIns="0" rtlCol="0" anchor="t" anchorCtr="0">
            <a:noAutofit/>
          </a:bodyPr>
          <a:lstStyle/>
          <a:p>
            <a:pPr marL="0" lvl="3"/>
            <a:r>
              <a:rPr lang="en-US" sz="2400">
                <a:solidFill>
                  <a:schemeClr val="tx2"/>
                </a:solidFill>
              </a:rPr>
              <a:t>Romania</a:t>
            </a:r>
            <a:endParaRPr lang="en-US" sz="2400" dirty="0">
              <a:solidFill>
                <a:schemeClr val="tx2"/>
              </a:solidFill>
            </a:endParaRPr>
          </a:p>
        </p:txBody>
      </p:sp>
      <p:graphicFrame>
        <p:nvGraphicFramePr>
          <p:cNvPr id="11" name="Chart 10">
            <a:extLst>
              <a:ext uri="{FF2B5EF4-FFF2-40B4-BE49-F238E27FC236}">
                <a16:creationId xmlns:a16="http://schemas.microsoft.com/office/drawing/2014/main" id="{F75E2F49-CB5E-3D88-A154-A3B1E511AC38}"/>
              </a:ext>
            </a:extLst>
          </p:cNvPr>
          <p:cNvGraphicFramePr/>
          <p:nvPr>
            <p:custDataLst>
              <p:tags r:id="rId3"/>
            </p:custDataLst>
            <p:extLst>
              <p:ext uri="{D42A27DB-BD31-4B8C-83A1-F6EECF244321}">
                <p14:modId xmlns:p14="http://schemas.microsoft.com/office/powerpoint/2010/main" val="3640865620"/>
              </p:ext>
            </p:extLst>
          </p:nvPr>
        </p:nvGraphicFramePr>
        <p:xfrm>
          <a:off x="4086225" y="2217738"/>
          <a:ext cx="2624138" cy="3209925"/>
        </p:xfrm>
        <a:graphic>
          <a:graphicData uri="http://schemas.openxmlformats.org/drawingml/2006/chart">
            <c:chart xmlns:c="http://schemas.openxmlformats.org/drawingml/2006/chart" xmlns:r="http://schemas.openxmlformats.org/officeDocument/2006/relationships" r:id="rId62"/>
          </a:graphicData>
        </a:graphic>
      </p:graphicFrame>
      <p:sp>
        <p:nvSpPr>
          <p:cNvPr id="48" name="Text Placeholder 3">
            <a:extLst>
              <a:ext uri="{FF2B5EF4-FFF2-40B4-BE49-F238E27FC236}">
                <a16:creationId xmlns:a16="http://schemas.microsoft.com/office/drawing/2014/main" id="{C98129A4-2A46-40F9-9426-0CBCACA35486}"/>
              </a:ext>
            </a:extLst>
          </p:cNvPr>
          <p:cNvSpPr>
            <a:spLocks noGrp="1"/>
          </p:cNvSpPr>
          <p:nvPr>
            <p:custDataLst>
              <p:tags r:id="rId4"/>
            </p:custDataLst>
          </p:nvPr>
        </p:nvSpPr>
        <p:spPr bwMode="gray">
          <a:xfrm>
            <a:off x="4332288" y="3778250"/>
            <a:ext cx="490538"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A195A459-E2EE-4A12-B6CA-D8FAE1BECC41}" type="datetime'''''''''''''1''9''''''''''''''''''7''''''''.''''''0'''">
              <a:rPr lang="en-US" altLang="en-US" sz="1400" smtClean="0"/>
              <a:pPr/>
              <a:t>197.0</a:t>
            </a:fld>
            <a:endParaRPr lang="en-US" sz="1400" dirty="0">
              <a:sym typeface="+mn-lt"/>
            </a:endParaRPr>
          </a:p>
        </p:txBody>
      </p:sp>
      <p:sp>
        <p:nvSpPr>
          <p:cNvPr id="49" name="Text Placeholder 3">
            <a:extLst>
              <a:ext uri="{FF2B5EF4-FFF2-40B4-BE49-F238E27FC236}">
                <a16:creationId xmlns:a16="http://schemas.microsoft.com/office/drawing/2014/main" id="{F7B10EC2-D9ED-4297-842C-62D3E15E7C4E}"/>
              </a:ext>
            </a:extLst>
          </p:cNvPr>
          <p:cNvSpPr>
            <a:spLocks noGrp="1"/>
          </p:cNvSpPr>
          <p:nvPr>
            <p:custDataLst>
              <p:tags r:id="rId5"/>
            </p:custDataLst>
          </p:nvPr>
        </p:nvSpPr>
        <p:spPr bwMode="gray">
          <a:xfrm>
            <a:off x="4332288" y="4548188"/>
            <a:ext cx="490538"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1F331E7B-25F3-4DFB-B4F8-F269AB4EAB0E}" type="datetime'1''9''''''''''6''''''''''''''.8'''''''''''''''''''''''''">
              <a:rPr lang="en-US" altLang="en-US" sz="1400" smtClean="0">
                <a:solidFill>
                  <a:schemeClr val="bg1"/>
                </a:solidFill>
              </a:rPr>
              <a:pPr/>
              <a:t>196.8</a:t>
            </a:fld>
            <a:endParaRPr lang="en-US" sz="1400" dirty="0">
              <a:solidFill>
                <a:schemeClr val="bg1"/>
              </a:solidFill>
              <a:sym typeface="+mn-lt"/>
            </a:endParaRPr>
          </a:p>
        </p:txBody>
      </p:sp>
      <p:sp>
        <p:nvSpPr>
          <p:cNvPr id="87" name="Text Placeholder 3">
            <a:extLst>
              <a:ext uri="{FF2B5EF4-FFF2-40B4-BE49-F238E27FC236}">
                <a16:creationId xmlns:a16="http://schemas.microsoft.com/office/drawing/2014/main" id="{F830FE9F-18DB-41C4-AE6D-752E29D7B619}"/>
              </a:ext>
            </a:extLst>
          </p:cNvPr>
          <p:cNvSpPr>
            <a:spLocks noGrp="1"/>
          </p:cNvSpPr>
          <p:nvPr>
            <p:custDataLst>
              <p:tags r:id="rId6"/>
            </p:custDataLst>
          </p:nvPr>
        </p:nvSpPr>
        <p:spPr bwMode="gray">
          <a:xfrm>
            <a:off x="4346575" y="5021263"/>
            <a:ext cx="461963" cy="234950"/>
          </a:xfrm>
          <a:prstGeom prst="rect">
            <a:avLst/>
          </a:prstGeom>
          <a:solidFill>
            <a:srgbClr val="197A56"/>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230A4E59-B0E0-4431-B9D4-E8F528143662}" type="datetime'''''''''''''''''-''''45.''''''''''''''3'''''''''''''">
              <a:rPr lang="en-US" altLang="en-US" sz="1400" smtClean="0">
                <a:solidFill>
                  <a:schemeClr val="bg1"/>
                </a:solidFill>
                <a:effectLst/>
              </a:rPr>
              <a:pPr/>
              <a:t>-45.3</a:t>
            </a:fld>
            <a:endParaRPr lang="en-US" sz="1400" dirty="0">
              <a:solidFill>
                <a:schemeClr val="bg1"/>
              </a:solidFill>
              <a:sym typeface="+mn-lt"/>
            </a:endParaRPr>
          </a:p>
        </p:txBody>
      </p:sp>
      <p:sp>
        <p:nvSpPr>
          <p:cNvPr id="63" name="Text Placeholder 3">
            <a:extLst>
              <a:ext uri="{FF2B5EF4-FFF2-40B4-BE49-F238E27FC236}">
                <a16:creationId xmlns:a16="http://schemas.microsoft.com/office/drawing/2014/main" id="{2260FECC-D166-4842-B746-62F5FCB0308C}"/>
              </a:ext>
            </a:extLst>
          </p:cNvPr>
          <p:cNvSpPr>
            <a:spLocks noGrp="1"/>
          </p:cNvSpPr>
          <p:nvPr>
            <p:custDataLst>
              <p:tags r:id="rId7"/>
            </p:custDataLst>
          </p:nvPr>
        </p:nvSpPr>
        <p:spPr bwMode="auto">
          <a:xfrm>
            <a:off x="4383088" y="5403850"/>
            <a:ext cx="387350"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7B8B4F1B-F4E1-4BBE-8DAC-476862330C2B}" type="datetime'''''''''2''''''''0''''1''''''''''''''8'''''''''''''''''''">
              <a:rPr lang="en-US" altLang="en-US" sz="1400" smtClean="0"/>
              <a:pPr/>
              <a:t>2018</a:t>
            </a:fld>
            <a:endParaRPr lang="en-US" sz="1400" dirty="0">
              <a:sym typeface="+mn-lt"/>
            </a:endParaRPr>
          </a:p>
        </p:txBody>
      </p:sp>
      <p:sp>
        <p:nvSpPr>
          <p:cNvPr id="50" name="Text Placeholder 3">
            <a:extLst>
              <a:ext uri="{FF2B5EF4-FFF2-40B4-BE49-F238E27FC236}">
                <a16:creationId xmlns:a16="http://schemas.microsoft.com/office/drawing/2014/main" id="{37454A6B-CC86-4F5C-8AD0-E23183EA919E}"/>
              </a:ext>
            </a:extLst>
          </p:cNvPr>
          <p:cNvSpPr>
            <a:spLocks noGrp="1"/>
          </p:cNvSpPr>
          <p:nvPr>
            <p:custDataLst>
              <p:tags r:id="rId8"/>
            </p:custDataLst>
          </p:nvPr>
        </p:nvSpPr>
        <p:spPr bwMode="gray">
          <a:xfrm>
            <a:off x="5153025" y="3370263"/>
            <a:ext cx="490538"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B4FC3D4F-173B-4AF2-A2C7-42F8B38F3F1D}" type="datetime'''2''''''''7''''''''''''''''''''5''''''''.''''''''2'">
              <a:rPr lang="en-US" altLang="en-US" sz="1400" smtClean="0"/>
              <a:pPr/>
              <a:t>275.2</a:t>
            </a:fld>
            <a:endParaRPr lang="en-US" sz="1400" dirty="0">
              <a:sym typeface="+mn-lt"/>
            </a:endParaRPr>
          </a:p>
        </p:txBody>
      </p:sp>
      <p:sp>
        <p:nvSpPr>
          <p:cNvPr id="51" name="Text Placeholder 3">
            <a:extLst>
              <a:ext uri="{FF2B5EF4-FFF2-40B4-BE49-F238E27FC236}">
                <a16:creationId xmlns:a16="http://schemas.microsoft.com/office/drawing/2014/main" id="{0A9FDE76-B472-481A-A6EE-B876A20E4C26}"/>
              </a:ext>
            </a:extLst>
          </p:cNvPr>
          <p:cNvSpPr>
            <a:spLocks noGrp="1"/>
          </p:cNvSpPr>
          <p:nvPr>
            <p:custDataLst>
              <p:tags r:id="rId9"/>
            </p:custDataLst>
          </p:nvPr>
        </p:nvSpPr>
        <p:spPr bwMode="gray">
          <a:xfrm>
            <a:off x="5153025" y="4421188"/>
            <a:ext cx="490538"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6F475BDE-9E5F-4CCE-B84A-A96B592C9E91}" type="datetime'2''6''''1''''''''''''''''''''''''''''''''.''7'''''''''">
              <a:rPr lang="en-US" altLang="en-US" sz="1400" smtClean="0">
                <a:solidFill>
                  <a:schemeClr val="bg1"/>
                </a:solidFill>
              </a:rPr>
              <a:pPr/>
              <a:t>261.7</a:t>
            </a:fld>
            <a:endParaRPr lang="en-US" sz="1400" dirty="0">
              <a:solidFill>
                <a:schemeClr val="bg1"/>
              </a:solidFill>
              <a:sym typeface="+mn-lt"/>
            </a:endParaRPr>
          </a:p>
        </p:txBody>
      </p:sp>
      <p:sp>
        <p:nvSpPr>
          <p:cNvPr id="52" name="Text Placeholder 3">
            <a:extLst>
              <a:ext uri="{FF2B5EF4-FFF2-40B4-BE49-F238E27FC236}">
                <a16:creationId xmlns:a16="http://schemas.microsoft.com/office/drawing/2014/main" id="{982E964C-09C4-45D8-AF06-117D0FC8B7B7}"/>
              </a:ext>
            </a:extLst>
          </p:cNvPr>
          <p:cNvSpPr>
            <a:spLocks noGrp="1"/>
          </p:cNvSpPr>
          <p:nvPr>
            <p:custDataLst>
              <p:tags r:id="rId10"/>
            </p:custDataLst>
          </p:nvPr>
        </p:nvSpPr>
        <p:spPr bwMode="gray">
          <a:xfrm>
            <a:off x="5167313" y="5049838"/>
            <a:ext cx="461963"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FB35E74D-C472-46B8-AD05-8623DAB0AAEB}" type="datetime'''-''5''''''''9''''''''''''''''''''''''.''''''''9'">
              <a:rPr lang="en-US" altLang="en-US" sz="1400" smtClean="0">
                <a:solidFill>
                  <a:schemeClr val="bg1"/>
                </a:solidFill>
              </a:rPr>
              <a:pPr/>
              <a:t>-59.9</a:t>
            </a:fld>
            <a:endParaRPr lang="en-US" sz="1400" dirty="0">
              <a:solidFill>
                <a:schemeClr val="bg1"/>
              </a:solidFill>
              <a:sym typeface="+mn-lt"/>
            </a:endParaRPr>
          </a:p>
        </p:txBody>
      </p:sp>
      <p:sp>
        <p:nvSpPr>
          <p:cNvPr id="64" name="Text Placeholder 3">
            <a:extLst>
              <a:ext uri="{FF2B5EF4-FFF2-40B4-BE49-F238E27FC236}">
                <a16:creationId xmlns:a16="http://schemas.microsoft.com/office/drawing/2014/main" id="{8237F70B-BFB5-4DCC-B1B3-1E754F8ED107}"/>
              </a:ext>
            </a:extLst>
          </p:cNvPr>
          <p:cNvSpPr>
            <a:spLocks noGrp="1"/>
          </p:cNvSpPr>
          <p:nvPr>
            <p:custDataLst>
              <p:tags r:id="rId11"/>
            </p:custDataLst>
          </p:nvPr>
        </p:nvSpPr>
        <p:spPr bwMode="auto">
          <a:xfrm>
            <a:off x="5203825" y="5403850"/>
            <a:ext cx="387350"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37286B3C-5672-41D4-824A-B2CCF1CC54A5}" type="datetime'''''''2''''''''0''''''''''2''''''''''''''''''''''''''''''3'''">
              <a:rPr lang="en-US" altLang="en-US" sz="1400" smtClean="0"/>
              <a:pPr/>
              <a:t>2023</a:t>
            </a:fld>
            <a:endParaRPr lang="en-US" sz="1400" dirty="0">
              <a:sym typeface="+mn-lt"/>
            </a:endParaRPr>
          </a:p>
        </p:txBody>
      </p:sp>
      <p:sp>
        <p:nvSpPr>
          <p:cNvPr id="53" name="Text Placeholder 3">
            <a:extLst>
              <a:ext uri="{FF2B5EF4-FFF2-40B4-BE49-F238E27FC236}">
                <a16:creationId xmlns:a16="http://schemas.microsoft.com/office/drawing/2014/main" id="{D2B3D8B3-AEF9-41AD-9F57-4B267AC994E3}"/>
              </a:ext>
            </a:extLst>
          </p:cNvPr>
          <p:cNvSpPr>
            <a:spLocks noGrp="1"/>
          </p:cNvSpPr>
          <p:nvPr>
            <p:custDataLst>
              <p:tags r:id="rId12"/>
            </p:custDataLst>
          </p:nvPr>
        </p:nvSpPr>
        <p:spPr bwMode="gray">
          <a:xfrm>
            <a:off x="5972175" y="2900363"/>
            <a:ext cx="490538"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74BC6409-C1BE-4A6E-847B-4BD7D478C997}" type="datetime'''36''''''''6''''''''''''.''''''''''''''''''''''''9'''''''''''">
              <a:rPr lang="en-US" altLang="en-US" sz="1400" smtClean="0"/>
              <a:pPr/>
              <a:t>366.9</a:t>
            </a:fld>
            <a:endParaRPr lang="en-US" sz="1400" dirty="0">
              <a:sym typeface="+mn-lt"/>
            </a:endParaRPr>
          </a:p>
        </p:txBody>
      </p:sp>
      <p:sp>
        <p:nvSpPr>
          <p:cNvPr id="54" name="Text Placeholder 3">
            <a:extLst>
              <a:ext uri="{FF2B5EF4-FFF2-40B4-BE49-F238E27FC236}">
                <a16:creationId xmlns:a16="http://schemas.microsoft.com/office/drawing/2014/main" id="{42FA8A09-5993-46A1-B74B-FFAF83AC5844}"/>
              </a:ext>
            </a:extLst>
          </p:cNvPr>
          <p:cNvSpPr>
            <a:spLocks noGrp="1"/>
          </p:cNvSpPr>
          <p:nvPr>
            <p:custDataLst>
              <p:tags r:id="rId13"/>
            </p:custDataLst>
          </p:nvPr>
        </p:nvSpPr>
        <p:spPr bwMode="gray">
          <a:xfrm>
            <a:off x="5972175" y="4275138"/>
            <a:ext cx="490538"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B8CDADA0-112A-4003-8EA3-E2B8BE2C23D3}" type="datetime'''''''''''3''''''''''''''''3''''6''''''''.0'''''''''">
              <a:rPr lang="en-US" altLang="en-US" sz="1400" smtClean="0">
                <a:solidFill>
                  <a:schemeClr val="bg1"/>
                </a:solidFill>
              </a:rPr>
              <a:pPr/>
              <a:t>336.0</a:t>
            </a:fld>
            <a:endParaRPr lang="en-US" sz="1400" dirty="0">
              <a:solidFill>
                <a:schemeClr val="bg1"/>
              </a:solidFill>
              <a:sym typeface="+mn-lt"/>
            </a:endParaRPr>
          </a:p>
        </p:txBody>
      </p:sp>
      <p:sp>
        <p:nvSpPr>
          <p:cNvPr id="55" name="Text Placeholder 3">
            <a:extLst>
              <a:ext uri="{FF2B5EF4-FFF2-40B4-BE49-F238E27FC236}">
                <a16:creationId xmlns:a16="http://schemas.microsoft.com/office/drawing/2014/main" id="{240939DC-9FF5-49DF-9507-F661B8586F47}"/>
              </a:ext>
            </a:extLst>
          </p:cNvPr>
          <p:cNvSpPr>
            <a:spLocks noGrp="1"/>
          </p:cNvSpPr>
          <p:nvPr>
            <p:custDataLst>
              <p:tags r:id="rId14"/>
            </p:custDataLst>
          </p:nvPr>
        </p:nvSpPr>
        <p:spPr bwMode="gray">
          <a:xfrm>
            <a:off x="5986463" y="5080000"/>
            <a:ext cx="461963"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391C3616-A1CA-4C3F-9F4D-79E8E512C3FA}" type="datetime'''''''''''''''''''-7''5''.''''''''''''''''''2'''''''''''''''">
              <a:rPr lang="en-US" altLang="en-US" sz="1400" smtClean="0">
                <a:solidFill>
                  <a:schemeClr val="bg1"/>
                </a:solidFill>
              </a:rPr>
              <a:pPr/>
              <a:t>-75.2</a:t>
            </a:fld>
            <a:endParaRPr lang="en-US" sz="1400" dirty="0">
              <a:solidFill>
                <a:schemeClr val="bg1"/>
              </a:solidFill>
              <a:sym typeface="+mn-lt"/>
            </a:endParaRPr>
          </a:p>
        </p:txBody>
      </p:sp>
      <p:sp>
        <p:nvSpPr>
          <p:cNvPr id="65" name="Text Placeholder 3">
            <a:extLst>
              <a:ext uri="{FF2B5EF4-FFF2-40B4-BE49-F238E27FC236}">
                <a16:creationId xmlns:a16="http://schemas.microsoft.com/office/drawing/2014/main" id="{4DFB997A-C709-496C-9555-7F30F781A602}"/>
              </a:ext>
            </a:extLst>
          </p:cNvPr>
          <p:cNvSpPr>
            <a:spLocks noGrp="1"/>
          </p:cNvSpPr>
          <p:nvPr>
            <p:custDataLst>
              <p:tags r:id="rId15"/>
            </p:custDataLst>
          </p:nvPr>
        </p:nvSpPr>
        <p:spPr bwMode="auto">
          <a:xfrm>
            <a:off x="6022975" y="5403850"/>
            <a:ext cx="387350"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4F4213B5-F942-4321-863D-2E7E39D6561B}" type="datetime'''''''''''2''''''''''0''''''''''''''2''''''''''''''8'''''">
              <a:rPr lang="en-US" altLang="en-US" sz="1400" smtClean="0"/>
              <a:pPr/>
              <a:t>2028</a:t>
            </a:fld>
            <a:endParaRPr lang="en-US" sz="1400" dirty="0">
              <a:sym typeface="+mn-lt"/>
            </a:endParaRPr>
          </a:p>
        </p:txBody>
      </p:sp>
      <p:sp>
        <p:nvSpPr>
          <p:cNvPr id="86" name="Text Placeholder 3">
            <a:extLst>
              <a:ext uri="{FF2B5EF4-FFF2-40B4-BE49-F238E27FC236}">
                <a16:creationId xmlns:a16="http://schemas.microsoft.com/office/drawing/2014/main" id="{C768254F-BE7E-41B0-9DA6-B7692CD30B1B}"/>
              </a:ext>
            </a:extLst>
          </p:cNvPr>
          <p:cNvSpPr>
            <a:spLocks noGrp="1"/>
          </p:cNvSpPr>
          <p:nvPr>
            <p:custDataLst>
              <p:tags r:id="rId16"/>
            </p:custDataLst>
          </p:nvPr>
        </p:nvSpPr>
        <p:spPr bwMode="gray">
          <a:xfrm>
            <a:off x="4332288" y="3249613"/>
            <a:ext cx="490538"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0158E37E-5FE4-49E3-884D-1A69ACE131EA}" type="datetime'''''''''''3''''''''''4''''''''''8''''''''.''''''''5'">
              <a:rPr lang="en-US" altLang="en-US" sz="1400" smtClean="0"/>
              <a:pPr/>
              <a:t>348.5</a:t>
            </a:fld>
            <a:endParaRPr lang="en-US" sz="1400" dirty="0">
              <a:sym typeface="+mn-lt"/>
            </a:endParaRPr>
          </a:p>
        </p:txBody>
      </p:sp>
      <p:sp>
        <p:nvSpPr>
          <p:cNvPr id="88" name="Text Placeholder 3">
            <a:extLst>
              <a:ext uri="{FF2B5EF4-FFF2-40B4-BE49-F238E27FC236}">
                <a16:creationId xmlns:a16="http://schemas.microsoft.com/office/drawing/2014/main" id="{62BC289E-3183-4FA4-B19B-E2C4E413A516}"/>
              </a:ext>
            </a:extLst>
          </p:cNvPr>
          <p:cNvSpPr>
            <a:spLocks noGrp="1"/>
          </p:cNvSpPr>
          <p:nvPr>
            <p:custDataLst>
              <p:tags r:id="rId17"/>
            </p:custDataLst>
          </p:nvPr>
        </p:nvSpPr>
        <p:spPr bwMode="gray">
          <a:xfrm>
            <a:off x="5153025" y="2689225"/>
            <a:ext cx="490538"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027BF3F4-C61E-4179-A96E-2FBDAAD7EA2F}" type="datetime'''''4''''''''''''7''''''''''6''''''''''''''''.''9'''''''">
              <a:rPr lang="en-US" altLang="en-US" sz="1400" smtClean="0"/>
              <a:pPr/>
              <a:t>476.9</a:t>
            </a:fld>
            <a:endParaRPr lang="en-US" sz="1400" dirty="0">
              <a:sym typeface="+mn-lt"/>
            </a:endParaRPr>
          </a:p>
        </p:txBody>
      </p:sp>
      <p:sp>
        <p:nvSpPr>
          <p:cNvPr id="90" name="Text Placeholder 3">
            <a:extLst>
              <a:ext uri="{FF2B5EF4-FFF2-40B4-BE49-F238E27FC236}">
                <a16:creationId xmlns:a16="http://schemas.microsoft.com/office/drawing/2014/main" id="{5F1715A5-E7FF-45A4-8EE0-BAFAA8780B36}"/>
              </a:ext>
            </a:extLst>
          </p:cNvPr>
          <p:cNvSpPr>
            <a:spLocks noGrp="1"/>
          </p:cNvSpPr>
          <p:nvPr>
            <p:custDataLst>
              <p:tags r:id="rId18"/>
            </p:custDataLst>
          </p:nvPr>
        </p:nvSpPr>
        <p:spPr bwMode="gray">
          <a:xfrm>
            <a:off x="5972175" y="2039938"/>
            <a:ext cx="490538"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B1B79DDD-29EE-4A77-A76D-E9BF79D8FBD0}" type="datetime'''''6''''''''''27''''''''''''''''''''''''''''.''''''''''8'''">
              <a:rPr lang="en-US" altLang="en-US" sz="1400" smtClean="0"/>
              <a:pPr/>
              <a:t>627.8</a:t>
            </a:fld>
            <a:endParaRPr lang="en-US" sz="1400" dirty="0">
              <a:sym typeface="+mn-lt"/>
            </a:endParaRPr>
          </a:p>
        </p:txBody>
      </p:sp>
      <p:sp>
        <p:nvSpPr>
          <p:cNvPr id="110" name="s4_footnote"/>
          <p:cNvSpPr>
            <a:spLocks noChangeArrowheads="1"/>
          </p:cNvSpPr>
          <p:nvPr/>
        </p:nvSpPr>
        <p:spPr bwMode="auto">
          <a:xfrm>
            <a:off x="3561806" y="6283972"/>
            <a:ext cx="8173123"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a:solidFill>
                  <a:schemeClr val="bg1">
                    <a:lumMod val="50000"/>
                  </a:schemeClr>
                </a:solidFill>
                <a:latin typeface="Trebuchet MS" panose="020B0603020202020204" pitchFamily="34" charset="0"/>
                <a:cs typeface="Arial" pitchFamily="34" charset="0"/>
              </a:rPr>
              <a:t>Notes: Wealth in local currency converted into USD using 2023 year-end exchange rate across all time periods. For forecasting details, please refer to methodology section. Source: BCG Global Wealth 2024 Market Sizing.</a:t>
            </a:r>
            <a:endParaRPr lang="en-US" sz="1000" dirty="0">
              <a:solidFill>
                <a:schemeClr val="bg1">
                  <a:lumMod val="50000"/>
                </a:schemeClr>
              </a:solidFill>
              <a:latin typeface="Trebuchet MS" panose="020B0603020202020204" pitchFamily="34" charset="0"/>
              <a:cs typeface="Arial" pitchFamily="34" charset="0"/>
            </a:endParaRPr>
          </a:p>
        </p:txBody>
      </p:sp>
      <p:sp>
        <p:nvSpPr>
          <p:cNvPr id="31" name="IllustrativeStamp"/>
          <p:cNvSpPr/>
          <p:nvPr/>
        </p:nvSpPr>
        <p:spPr>
          <a:xfrm>
            <a:off x="10338054" y="586196"/>
            <a:ext cx="1225296" cy="191773"/>
          </a:xfrm>
          <a:prstGeom prst="rect">
            <a:avLst/>
          </a:prstGeom>
          <a:noFill/>
          <a:ln w="9525" cap="flat" cmpd="sng" algn="ctr">
            <a:solidFill>
              <a:srgbClr val="E71C57"/>
            </a:solidFill>
            <a:prstDash val="solid"/>
            <a:miter lim="800000"/>
            <a:headEnd type="none" w="med" len="med"/>
            <a:tailEnd type="none" w="med" len="med"/>
          </a:ln>
          <a:effectLst/>
          <a:extLst>
            <a:ext uri="{909E8E84-426E-40DD-AFC4-6F175D3DCCD1}">
              <a14:hiddenFill xmlns:a14="http://schemas.microsoft.com/office/drawing/2010/main">
                <a:solidFill>
                  <a:srgbClr val="9A9A9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en-US" sz="1100" dirty="0">
                <a:solidFill>
                  <a:srgbClr val="E71C57"/>
                </a:solidFill>
              </a:rPr>
              <a:t>Constant currency</a:t>
            </a:r>
          </a:p>
        </p:txBody>
      </p:sp>
      <p:sp>
        <p:nvSpPr>
          <p:cNvPr id="14" name="Rectangle 13">
            <a:extLst>
              <a:ext uri="{FF2B5EF4-FFF2-40B4-BE49-F238E27FC236}">
                <a16:creationId xmlns:a16="http://schemas.microsoft.com/office/drawing/2014/main" id="{82508EBF-3C11-4E4B-82B9-9F06A1527F55}"/>
              </a:ext>
            </a:extLst>
          </p:cNvPr>
          <p:cNvSpPr/>
          <p:nvPr>
            <p:custDataLst>
              <p:tags r:id="rId19"/>
            </p:custDataLst>
          </p:nvPr>
        </p:nvSpPr>
        <p:spPr bwMode="gray">
          <a:xfrm>
            <a:off x="5872163" y="5757863"/>
            <a:ext cx="250825" cy="187325"/>
          </a:xfrm>
          <a:prstGeom prst="rect">
            <a:avLst/>
          </a:prstGeom>
          <a:solidFill>
            <a:srgbClr val="A1E26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15" name="Rectangle 14">
            <a:extLst>
              <a:ext uri="{FF2B5EF4-FFF2-40B4-BE49-F238E27FC236}">
                <a16:creationId xmlns:a16="http://schemas.microsoft.com/office/drawing/2014/main" id="{FE804A2F-5B07-4272-B5DC-72651D95F277}"/>
              </a:ext>
            </a:extLst>
          </p:cNvPr>
          <p:cNvSpPr/>
          <p:nvPr>
            <p:custDataLst>
              <p:tags r:id="rId20"/>
            </p:custDataLst>
          </p:nvPr>
        </p:nvSpPr>
        <p:spPr bwMode="gray">
          <a:xfrm>
            <a:off x="7597775" y="5757863"/>
            <a:ext cx="250825" cy="187325"/>
          </a:xfrm>
          <a:prstGeom prst="rect">
            <a:avLst/>
          </a:prstGeom>
          <a:solidFill>
            <a:srgbClr val="29BA74"/>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16" name="Rectangle 15">
            <a:extLst>
              <a:ext uri="{FF2B5EF4-FFF2-40B4-BE49-F238E27FC236}">
                <a16:creationId xmlns:a16="http://schemas.microsoft.com/office/drawing/2014/main" id="{C40E3CD1-5554-4DF9-93AF-94F74C52072F}"/>
              </a:ext>
            </a:extLst>
          </p:cNvPr>
          <p:cNvSpPr/>
          <p:nvPr>
            <p:custDataLst>
              <p:tags r:id="rId21"/>
            </p:custDataLst>
          </p:nvPr>
        </p:nvSpPr>
        <p:spPr bwMode="gray">
          <a:xfrm>
            <a:off x="8869363" y="5757863"/>
            <a:ext cx="250825" cy="187325"/>
          </a:xfrm>
          <a:prstGeom prst="rect">
            <a:avLst/>
          </a:prstGeom>
          <a:solidFill>
            <a:srgbClr val="197A56"/>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82" name="Text Placeholder 3">
            <a:extLst>
              <a:ext uri="{FF2B5EF4-FFF2-40B4-BE49-F238E27FC236}">
                <a16:creationId xmlns:a16="http://schemas.microsoft.com/office/drawing/2014/main" id="{D72E1CC4-CAED-4146-ACE9-CCE00DA6A429}"/>
              </a:ext>
            </a:extLst>
          </p:cNvPr>
          <p:cNvSpPr>
            <a:spLocks noGrp="1"/>
          </p:cNvSpPr>
          <p:nvPr>
            <p:custDataLst>
              <p:tags r:id="rId22"/>
            </p:custDataLst>
          </p:nvPr>
        </p:nvSpPr>
        <p:spPr bwMode="auto">
          <a:xfrm>
            <a:off x="6173788" y="5737225"/>
            <a:ext cx="1322388"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spcBef>
                <a:spcPct val="0"/>
              </a:spcBef>
              <a:spcAft>
                <a:spcPct val="0"/>
              </a:spcAft>
            </a:pPr>
            <a:fld id="{E5D50A17-009C-4748-889C-DAC6DD04AFF9}" type="datetime'Fin''a''''''''''n''ci''a''''''''l'''' W''e''''alt''''''''''h'">
              <a:rPr lang="en-US" altLang="en-US" sz="1400" smtClean="0"/>
              <a:pPr/>
              <a:t>Financial Wealth</a:t>
            </a:fld>
            <a:endParaRPr lang="en-US" sz="1400" dirty="0">
              <a:sym typeface="+mn-lt"/>
            </a:endParaRPr>
          </a:p>
        </p:txBody>
      </p:sp>
      <p:sp>
        <p:nvSpPr>
          <p:cNvPr id="83" name="Text Placeholder 3">
            <a:extLst>
              <a:ext uri="{FF2B5EF4-FFF2-40B4-BE49-F238E27FC236}">
                <a16:creationId xmlns:a16="http://schemas.microsoft.com/office/drawing/2014/main" id="{710A92BF-3D34-4519-940A-B7D9413677B2}"/>
              </a:ext>
            </a:extLst>
          </p:cNvPr>
          <p:cNvSpPr>
            <a:spLocks noGrp="1"/>
          </p:cNvSpPr>
          <p:nvPr>
            <p:custDataLst>
              <p:tags r:id="rId23"/>
            </p:custDataLst>
          </p:nvPr>
        </p:nvSpPr>
        <p:spPr bwMode="auto">
          <a:xfrm>
            <a:off x="7899400" y="5737225"/>
            <a:ext cx="868363"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spcBef>
                <a:spcPct val="0"/>
              </a:spcBef>
              <a:spcAft>
                <a:spcPct val="0"/>
              </a:spcAft>
            </a:pPr>
            <a:fld id="{01A680C7-452D-4346-A5EB-A05E26DBDE25}" type="datetime'''''''Re''al'''''''''''' ''''As''''''''s''''''''ets'''">
              <a:rPr lang="en-US" altLang="en-US" sz="1400" smtClean="0"/>
              <a:pPr/>
              <a:t>Real Assets</a:t>
            </a:fld>
            <a:endParaRPr lang="en-US" sz="1400" dirty="0">
              <a:sym typeface="+mn-lt"/>
            </a:endParaRPr>
          </a:p>
        </p:txBody>
      </p:sp>
      <p:sp>
        <p:nvSpPr>
          <p:cNvPr id="84" name="Text Placeholder 3">
            <a:extLst>
              <a:ext uri="{FF2B5EF4-FFF2-40B4-BE49-F238E27FC236}">
                <a16:creationId xmlns:a16="http://schemas.microsoft.com/office/drawing/2014/main" id="{364B8AEF-A376-4714-8287-85759D2E98D7}"/>
              </a:ext>
            </a:extLst>
          </p:cNvPr>
          <p:cNvSpPr>
            <a:spLocks noGrp="1"/>
          </p:cNvSpPr>
          <p:nvPr>
            <p:custDataLst>
              <p:tags r:id="rId24"/>
            </p:custDataLst>
          </p:nvPr>
        </p:nvSpPr>
        <p:spPr bwMode="auto">
          <a:xfrm>
            <a:off x="9170988" y="5737225"/>
            <a:ext cx="776288"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spcBef>
                <a:spcPct val="0"/>
              </a:spcBef>
              <a:spcAft>
                <a:spcPct val="0"/>
              </a:spcAft>
            </a:pPr>
            <a:fld id="{49F2AD96-C248-47EE-8658-E0631E3548AF}" type="datetime'L''''ia''''b''''il''''''''''''''''''i''''''t''i''''''e''''''s'">
              <a:rPr lang="en-US" altLang="en-US" sz="1400" smtClean="0"/>
              <a:pPr/>
              <a:t>Liabilities</a:t>
            </a:fld>
            <a:endParaRPr lang="en-US" sz="1400" dirty="0">
              <a:sym typeface="+mn-lt"/>
            </a:endParaRPr>
          </a:p>
        </p:txBody>
      </p:sp>
      <p:graphicFrame>
        <p:nvGraphicFramePr>
          <p:cNvPr id="18" name="Chart 17">
            <a:extLst>
              <a:ext uri="{FF2B5EF4-FFF2-40B4-BE49-F238E27FC236}">
                <a16:creationId xmlns:a16="http://schemas.microsoft.com/office/drawing/2014/main" id="{0E0490DC-78FF-6DB2-C459-D8287263FBAB}"/>
              </a:ext>
            </a:extLst>
          </p:cNvPr>
          <p:cNvGraphicFramePr/>
          <p:nvPr>
            <p:custDataLst>
              <p:tags r:id="rId25"/>
            </p:custDataLst>
            <p:extLst>
              <p:ext uri="{D42A27DB-BD31-4B8C-83A1-F6EECF244321}">
                <p14:modId xmlns:p14="http://schemas.microsoft.com/office/powerpoint/2010/main" val="243697988"/>
              </p:ext>
            </p:extLst>
          </p:nvPr>
        </p:nvGraphicFramePr>
        <p:xfrm>
          <a:off x="6727825" y="2493963"/>
          <a:ext cx="2586038" cy="2914650"/>
        </p:xfrm>
        <a:graphic>
          <a:graphicData uri="http://schemas.openxmlformats.org/drawingml/2006/chart">
            <c:chart xmlns:c="http://schemas.openxmlformats.org/drawingml/2006/chart" xmlns:r="http://schemas.openxmlformats.org/officeDocument/2006/relationships" r:id="rId63"/>
          </a:graphicData>
        </a:graphic>
      </p:graphicFrame>
      <p:sp>
        <p:nvSpPr>
          <p:cNvPr id="60" name="Text Placeholder 3">
            <a:extLst>
              <a:ext uri="{FF2B5EF4-FFF2-40B4-BE49-F238E27FC236}">
                <a16:creationId xmlns:a16="http://schemas.microsoft.com/office/drawing/2014/main" id="{6D3EAE38-859B-4276-A7AB-C455112351C2}"/>
              </a:ext>
            </a:extLst>
          </p:cNvPr>
          <p:cNvSpPr>
            <a:spLocks noGrp="1"/>
          </p:cNvSpPr>
          <p:nvPr>
            <p:custDataLst>
              <p:tags r:id="rId26"/>
            </p:custDataLst>
          </p:nvPr>
        </p:nvSpPr>
        <p:spPr bwMode="gray">
          <a:xfrm>
            <a:off x="7062788" y="4051300"/>
            <a:ext cx="303213"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95F1D754-9EE1-4A5E-91AF-A4D93E3C407B}" type="datetime'''''''''3''''''''''''''''''''''''''.''''3'''">
              <a:rPr lang="en-US" altLang="en-US" sz="1400" smtClean="0"/>
              <a:pPr/>
              <a:t>3.3</a:t>
            </a:fld>
            <a:endParaRPr lang="en-US" sz="1400" dirty="0">
              <a:sym typeface="+mn-lt"/>
            </a:endParaRPr>
          </a:p>
        </p:txBody>
      </p:sp>
      <p:sp>
        <p:nvSpPr>
          <p:cNvPr id="61" name="Text Placeholder 3">
            <a:extLst>
              <a:ext uri="{FF2B5EF4-FFF2-40B4-BE49-F238E27FC236}">
                <a16:creationId xmlns:a16="http://schemas.microsoft.com/office/drawing/2014/main" id="{AA902C9B-250C-40F7-9D60-234FB0BE1E50}"/>
              </a:ext>
            </a:extLst>
          </p:cNvPr>
          <p:cNvSpPr>
            <a:spLocks noGrp="1"/>
          </p:cNvSpPr>
          <p:nvPr>
            <p:custDataLst>
              <p:tags r:id="rId27"/>
            </p:custDataLst>
          </p:nvPr>
        </p:nvSpPr>
        <p:spPr bwMode="gray">
          <a:xfrm>
            <a:off x="7062788" y="4641850"/>
            <a:ext cx="303213"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F7CF3AB9-1BE4-4B8C-B448-C08415DCB4C3}" type="datetime'''4''''''''''.''6'">
              <a:rPr lang="en-US" altLang="en-US" sz="1400" smtClean="0">
                <a:solidFill>
                  <a:schemeClr val="bg1"/>
                </a:solidFill>
              </a:rPr>
              <a:pPr/>
              <a:t>4.6</a:t>
            </a:fld>
            <a:endParaRPr lang="en-US" sz="1400" dirty="0">
              <a:solidFill>
                <a:schemeClr val="bg1"/>
              </a:solidFill>
              <a:sym typeface="+mn-lt"/>
            </a:endParaRPr>
          </a:p>
        </p:txBody>
      </p:sp>
      <p:sp>
        <p:nvSpPr>
          <p:cNvPr id="62" name="Text Placeholder 3">
            <a:extLst>
              <a:ext uri="{FF2B5EF4-FFF2-40B4-BE49-F238E27FC236}">
                <a16:creationId xmlns:a16="http://schemas.microsoft.com/office/drawing/2014/main" id="{0A69B0DB-6F14-4B20-A21D-A8AF980217C0}"/>
              </a:ext>
            </a:extLst>
          </p:cNvPr>
          <p:cNvSpPr>
            <a:spLocks noGrp="1"/>
          </p:cNvSpPr>
          <p:nvPr>
            <p:custDataLst>
              <p:tags r:id="rId28"/>
            </p:custDataLst>
          </p:nvPr>
        </p:nvSpPr>
        <p:spPr bwMode="gray">
          <a:xfrm>
            <a:off x="7029450" y="5038725"/>
            <a:ext cx="368300" cy="234950"/>
          </a:xfrm>
          <a:prstGeom prst="rect">
            <a:avLst/>
          </a:prstGeom>
          <a:solidFill>
            <a:srgbClr val="197A56"/>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6748AE03-9367-43ED-8556-827AF7A48A54}" type="datetime'''''''''''''''''-''0''''''''''''''''''''''''''''.''''''''7'''">
              <a:rPr lang="en-US" altLang="en-US" sz="1400" smtClean="0">
                <a:solidFill>
                  <a:schemeClr val="bg1"/>
                </a:solidFill>
                <a:effectLst/>
              </a:rPr>
              <a:pPr/>
              <a:t>-0.7</a:t>
            </a:fld>
            <a:endParaRPr lang="en-US" sz="1400" dirty="0">
              <a:solidFill>
                <a:schemeClr val="bg1"/>
              </a:solidFill>
              <a:sym typeface="+mn-lt"/>
            </a:endParaRPr>
          </a:p>
        </p:txBody>
      </p:sp>
      <p:sp>
        <p:nvSpPr>
          <p:cNvPr id="105" name="Text Placeholder 3">
            <a:extLst>
              <a:ext uri="{FF2B5EF4-FFF2-40B4-BE49-F238E27FC236}">
                <a16:creationId xmlns:a16="http://schemas.microsoft.com/office/drawing/2014/main" id="{C5EB0557-6BFF-4CE1-BC5D-41E83AF54B4B}"/>
              </a:ext>
            </a:extLst>
          </p:cNvPr>
          <p:cNvSpPr>
            <a:spLocks noGrp="1"/>
          </p:cNvSpPr>
          <p:nvPr>
            <p:custDataLst>
              <p:tags r:id="rId29"/>
            </p:custDataLst>
          </p:nvPr>
        </p:nvSpPr>
        <p:spPr bwMode="auto">
          <a:xfrm>
            <a:off x="7019925" y="5384800"/>
            <a:ext cx="387350"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8F42B64F-D363-44F3-8518-1ACF4D3032A6}" type="datetime'''''''2''''0''1''8'''''''''''''''''">
              <a:rPr lang="en-US" altLang="en-US" sz="1400" smtClean="0"/>
              <a:pPr/>
              <a:t>2018</a:t>
            </a:fld>
            <a:endParaRPr lang="en-US" sz="1400" dirty="0">
              <a:sym typeface="+mn-lt"/>
            </a:endParaRPr>
          </a:p>
        </p:txBody>
      </p:sp>
      <p:sp>
        <p:nvSpPr>
          <p:cNvPr id="67" name="Text Placeholder 3">
            <a:extLst>
              <a:ext uri="{FF2B5EF4-FFF2-40B4-BE49-F238E27FC236}">
                <a16:creationId xmlns:a16="http://schemas.microsoft.com/office/drawing/2014/main" id="{653DA578-4CAA-481C-AB2B-9DAF24A95ACA}"/>
              </a:ext>
            </a:extLst>
          </p:cNvPr>
          <p:cNvSpPr>
            <a:spLocks noGrp="1"/>
          </p:cNvSpPr>
          <p:nvPr>
            <p:custDataLst>
              <p:tags r:id="rId30"/>
            </p:custDataLst>
          </p:nvPr>
        </p:nvSpPr>
        <p:spPr bwMode="gray">
          <a:xfrm>
            <a:off x="7869238" y="3586163"/>
            <a:ext cx="303213"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C44B339F-F62E-46D4-9FD3-B7AC8FFB9D24}" type="datetime'''''''''''''''''''''5''''''''.''''''''''''''''''''1'''">
              <a:rPr lang="en-US" altLang="en-US" sz="1400" smtClean="0"/>
              <a:pPr/>
              <a:t>5.1</a:t>
            </a:fld>
            <a:endParaRPr lang="en-US" sz="1400" dirty="0">
              <a:sym typeface="+mn-lt"/>
            </a:endParaRPr>
          </a:p>
        </p:txBody>
      </p:sp>
      <p:sp>
        <p:nvSpPr>
          <p:cNvPr id="71" name="Text Placeholder 3">
            <a:extLst>
              <a:ext uri="{FF2B5EF4-FFF2-40B4-BE49-F238E27FC236}">
                <a16:creationId xmlns:a16="http://schemas.microsoft.com/office/drawing/2014/main" id="{F67761CF-6D37-4B81-87EB-A3F6194A916B}"/>
              </a:ext>
            </a:extLst>
          </p:cNvPr>
          <p:cNvSpPr>
            <a:spLocks noGrp="1"/>
          </p:cNvSpPr>
          <p:nvPr>
            <p:custDataLst>
              <p:tags r:id="rId31"/>
            </p:custDataLst>
          </p:nvPr>
        </p:nvSpPr>
        <p:spPr bwMode="gray">
          <a:xfrm>
            <a:off x="7869238" y="4478338"/>
            <a:ext cx="303213"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877B1506-C2D5-42E7-9E1F-1F27DB2C8912}" type="datetime'''''''''''''''''''''6''''''''''''.7'''''''''''''">
              <a:rPr lang="en-US" altLang="en-US" sz="1400" smtClean="0">
                <a:solidFill>
                  <a:schemeClr val="bg1"/>
                </a:solidFill>
              </a:rPr>
              <a:pPr/>
              <a:t>6.7</a:t>
            </a:fld>
            <a:endParaRPr lang="en-US" sz="1400" dirty="0">
              <a:solidFill>
                <a:schemeClr val="bg1"/>
              </a:solidFill>
              <a:sym typeface="+mn-lt"/>
            </a:endParaRPr>
          </a:p>
        </p:txBody>
      </p:sp>
      <p:sp>
        <p:nvSpPr>
          <p:cNvPr id="72" name="Text Placeholder 3">
            <a:extLst>
              <a:ext uri="{FF2B5EF4-FFF2-40B4-BE49-F238E27FC236}">
                <a16:creationId xmlns:a16="http://schemas.microsoft.com/office/drawing/2014/main" id="{BBC723F0-6C9D-492D-9AA7-FE359E9DCBA9}"/>
              </a:ext>
            </a:extLst>
          </p:cNvPr>
          <p:cNvSpPr>
            <a:spLocks noGrp="1"/>
          </p:cNvSpPr>
          <p:nvPr>
            <p:custDataLst>
              <p:tags r:id="rId32"/>
            </p:custDataLst>
          </p:nvPr>
        </p:nvSpPr>
        <p:spPr bwMode="gray">
          <a:xfrm>
            <a:off x="7835900" y="5064125"/>
            <a:ext cx="368300" cy="234950"/>
          </a:xfrm>
          <a:prstGeom prst="rect">
            <a:avLst/>
          </a:prstGeom>
          <a:solidFill>
            <a:srgbClr val="197A56"/>
          </a:solidFill>
          <a:ln>
            <a:noFill/>
          </a:ln>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2CD0477F-E742-470A-88EB-F9740B093133}" type="datetime'''''''''''''''''-''''''''1''''''''''''''''''''.''''0'''''">
              <a:rPr lang="en-US" altLang="en-US" sz="1400" smtClean="0">
                <a:solidFill>
                  <a:schemeClr val="bg1"/>
                </a:solidFill>
                <a:effectLst/>
              </a:rPr>
              <a:pPr/>
              <a:t>-1.0</a:t>
            </a:fld>
            <a:endParaRPr lang="en-US" sz="1400" dirty="0">
              <a:solidFill>
                <a:schemeClr val="bg1"/>
              </a:solidFill>
              <a:sym typeface="+mn-lt"/>
            </a:endParaRPr>
          </a:p>
        </p:txBody>
      </p:sp>
      <p:sp>
        <p:nvSpPr>
          <p:cNvPr id="106" name="Text Placeholder 3">
            <a:extLst>
              <a:ext uri="{FF2B5EF4-FFF2-40B4-BE49-F238E27FC236}">
                <a16:creationId xmlns:a16="http://schemas.microsoft.com/office/drawing/2014/main" id="{6EC41B7B-605F-48E2-A888-638FBD905824}"/>
              </a:ext>
            </a:extLst>
          </p:cNvPr>
          <p:cNvSpPr>
            <a:spLocks noGrp="1"/>
          </p:cNvSpPr>
          <p:nvPr>
            <p:custDataLst>
              <p:tags r:id="rId33"/>
            </p:custDataLst>
          </p:nvPr>
        </p:nvSpPr>
        <p:spPr bwMode="auto">
          <a:xfrm>
            <a:off x="7826375" y="5384800"/>
            <a:ext cx="387350"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32CDE282-E303-4265-88CF-7AB15BF18335}" type="datetime'''202''3'''''''''''''''''''''''''''''''''''''''''''''''''">
              <a:rPr lang="en-US" altLang="en-US" sz="1400" smtClean="0"/>
              <a:pPr/>
              <a:t>2023</a:t>
            </a:fld>
            <a:endParaRPr lang="en-US" sz="1400" dirty="0">
              <a:sym typeface="+mn-lt"/>
            </a:endParaRPr>
          </a:p>
        </p:txBody>
      </p:sp>
      <p:sp>
        <p:nvSpPr>
          <p:cNvPr id="73" name="Text Placeholder 3">
            <a:extLst>
              <a:ext uri="{FF2B5EF4-FFF2-40B4-BE49-F238E27FC236}">
                <a16:creationId xmlns:a16="http://schemas.microsoft.com/office/drawing/2014/main" id="{E9FD4E07-826B-4A74-99D9-CB5877BED3BB}"/>
              </a:ext>
            </a:extLst>
          </p:cNvPr>
          <p:cNvSpPr>
            <a:spLocks noGrp="1"/>
          </p:cNvSpPr>
          <p:nvPr>
            <p:custDataLst>
              <p:tags r:id="rId34"/>
            </p:custDataLst>
          </p:nvPr>
        </p:nvSpPr>
        <p:spPr bwMode="gray">
          <a:xfrm>
            <a:off x="8677275" y="3016250"/>
            <a:ext cx="303213"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0BEE4568-98BA-4510-9663-C13D64041057}" type="datetime'''''''''''''''''''''''''''''''''''''''7.''''''4'''''">
              <a:rPr lang="en-US" altLang="en-US" sz="1400" smtClean="0"/>
              <a:pPr/>
              <a:t>7.4</a:t>
            </a:fld>
            <a:endParaRPr lang="en-US" sz="1400" dirty="0">
              <a:sym typeface="+mn-lt"/>
            </a:endParaRPr>
          </a:p>
        </p:txBody>
      </p:sp>
      <p:sp>
        <p:nvSpPr>
          <p:cNvPr id="74" name="Text Placeholder 3">
            <a:extLst>
              <a:ext uri="{FF2B5EF4-FFF2-40B4-BE49-F238E27FC236}">
                <a16:creationId xmlns:a16="http://schemas.microsoft.com/office/drawing/2014/main" id="{956B825A-8D1D-4F1D-A6E1-FE3666E0D2BC}"/>
              </a:ext>
            </a:extLst>
          </p:cNvPr>
          <p:cNvSpPr>
            <a:spLocks noGrp="1"/>
          </p:cNvSpPr>
          <p:nvPr>
            <p:custDataLst>
              <p:tags r:id="rId35"/>
            </p:custDataLst>
          </p:nvPr>
        </p:nvSpPr>
        <p:spPr bwMode="gray">
          <a:xfrm>
            <a:off x="8677275" y="4279900"/>
            <a:ext cx="303213"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D36C4358-8301-4306-A1B3-BCBB58ABEFE3}" type="datetime'9.''''''''''''4'">
              <a:rPr lang="en-US" altLang="en-US" sz="1400" smtClean="0">
                <a:solidFill>
                  <a:schemeClr val="bg1"/>
                </a:solidFill>
              </a:rPr>
              <a:pPr/>
              <a:t>9.4</a:t>
            </a:fld>
            <a:endParaRPr lang="en-US" sz="1400" dirty="0">
              <a:solidFill>
                <a:schemeClr val="bg1"/>
              </a:solidFill>
              <a:sym typeface="+mn-lt"/>
            </a:endParaRPr>
          </a:p>
        </p:txBody>
      </p:sp>
      <p:sp>
        <p:nvSpPr>
          <p:cNvPr id="75" name="Text Placeholder 3">
            <a:extLst>
              <a:ext uri="{FF2B5EF4-FFF2-40B4-BE49-F238E27FC236}">
                <a16:creationId xmlns:a16="http://schemas.microsoft.com/office/drawing/2014/main" id="{8924F47E-CEC7-4A21-8E9E-5958AAAAB232}"/>
              </a:ext>
            </a:extLst>
          </p:cNvPr>
          <p:cNvSpPr>
            <a:spLocks noGrp="1"/>
          </p:cNvSpPr>
          <p:nvPr>
            <p:custDataLst>
              <p:tags r:id="rId36"/>
            </p:custDataLst>
          </p:nvPr>
        </p:nvSpPr>
        <p:spPr bwMode="gray">
          <a:xfrm>
            <a:off x="8643938" y="5097463"/>
            <a:ext cx="368300"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7DDA1C63-7482-4CF4-AC17-A7CD2A733EFE}" type="datetime'''''''''''''''''''''''-''1''.''''''''''''''''''''''''5'''''''">
              <a:rPr lang="en-US" altLang="en-US" sz="1400" smtClean="0">
                <a:solidFill>
                  <a:schemeClr val="bg1"/>
                </a:solidFill>
              </a:rPr>
              <a:pPr/>
              <a:t>-1.5</a:t>
            </a:fld>
            <a:endParaRPr lang="en-US" sz="1400" dirty="0">
              <a:solidFill>
                <a:schemeClr val="bg1"/>
              </a:solidFill>
              <a:sym typeface="+mn-lt"/>
            </a:endParaRPr>
          </a:p>
        </p:txBody>
      </p:sp>
      <p:sp>
        <p:nvSpPr>
          <p:cNvPr id="104" name="Text Placeholder 3">
            <a:extLst>
              <a:ext uri="{FF2B5EF4-FFF2-40B4-BE49-F238E27FC236}">
                <a16:creationId xmlns:a16="http://schemas.microsoft.com/office/drawing/2014/main" id="{8C3157FC-B03F-4458-9A3A-4F57C3763F91}"/>
              </a:ext>
            </a:extLst>
          </p:cNvPr>
          <p:cNvSpPr>
            <a:spLocks noGrp="1"/>
          </p:cNvSpPr>
          <p:nvPr>
            <p:custDataLst>
              <p:tags r:id="rId37"/>
            </p:custDataLst>
          </p:nvPr>
        </p:nvSpPr>
        <p:spPr bwMode="auto">
          <a:xfrm>
            <a:off x="8634413" y="5384800"/>
            <a:ext cx="387350"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C48AD8F9-7C09-4493-B750-065AAECDB04D}" type="datetime'''''''''''''''''''''''''2''0''''''''''''''''''''''''''28'''">
              <a:rPr lang="en-US" altLang="en-US" sz="1400" smtClean="0"/>
              <a:pPr/>
              <a:t>2028</a:t>
            </a:fld>
            <a:endParaRPr lang="en-US" sz="1400" dirty="0">
              <a:sym typeface="+mn-lt"/>
            </a:endParaRPr>
          </a:p>
        </p:txBody>
      </p:sp>
      <p:sp>
        <p:nvSpPr>
          <p:cNvPr id="107" name="Text Placeholder 3">
            <a:extLst>
              <a:ext uri="{FF2B5EF4-FFF2-40B4-BE49-F238E27FC236}">
                <a16:creationId xmlns:a16="http://schemas.microsoft.com/office/drawing/2014/main" id="{BD3B4F85-9134-4A8D-B17E-9DC44A01EE1E}"/>
              </a:ext>
            </a:extLst>
          </p:cNvPr>
          <p:cNvSpPr>
            <a:spLocks noGrp="1"/>
          </p:cNvSpPr>
          <p:nvPr>
            <p:custDataLst>
              <p:tags r:id="rId38"/>
            </p:custDataLst>
          </p:nvPr>
        </p:nvSpPr>
        <p:spPr bwMode="gray">
          <a:xfrm>
            <a:off x="7062788" y="3662363"/>
            <a:ext cx="303213"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28F1157C-7891-4C30-BD1B-0581D47865EC}" type="datetime'''''''''''''''''''''''''''''''''''''''''''''''7''''''''''.1'''">
              <a:rPr lang="en-US" altLang="en-US" sz="1400" smtClean="0"/>
              <a:pPr/>
              <a:t>7.1</a:t>
            </a:fld>
            <a:endParaRPr lang="en-US" sz="1400" dirty="0">
              <a:sym typeface="+mn-lt"/>
            </a:endParaRPr>
          </a:p>
        </p:txBody>
      </p:sp>
      <p:sp>
        <p:nvSpPr>
          <p:cNvPr id="109" name="Text Placeholder 3">
            <a:extLst>
              <a:ext uri="{FF2B5EF4-FFF2-40B4-BE49-F238E27FC236}">
                <a16:creationId xmlns:a16="http://schemas.microsoft.com/office/drawing/2014/main" id="{C219A2D0-A2DF-4587-8942-EC8130FF2BDA}"/>
              </a:ext>
            </a:extLst>
          </p:cNvPr>
          <p:cNvSpPr>
            <a:spLocks noGrp="1"/>
          </p:cNvSpPr>
          <p:nvPr>
            <p:custDataLst>
              <p:tags r:id="rId39"/>
            </p:custDataLst>
          </p:nvPr>
        </p:nvSpPr>
        <p:spPr bwMode="gray">
          <a:xfrm>
            <a:off x="7821613" y="3060700"/>
            <a:ext cx="396875"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0750DA5F-7B48-4EDE-8000-2686C252A4C2}" type="datetime'''1''''''''''''''''''''''0''''''''''''''''''''''''.''''8'''''">
              <a:rPr lang="en-US" altLang="en-US" sz="1400" smtClean="0"/>
              <a:pPr/>
              <a:t>10.8</a:t>
            </a:fld>
            <a:endParaRPr lang="en-US" sz="1400" dirty="0">
              <a:sym typeface="+mn-lt"/>
            </a:endParaRPr>
          </a:p>
        </p:txBody>
      </p:sp>
      <p:sp>
        <p:nvSpPr>
          <p:cNvPr id="112" name="Text Placeholder 3">
            <a:extLst>
              <a:ext uri="{FF2B5EF4-FFF2-40B4-BE49-F238E27FC236}">
                <a16:creationId xmlns:a16="http://schemas.microsoft.com/office/drawing/2014/main" id="{04C776AF-21D8-4352-AB6B-DF43AB934664}"/>
              </a:ext>
            </a:extLst>
          </p:cNvPr>
          <p:cNvSpPr>
            <a:spLocks noGrp="1"/>
          </p:cNvSpPr>
          <p:nvPr>
            <p:custDataLst>
              <p:tags r:id="rId40"/>
            </p:custDataLst>
          </p:nvPr>
        </p:nvSpPr>
        <p:spPr bwMode="gray">
          <a:xfrm>
            <a:off x="8629650" y="2316163"/>
            <a:ext cx="396875"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31FDEAED-8B37-4955-8DCF-C18186005C51}" type="datetime'''''''15''''''''''''''''.''''''''''''3'''''''''''''">
              <a:rPr lang="en-US" altLang="en-US" sz="1400" smtClean="0"/>
              <a:pPr/>
              <a:t>15.3</a:t>
            </a:fld>
            <a:endParaRPr lang="en-US" sz="1400" dirty="0">
              <a:sym typeface="+mn-lt"/>
            </a:endParaRPr>
          </a:p>
        </p:txBody>
      </p:sp>
      <p:graphicFrame>
        <p:nvGraphicFramePr>
          <p:cNvPr id="9" name="Chart 8">
            <a:extLst>
              <a:ext uri="{FF2B5EF4-FFF2-40B4-BE49-F238E27FC236}">
                <a16:creationId xmlns:a16="http://schemas.microsoft.com/office/drawing/2014/main" id="{C7BF94AB-5EA5-D4DC-2C5E-9B9FD0F26B58}"/>
              </a:ext>
            </a:extLst>
          </p:cNvPr>
          <p:cNvGraphicFramePr/>
          <p:nvPr>
            <p:custDataLst>
              <p:tags r:id="rId41"/>
            </p:custDataLst>
            <p:extLst>
              <p:ext uri="{D42A27DB-BD31-4B8C-83A1-F6EECF244321}">
                <p14:modId xmlns:p14="http://schemas.microsoft.com/office/powerpoint/2010/main" val="2440614047"/>
              </p:ext>
            </p:extLst>
          </p:nvPr>
        </p:nvGraphicFramePr>
        <p:xfrm>
          <a:off x="9317038" y="2908300"/>
          <a:ext cx="2611437" cy="2414588"/>
        </p:xfrm>
        <a:graphic>
          <a:graphicData uri="http://schemas.openxmlformats.org/drawingml/2006/chart">
            <c:chart xmlns:c="http://schemas.openxmlformats.org/drawingml/2006/chart" xmlns:r="http://schemas.openxmlformats.org/officeDocument/2006/relationships" r:id="rId64"/>
          </a:graphicData>
        </a:graphic>
      </p:graphicFrame>
      <p:sp>
        <p:nvSpPr>
          <p:cNvPr id="81" name="Text Placeholder 3">
            <a:extLst>
              <a:ext uri="{FF2B5EF4-FFF2-40B4-BE49-F238E27FC236}">
                <a16:creationId xmlns:a16="http://schemas.microsoft.com/office/drawing/2014/main" id="{E1018FA9-ACF8-435D-A774-48058023D1D9}"/>
              </a:ext>
            </a:extLst>
          </p:cNvPr>
          <p:cNvSpPr>
            <a:spLocks noGrp="1"/>
          </p:cNvSpPr>
          <p:nvPr>
            <p:custDataLst>
              <p:tags r:id="rId42"/>
            </p:custDataLst>
          </p:nvPr>
        </p:nvSpPr>
        <p:spPr bwMode="gray">
          <a:xfrm>
            <a:off x="9659938" y="4267200"/>
            <a:ext cx="296863"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0648078E-20BC-4F8F-927E-C00FFB71FF5E}" type="datetime'''''''0''''.''1'''''''''''''''''''''''''''''''''''''''''''''">
              <a:rPr lang="en-US" altLang="en-US" sz="1400" smtClean="0"/>
              <a:pPr/>
              <a:t>0.1</a:t>
            </a:fld>
            <a:endParaRPr lang="en-US" sz="1400" dirty="0">
              <a:sym typeface="+mn-lt"/>
            </a:endParaRPr>
          </a:p>
        </p:txBody>
      </p:sp>
      <p:sp>
        <p:nvSpPr>
          <p:cNvPr id="85" name="Text Placeholder 3">
            <a:extLst>
              <a:ext uri="{FF2B5EF4-FFF2-40B4-BE49-F238E27FC236}">
                <a16:creationId xmlns:a16="http://schemas.microsoft.com/office/drawing/2014/main" id="{D521867E-8982-4395-B168-6449B3C771AB}"/>
              </a:ext>
            </a:extLst>
          </p:cNvPr>
          <p:cNvSpPr>
            <a:spLocks noGrp="1"/>
          </p:cNvSpPr>
          <p:nvPr>
            <p:custDataLst>
              <p:tags r:id="rId43"/>
            </p:custDataLst>
          </p:nvPr>
        </p:nvSpPr>
        <p:spPr bwMode="gray">
          <a:xfrm>
            <a:off x="9659938" y="4706938"/>
            <a:ext cx="296863"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617DB8BD-DD90-43A8-8913-AAB764FCAD52}" type="datetime'0''''''''''''''''''''''.''''''2'''''''''''">
              <a:rPr lang="en-US" altLang="en-US" sz="1400" smtClean="0">
                <a:solidFill>
                  <a:schemeClr val="bg1"/>
                </a:solidFill>
              </a:rPr>
              <a:pPr/>
              <a:t>0.2</a:t>
            </a:fld>
            <a:endParaRPr lang="en-US" sz="1400" dirty="0">
              <a:solidFill>
                <a:schemeClr val="bg1"/>
              </a:solidFill>
              <a:sym typeface="+mn-lt"/>
            </a:endParaRPr>
          </a:p>
        </p:txBody>
      </p:sp>
      <p:sp>
        <p:nvSpPr>
          <p:cNvPr id="129" name="Text Placeholder 3">
            <a:extLst>
              <a:ext uri="{FF2B5EF4-FFF2-40B4-BE49-F238E27FC236}">
                <a16:creationId xmlns:a16="http://schemas.microsoft.com/office/drawing/2014/main" id="{B8711C74-5E12-4FD0-B954-CF50F3E4ABE8}"/>
              </a:ext>
            </a:extLst>
          </p:cNvPr>
          <p:cNvSpPr>
            <a:spLocks noGrp="1"/>
          </p:cNvSpPr>
          <p:nvPr>
            <p:custDataLst>
              <p:tags r:id="rId44"/>
            </p:custDataLst>
          </p:nvPr>
        </p:nvSpPr>
        <p:spPr bwMode="gray">
          <a:xfrm>
            <a:off x="9659938" y="5002213"/>
            <a:ext cx="296863" cy="234950"/>
          </a:xfrm>
          <a:prstGeom prst="rect">
            <a:avLst/>
          </a:prstGeom>
          <a:solidFill>
            <a:srgbClr val="197A56"/>
          </a:solidFill>
          <a:ln>
            <a:noFill/>
          </a:ln>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4F11BBA3-1066-48A1-BC66-CD02A85CEC6D}" type="datetime'''''0''.''''0'''''''''">
              <a:rPr lang="en-US" altLang="en-US" sz="1400" smtClean="0">
                <a:solidFill>
                  <a:schemeClr val="bg1"/>
                </a:solidFill>
                <a:effectLst/>
              </a:rPr>
              <a:pPr/>
              <a:t>0.0</a:t>
            </a:fld>
            <a:endParaRPr lang="en-US" sz="1400" dirty="0">
              <a:solidFill>
                <a:schemeClr val="bg1"/>
              </a:solidFill>
              <a:sym typeface="+mn-lt"/>
            </a:endParaRPr>
          </a:p>
        </p:txBody>
      </p:sp>
      <p:sp>
        <p:nvSpPr>
          <p:cNvPr id="124" name="Text Placeholder 3">
            <a:extLst>
              <a:ext uri="{FF2B5EF4-FFF2-40B4-BE49-F238E27FC236}">
                <a16:creationId xmlns:a16="http://schemas.microsoft.com/office/drawing/2014/main" id="{A16B86C5-9F74-4148-B873-14F72B29066C}"/>
              </a:ext>
            </a:extLst>
          </p:cNvPr>
          <p:cNvSpPr>
            <a:spLocks noGrp="1"/>
          </p:cNvSpPr>
          <p:nvPr>
            <p:custDataLst>
              <p:tags r:id="rId45"/>
            </p:custDataLst>
          </p:nvPr>
        </p:nvSpPr>
        <p:spPr bwMode="gray">
          <a:xfrm>
            <a:off x="9613900" y="5334000"/>
            <a:ext cx="387350"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02CD3193-8EDD-47A5-B880-C0E16391C228}" type="datetime'2''''''''0''''''''''''''1''''''''''''''''''''''''''8'''''">
              <a:rPr lang="en-US" altLang="en-US" sz="1400" smtClean="0"/>
              <a:pPr/>
              <a:t>2018</a:t>
            </a:fld>
            <a:endParaRPr lang="en-US" sz="1400" dirty="0">
              <a:sym typeface="+mn-lt"/>
            </a:endParaRPr>
          </a:p>
        </p:txBody>
      </p:sp>
      <p:sp>
        <p:nvSpPr>
          <p:cNvPr id="89" name="Text Placeholder 3">
            <a:extLst>
              <a:ext uri="{FF2B5EF4-FFF2-40B4-BE49-F238E27FC236}">
                <a16:creationId xmlns:a16="http://schemas.microsoft.com/office/drawing/2014/main" id="{8761ECEF-A8A2-47D6-A7EE-9E90D0DF14CC}"/>
              </a:ext>
            </a:extLst>
          </p:cNvPr>
          <p:cNvSpPr>
            <a:spLocks noGrp="1"/>
          </p:cNvSpPr>
          <p:nvPr>
            <p:custDataLst>
              <p:tags r:id="rId46"/>
            </p:custDataLst>
          </p:nvPr>
        </p:nvSpPr>
        <p:spPr bwMode="gray">
          <a:xfrm>
            <a:off x="10474325" y="3824288"/>
            <a:ext cx="296863"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C21B6DD8-AABB-43B2-ABD3-26D0F818E8FB}" type="datetime'0''''''''''''''''''''''''.''''''''3'''''''''''''''''''''''">
              <a:rPr lang="en-US" altLang="en-US" sz="1400" smtClean="0"/>
              <a:pPr/>
              <a:t>0.3</a:t>
            </a:fld>
            <a:endParaRPr lang="en-US" sz="1400" dirty="0">
              <a:sym typeface="+mn-lt"/>
            </a:endParaRPr>
          </a:p>
        </p:txBody>
      </p:sp>
      <p:sp>
        <p:nvSpPr>
          <p:cNvPr id="91" name="Text Placeholder 3">
            <a:extLst>
              <a:ext uri="{FF2B5EF4-FFF2-40B4-BE49-F238E27FC236}">
                <a16:creationId xmlns:a16="http://schemas.microsoft.com/office/drawing/2014/main" id="{E362E2D8-6AD8-4000-83CD-861A2CAB668F}"/>
              </a:ext>
            </a:extLst>
          </p:cNvPr>
          <p:cNvSpPr>
            <a:spLocks noGrp="1"/>
          </p:cNvSpPr>
          <p:nvPr>
            <p:custDataLst>
              <p:tags r:id="rId47"/>
            </p:custDataLst>
          </p:nvPr>
        </p:nvSpPr>
        <p:spPr bwMode="gray">
          <a:xfrm>
            <a:off x="10474325" y="4584700"/>
            <a:ext cx="296863"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75319F56-8708-421D-9574-A5740836BD9B}" type="datetime'''0.''''''3'''''''''''''''''''''''''''''''''''''''''''''''">
              <a:rPr lang="en-US" altLang="en-US" sz="1400" smtClean="0">
                <a:solidFill>
                  <a:schemeClr val="bg1"/>
                </a:solidFill>
              </a:rPr>
              <a:pPr/>
              <a:t>0.3</a:t>
            </a:fld>
            <a:endParaRPr lang="en-US" sz="1400" dirty="0">
              <a:solidFill>
                <a:schemeClr val="bg1"/>
              </a:solidFill>
              <a:sym typeface="+mn-lt"/>
            </a:endParaRPr>
          </a:p>
        </p:txBody>
      </p:sp>
      <p:sp>
        <p:nvSpPr>
          <p:cNvPr id="92" name="Text Placeholder 3">
            <a:extLst>
              <a:ext uri="{FF2B5EF4-FFF2-40B4-BE49-F238E27FC236}">
                <a16:creationId xmlns:a16="http://schemas.microsoft.com/office/drawing/2014/main" id="{D9C5B63B-7F86-453C-A589-1C509C2C72F5}"/>
              </a:ext>
            </a:extLst>
          </p:cNvPr>
          <p:cNvSpPr>
            <a:spLocks noGrp="1"/>
          </p:cNvSpPr>
          <p:nvPr>
            <p:custDataLst>
              <p:tags r:id="rId48"/>
            </p:custDataLst>
          </p:nvPr>
        </p:nvSpPr>
        <p:spPr bwMode="gray">
          <a:xfrm>
            <a:off x="10474325" y="5018088"/>
            <a:ext cx="296863" cy="234950"/>
          </a:xfrm>
          <a:prstGeom prst="rect">
            <a:avLst/>
          </a:prstGeom>
          <a:solidFill>
            <a:srgbClr val="197A56"/>
          </a:solidFill>
          <a:ln>
            <a:noFill/>
          </a:ln>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844770E5-3534-4542-8F94-6CA01FAE03EB}" type="datetime'''''''''''''''''0''''''''''''''''''''.''''''''''''0'''''''''">
              <a:rPr lang="en-US" altLang="en-US" sz="1400" smtClean="0">
                <a:solidFill>
                  <a:schemeClr val="bg1"/>
                </a:solidFill>
                <a:effectLst/>
              </a:rPr>
              <a:pPr/>
              <a:t>0.0</a:t>
            </a:fld>
            <a:endParaRPr lang="en-US" sz="1400" dirty="0">
              <a:solidFill>
                <a:schemeClr val="bg1"/>
              </a:solidFill>
              <a:sym typeface="+mn-lt"/>
            </a:endParaRPr>
          </a:p>
        </p:txBody>
      </p:sp>
      <p:sp>
        <p:nvSpPr>
          <p:cNvPr id="125" name="Text Placeholder 3">
            <a:extLst>
              <a:ext uri="{FF2B5EF4-FFF2-40B4-BE49-F238E27FC236}">
                <a16:creationId xmlns:a16="http://schemas.microsoft.com/office/drawing/2014/main" id="{6026C53B-1B01-4CB4-A996-BB12B4209846}"/>
              </a:ext>
            </a:extLst>
          </p:cNvPr>
          <p:cNvSpPr>
            <a:spLocks noGrp="1"/>
          </p:cNvSpPr>
          <p:nvPr>
            <p:custDataLst>
              <p:tags r:id="rId49"/>
            </p:custDataLst>
          </p:nvPr>
        </p:nvSpPr>
        <p:spPr bwMode="gray">
          <a:xfrm>
            <a:off x="10428288" y="5334000"/>
            <a:ext cx="387350"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B8DC7A26-A3A8-4F1F-8547-CE52B05BD253}" type="datetime'''''''''2''''''''''''''''''''0''''''2''3'''''''''">
              <a:rPr lang="en-US" altLang="en-US" sz="1400" smtClean="0"/>
              <a:pPr/>
              <a:t>2023</a:t>
            </a:fld>
            <a:endParaRPr lang="en-US" sz="1400" dirty="0">
              <a:sym typeface="+mn-lt"/>
            </a:endParaRPr>
          </a:p>
        </p:txBody>
      </p:sp>
      <p:sp>
        <p:nvSpPr>
          <p:cNvPr id="93" name="Text Placeholder 3">
            <a:extLst>
              <a:ext uri="{FF2B5EF4-FFF2-40B4-BE49-F238E27FC236}">
                <a16:creationId xmlns:a16="http://schemas.microsoft.com/office/drawing/2014/main" id="{3F6B5CF0-B61E-41C8-BCCB-38FAF429CEAE}"/>
              </a:ext>
            </a:extLst>
          </p:cNvPr>
          <p:cNvSpPr>
            <a:spLocks noGrp="1"/>
          </p:cNvSpPr>
          <p:nvPr>
            <p:custDataLst>
              <p:tags r:id="rId50"/>
            </p:custDataLst>
          </p:nvPr>
        </p:nvSpPr>
        <p:spPr bwMode="gray">
          <a:xfrm>
            <a:off x="11290300" y="3459163"/>
            <a:ext cx="296863"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9A3B68E8-B8EA-456B-B1DF-BC5626B5DB0B}" type="datetime'''''0''.''''''4'''''''''''''">
              <a:rPr lang="en-US" altLang="en-US" sz="1400" smtClean="0"/>
              <a:pPr/>
              <a:t>0.4</a:t>
            </a:fld>
            <a:endParaRPr lang="en-US" sz="1400" dirty="0">
              <a:sym typeface="+mn-lt"/>
            </a:endParaRPr>
          </a:p>
        </p:txBody>
      </p:sp>
      <p:sp>
        <p:nvSpPr>
          <p:cNvPr id="94" name="Text Placeholder 3">
            <a:extLst>
              <a:ext uri="{FF2B5EF4-FFF2-40B4-BE49-F238E27FC236}">
                <a16:creationId xmlns:a16="http://schemas.microsoft.com/office/drawing/2014/main" id="{B1EE2986-5980-4553-AA64-ADA0D57755B2}"/>
              </a:ext>
            </a:extLst>
          </p:cNvPr>
          <p:cNvSpPr>
            <a:spLocks noGrp="1"/>
          </p:cNvSpPr>
          <p:nvPr>
            <p:custDataLst>
              <p:tags r:id="rId51"/>
            </p:custDataLst>
          </p:nvPr>
        </p:nvSpPr>
        <p:spPr bwMode="gray">
          <a:xfrm>
            <a:off x="11290300" y="4500563"/>
            <a:ext cx="296863"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7E939DEF-8535-4717-A134-F214FA71E085}" type="datetime'0''''''''''''''''''''''.''''''''''''''3'''''''''''">
              <a:rPr lang="en-US" altLang="en-US" sz="1400" smtClean="0">
                <a:solidFill>
                  <a:schemeClr val="bg1"/>
                </a:solidFill>
              </a:rPr>
              <a:pPr/>
              <a:t>0.3</a:t>
            </a:fld>
            <a:endParaRPr lang="en-US" sz="1400" dirty="0">
              <a:solidFill>
                <a:schemeClr val="bg1"/>
              </a:solidFill>
              <a:sym typeface="+mn-lt"/>
            </a:endParaRPr>
          </a:p>
        </p:txBody>
      </p:sp>
      <p:sp>
        <p:nvSpPr>
          <p:cNvPr id="95" name="Text Placeholder 3">
            <a:extLst>
              <a:ext uri="{FF2B5EF4-FFF2-40B4-BE49-F238E27FC236}">
                <a16:creationId xmlns:a16="http://schemas.microsoft.com/office/drawing/2014/main" id="{337D1BB3-BC82-44D3-A341-CFB0F893315B}"/>
              </a:ext>
            </a:extLst>
          </p:cNvPr>
          <p:cNvSpPr>
            <a:spLocks noGrp="1"/>
          </p:cNvSpPr>
          <p:nvPr>
            <p:custDataLst>
              <p:tags r:id="rId52"/>
            </p:custDataLst>
          </p:nvPr>
        </p:nvSpPr>
        <p:spPr bwMode="gray">
          <a:xfrm>
            <a:off x="11256963" y="5040313"/>
            <a:ext cx="361950" cy="234950"/>
          </a:xfrm>
          <a:prstGeom prst="rect">
            <a:avLst/>
          </a:prstGeom>
          <a:solidFill>
            <a:srgbClr val="197A56"/>
          </a:solidFill>
          <a:ln>
            <a:noFill/>
          </a:ln>
        </p:spPr>
        <p:txBody>
          <a:bodyPr vert="horz" wrap="none" lIns="22225" tIns="0" rIns="2222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F94EB79E-76AC-4739-AA24-CA7C564C27D7}" type="datetime'-''''''''''''''0.''1'''''''''''''''''''">
              <a:rPr lang="en-US" altLang="en-US" sz="1400" smtClean="0">
                <a:solidFill>
                  <a:schemeClr val="bg1"/>
                </a:solidFill>
                <a:effectLst/>
              </a:rPr>
              <a:pPr/>
              <a:t>-0.1</a:t>
            </a:fld>
            <a:endParaRPr lang="en-US" sz="1400" dirty="0">
              <a:solidFill>
                <a:schemeClr val="bg1"/>
              </a:solidFill>
              <a:sym typeface="+mn-lt"/>
            </a:endParaRPr>
          </a:p>
        </p:txBody>
      </p:sp>
      <p:sp>
        <p:nvSpPr>
          <p:cNvPr id="127" name="Text Placeholder 3">
            <a:extLst>
              <a:ext uri="{FF2B5EF4-FFF2-40B4-BE49-F238E27FC236}">
                <a16:creationId xmlns:a16="http://schemas.microsoft.com/office/drawing/2014/main" id="{4447A54E-10ED-47A9-8508-FEF390593AB5}"/>
              </a:ext>
            </a:extLst>
          </p:cNvPr>
          <p:cNvSpPr>
            <a:spLocks noGrp="1"/>
          </p:cNvSpPr>
          <p:nvPr>
            <p:custDataLst>
              <p:tags r:id="rId53"/>
            </p:custDataLst>
          </p:nvPr>
        </p:nvSpPr>
        <p:spPr bwMode="gray">
          <a:xfrm>
            <a:off x="11244263" y="5334000"/>
            <a:ext cx="387350"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4692CA38-7878-485B-9DFE-A20F32A9D04E}" type="datetime'''''''''''''''2''''''''''028'''''''''''''">
              <a:rPr lang="en-US" altLang="en-US" sz="1400" smtClean="0"/>
              <a:pPr/>
              <a:t>2028</a:t>
            </a:fld>
            <a:endParaRPr lang="en-US" sz="1400" dirty="0">
              <a:sym typeface="+mn-lt"/>
            </a:endParaRPr>
          </a:p>
        </p:txBody>
      </p:sp>
      <p:sp>
        <p:nvSpPr>
          <p:cNvPr id="126" name="Text Placeholder 3">
            <a:extLst>
              <a:ext uri="{FF2B5EF4-FFF2-40B4-BE49-F238E27FC236}">
                <a16:creationId xmlns:a16="http://schemas.microsoft.com/office/drawing/2014/main" id="{A47C5663-74D8-4114-ADCB-18A56A7D0933}"/>
              </a:ext>
            </a:extLst>
          </p:cNvPr>
          <p:cNvSpPr>
            <a:spLocks noGrp="1"/>
          </p:cNvSpPr>
          <p:nvPr>
            <p:custDataLst>
              <p:tags r:id="rId54"/>
            </p:custDataLst>
          </p:nvPr>
        </p:nvSpPr>
        <p:spPr bwMode="gray">
          <a:xfrm>
            <a:off x="9659938" y="3937000"/>
            <a:ext cx="296863"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47C76C6A-09F0-469B-92D0-F498D2A7B58F}" type="datetime'''''0''''.''''''''''''''''''''3'''''''''''''''''''''''''''">
              <a:rPr lang="en-US" altLang="en-US" sz="1400" smtClean="0"/>
              <a:pPr/>
              <a:t>0.3</a:t>
            </a:fld>
            <a:endParaRPr lang="en-US" sz="1400" dirty="0">
              <a:sym typeface="+mn-lt"/>
            </a:endParaRPr>
          </a:p>
        </p:txBody>
      </p:sp>
      <p:sp>
        <p:nvSpPr>
          <p:cNvPr id="123" name="Text Placeholder 3">
            <a:extLst>
              <a:ext uri="{FF2B5EF4-FFF2-40B4-BE49-F238E27FC236}">
                <a16:creationId xmlns:a16="http://schemas.microsoft.com/office/drawing/2014/main" id="{FDB82C3C-5183-4943-BA4E-965F4DBC17B1}"/>
              </a:ext>
            </a:extLst>
          </p:cNvPr>
          <p:cNvSpPr>
            <a:spLocks noGrp="1"/>
          </p:cNvSpPr>
          <p:nvPr>
            <p:custDataLst>
              <p:tags r:id="rId55"/>
            </p:custDataLst>
          </p:nvPr>
        </p:nvSpPr>
        <p:spPr bwMode="gray">
          <a:xfrm>
            <a:off x="10474325" y="3294063"/>
            <a:ext cx="296863"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FF54F806-7A9F-44BB-9254-1D7D9C790320}" type="datetime'''''''''0''''''''''''''''''''.''''''''5'''''">
              <a:rPr lang="en-US" altLang="en-US" sz="1400" smtClean="0"/>
              <a:pPr/>
              <a:t>0.5</a:t>
            </a:fld>
            <a:endParaRPr lang="en-US" sz="1400" dirty="0">
              <a:sym typeface="+mn-lt"/>
            </a:endParaRPr>
          </a:p>
        </p:txBody>
      </p:sp>
      <p:sp>
        <p:nvSpPr>
          <p:cNvPr id="122" name="Text Placeholder 3">
            <a:extLst>
              <a:ext uri="{FF2B5EF4-FFF2-40B4-BE49-F238E27FC236}">
                <a16:creationId xmlns:a16="http://schemas.microsoft.com/office/drawing/2014/main" id="{225605F3-9CC6-4733-994A-3A83300A3462}"/>
              </a:ext>
            </a:extLst>
          </p:cNvPr>
          <p:cNvSpPr>
            <a:spLocks noGrp="1"/>
          </p:cNvSpPr>
          <p:nvPr>
            <p:custDataLst>
              <p:tags r:id="rId56"/>
            </p:custDataLst>
          </p:nvPr>
        </p:nvSpPr>
        <p:spPr bwMode="gray">
          <a:xfrm>
            <a:off x="11290300" y="2730500"/>
            <a:ext cx="296863"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6C0571C5-D398-45AB-9281-BC5245147299}" type="datetime'''''''''''0''.''''''''''''''''7'''''''''''''''''''''''">
              <a:rPr lang="en-US" altLang="en-US" sz="1400" smtClean="0"/>
              <a:pPr/>
              <a:t>0.7</a:t>
            </a:fld>
            <a:endParaRPr lang="en-US" sz="1400" dirty="0">
              <a:sym typeface="+mn-lt"/>
            </a:endParaRPr>
          </a:p>
        </p:txBody>
      </p:sp>
      <p:sp>
        <p:nvSpPr>
          <p:cNvPr id="40" name="NavigationTriangle">
            <a:extLst>
              <a:ext uri="{FF2B5EF4-FFF2-40B4-BE49-F238E27FC236}">
                <a16:creationId xmlns:a16="http://schemas.microsoft.com/office/drawing/2014/main" id="{9345F062-08E2-45A1-B4BF-4F06DA2EFDB9}"/>
              </a:ext>
            </a:extLst>
          </p:cNvPr>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42" name="s4_SO_header_country">
            <a:extLst>
              <a:ext uri="{FF2B5EF4-FFF2-40B4-BE49-F238E27FC236}">
                <a16:creationId xmlns:a16="http://schemas.microsoft.com/office/drawing/2014/main" id="{0C4ADFDD-81B2-4EEF-899C-9E014924715D}"/>
              </a:ext>
            </a:extLst>
          </p:cNvPr>
          <p:cNvSpPr/>
          <p:nvPr/>
        </p:nvSpPr>
        <p:spPr>
          <a:xfrm>
            <a:off x="10049263" y="256093"/>
            <a:ext cx="1321797" cy="2580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 bIns="0" numCol="1" spcCol="0" rtlCol="0" fromWordArt="0" anchor="ctr" anchorCtr="0" forceAA="0" compatLnSpc="1">
            <a:prstTxWarp prst="textNoShape">
              <a:avLst/>
            </a:prstTxWarp>
            <a:noAutofit/>
          </a:bodyPr>
          <a:lstStyle/>
          <a:p>
            <a:pPr algn="r"/>
            <a:r>
              <a:rPr lang="en-US" sz="1000">
                <a:solidFill>
                  <a:schemeClr val="bg1">
                    <a:lumMod val="50000"/>
                  </a:schemeClr>
                </a:solidFill>
                <a:latin typeface="Trebuchet MS" panose="020B0603020202020204" pitchFamily="34" charset="0"/>
              </a:rPr>
              <a:t>Romania</a:t>
            </a:r>
            <a:endParaRPr lang="en-US" sz="1000" dirty="0">
              <a:solidFill>
                <a:schemeClr val="bg1">
                  <a:lumMod val="50000"/>
                </a:schemeClr>
              </a:solidFill>
              <a:latin typeface="Trebuchet MS" panose="020B0603020202020204" pitchFamily="34" charset="0"/>
            </a:endParaRPr>
          </a:p>
        </p:txBody>
      </p:sp>
      <p:sp>
        <p:nvSpPr>
          <p:cNvPr id="43" name="Rectangle 42">
            <a:extLst>
              <a:ext uri="{FF2B5EF4-FFF2-40B4-BE49-F238E27FC236}">
                <a16:creationId xmlns:a16="http://schemas.microsoft.com/office/drawing/2014/main" id="{A07FA07F-CB05-42EB-95D3-A039EB7BEF2E}"/>
              </a:ext>
            </a:extLst>
          </p:cNvPr>
          <p:cNvSpPr/>
          <p:nvPr/>
        </p:nvSpPr>
        <p:spPr>
          <a:xfrm>
            <a:off x="4359275" y="1468636"/>
            <a:ext cx="1093737" cy="3077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D4DF33"/>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spAutoFit/>
          </a:bodyPr>
          <a:lstStyle/>
          <a:p>
            <a:r>
              <a:rPr lang="en-US" sz="1400" dirty="0">
                <a:solidFill>
                  <a:schemeClr val="tx1"/>
                </a:solidFill>
              </a:rPr>
              <a:t>USD trillion</a:t>
            </a:r>
          </a:p>
        </p:txBody>
      </p:sp>
      <p:sp>
        <p:nvSpPr>
          <p:cNvPr id="44" name="Rectangle 43">
            <a:hlinkClick r:id="rId65" action="ppaction://hlinksldjump"/>
            <a:extLst>
              <a:ext uri="{FF2B5EF4-FFF2-40B4-BE49-F238E27FC236}">
                <a16:creationId xmlns:a16="http://schemas.microsoft.com/office/drawing/2014/main" id="{B7DA3C70-F937-4A94-9026-4D6B40A5B4B9}"/>
              </a:ext>
            </a:extLst>
          </p:cNvPr>
          <p:cNvSpPr/>
          <p:nvPr>
            <p:custDataLst>
              <p:tags r:id="rId57"/>
            </p:custDataLst>
          </p:nvPr>
        </p:nvSpPr>
        <p:spPr>
          <a:xfrm>
            <a:off x="4481919" y="62734"/>
            <a:ext cx="3237748" cy="28155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lnSpc>
                <a:spcPct val="110000"/>
              </a:lnSpc>
              <a:spcBef>
                <a:spcPts val="600"/>
              </a:spcBef>
              <a:spcAft>
                <a:spcPts val="300"/>
              </a:spcAft>
            </a:pPr>
            <a:r>
              <a:rPr lang="en-US" sz="1400" dirty="0">
                <a:solidFill>
                  <a:srgbClr val="575757"/>
                </a:solidFill>
                <a:latin typeface="Trebuchet MS" panose="020B0603020202020204" pitchFamily="34" charset="0"/>
              </a:rPr>
              <a:t>Total Assets and Liabilities</a:t>
            </a:r>
          </a:p>
        </p:txBody>
      </p:sp>
      <p:sp>
        <p:nvSpPr>
          <p:cNvPr id="117" name="Flag">
            <a:extLst>
              <a:ext uri="{FF2B5EF4-FFF2-40B4-BE49-F238E27FC236}">
                <a16:creationId xmlns:a16="http://schemas.microsoft.com/office/drawing/2014/main" id="{B6D01C7B-61B8-4CAC-8F15-92492C915189}"/>
              </a:ext>
            </a:extLst>
          </p:cNvPr>
          <p:cNvSpPr/>
          <p:nvPr/>
        </p:nvSpPr>
        <p:spPr>
          <a:xfrm>
            <a:off x="11599738" y="45149"/>
            <a:ext cx="457200" cy="411480"/>
          </a:xfrm>
          <a:prstGeom prst="rect">
            <a:avLst/>
          </a:prstGeom>
          <a:blipFill>
            <a:blip r:embed="rId66"/>
            <a:stretch>
              <a:fillRect/>
            </a:stretch>
          </a:blip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Tree>
    <p:extLst>
      <p:ext uri="{BB962C8B-B14F-4D97-AF65-F5344CB8AC3E}">
        <p14:creationId xmlns:p14="http://schemas.microsoft.com/office/powerpoint/2010/main" val="11637548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p:custDataLst>
              <p:tags r:id="rId1"/>
            </p:custDataLst>
            <p:extLst>
              <p:ext uri="{D42A27DB-BD31-4B8C-83A1-F6EECF244321}">
                <p14:modId xmlns:p14="http://schemas.microsoft.com/office/powerpoint/2010/main" val="561259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1" imgW="270" imgH="270" progId="TCLayout.ActiveDocument.1">
                  <p:embed/>
                </p:oleObj>
              </mc:Choice>
              <mc:Fallback>
                <p:oleObj name="think-cell Slide" r:id="rId21" imgW="270" imgH="270" progId="TCLayout.ActiveDocument.1">
                  <p:embed/>
                  <p:pic>
                    <p:nvPicPr>
                      <p:cNvPr id="28" name="Object 27" hidden="1"/>
                      <p:cNvPicPr/>
                      <p:nvPr/>
                    </p:nvPicPr>
                    <p:blipFill>
                      <a:blip r:embed="rId22"/>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32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3" name="Title 2"/>
          <p:cNvSpPr>
            <a:spLocks noGrp="1"/>
          </p:cNvSpPr>
          <p:nvPr>
            <p:ph type="title"/>
          </p:nvPr>
        </p:nvSpPr>
        <p:spPr>
          <a:xfrm>
            <a:off x="629999" y="2764203"/>
            <a:ext cx="2867943" cy="1314311"/>
          </a:xfrm>
        </p:spPr>
        <p:txBody>
          <a:bodyPr vert="horz"/>
          <a:lstStyle/>
          <a:p>
            <a:r>
              <a:rPr lang="en-US" dirty="0"/>
              <a:t>Growth comparison of Financial Wealth</a:t>
            </a:r>
          </a:p>
        </p:txBody>
      </p:sp>
      <p:sp>
        <p:nvSpPr>
          <p:cNvPr id="4" name="ee4pHeader1"/>
          <p:cNvSpPr txBox="1"/>
          <p:nvPr/>
        </p:nvSpPr>
        <p:spPr>
          <a:xfrm>
            <a:off x="4359275" y="1115312"/>
            <a:ext cx="1931988" cy="759600"/>
          </a:xfrm>
          <a:prstGeom prst="rect">
            <a:avLst/>
          </a:prstGeom>
          <a:noFill/>
          <a:ln cap="rnd">
            <a:noFill/>
          </a:ln>
        </p:spPr>
        <p:txBody>
          <a:bodyPr wrap="square" lIns="0" tIns="0" rIns="0" bIns="0" rtlCol="0" anchor="t" anchorCtr="0">
            <a:noAutofit/>
          </a:bodyPr>
          <a:lstStyle/>
          <a:p>
            <a:pPr marL="0" lvl="3"/>
            <a:r>
              <a:rPr lang="en-US" sz="2400" dirty="0">
                <a:solidFill>
                  <a:schemeClr val="tx2"/>
                </a:solidFill>
              </a:rPr>
              <a:t>Global</a:t>
            </a:r>
          </a:p>
        </p:txBody>
      </p:sp>
      <p:sp>
        <p:nvSpPr>
          <p:cNvPr id="5" name="s5_SO_region"/>
          <p:cNvSpPr txBox="1"/>
          <p:nvPr/>
        </p:nvSpPr>
        <p:spPr>
          <a:xfrm>
            <a:off x="6970210" y="1172629"/>
            <a:ext cx="2219326" cy="759600"/>
          </a:xfrm>
          <a:prstGeom prst="rect">
            <a:avLst/>
          </a:prstGeom>
          <a:noFill/>
          <a:ln cap="rnd">
            <a:noFill/>
          </a:ln>
        </p:spPr>
        <p:txBody>
          <a:bodyPr wrap="square" lIns="0" tIns="0" rIns="0" bIns="0" rtlCol="0" anchor="t" anchorCtr="0">
            <a:noAutofit/>
          </a:bodyPr>
          <a:lstStyle/>
          <a:p>
            <a:pPr marL="0" lvl="3"/>
            <a:r>
              <a:rPr lang="en-US" sz="2400">
                <a:solidFill>
                  <a:schemeClr val="tx2"/>
                </a:solidFill>
              </a:rPr>
              <a:t>Eastern Europe</a:t>
            </a:r>
            <a:endParaRPr lang="en-US" sz="2400" dirty="0">
              <a:solidFill>
                <a:schemeClr val="tx2"/>
              </a:solidFill>
            </a:endParaRPr>
          </a:p>
        </p:txBody>
      </p:sp>
      <p:sp>
        <p:nvSpPr>
          <p:cNvPr id="6" name="s5_SO_country"/>
          <p:cNvSpPr txBox="1"/>
          <p:nvPr/>
        </p:nvSpPr>
        <p:spPr>
          <a:xfrm>
            <a:off x="10017919" y="1172629"/>
            <a:ext cx="1931988" cy="759600"/>
          </a:xfrm>
          <a:prstGeom prst="rect">
            <a:avLst/>
          </a:prstGeom>
          <a:noFill/>
          <a:ln cap="rnd">
            <a:noFill/>
          </a:ln>
        </p:spPr>
        <p:txBody>
          <a:bodyPr wrap="square" lIns="0" tIns="0" rIns="0" bIns="0" rtlCol="0" anchor="t" anchorCtr="0">
            <a:noAutofit/>
          </a:bodyPr>
          <a:lstStyle/>
          <a:p>
            <a:pPr marL="0" lvl="3"/>
            <a:r>
              <a:rPr lang="en-US" sz="2400">
                <a:solidFill>
                  <a:schemeClr val="tx2"/>
                </a:solidFill>
              </a:rPr>
              <a:t>Romania</a:t>
            </a:r>
            <a:endParaRPr lang="en-US" sz="2400" dirty="0">
              <a:solidFill>
                <a:schemeClr val="tx2"/>
              </a:solidFill>
            </a:endParaRPr>
          </a:p>
        </p:txBody>
      </p:sp>
      <p:graphicFrame>
        <p:nvGraphicFramePr>
          <p:cNvPr id="8" name="Chart 7">
            <a:extLst>
              <a:ext uri="{FF2B5EF4-FFF2-40B4-BE49-F238E27FC236}">
                <a16:creationId xmlns:a16="http://schemas.microsoft.com/office/drawing/2014/main" id="{04989892-A280-2B8C-CD97-355A40A959A4}"/>
              </a:ext>
            </a:extLst>
          </p:cNvPr>
          <p:cNvGraphicFramePr/>
          <p:nvPr>
            <p:custDataLst>
              <p:tags r:id="rId3"/>
            </p:custDataLst>
            <p:extLst>
              <p:ext uri="{D42A27DB-BD31-4B8C-83A1-F6EECF244321}">
                <p14:modId xmlns:p14="http://schemas.microsoft.com/office/powerpoint/2010/main" val="577441335"/>
              </p:ext>
            </p:extLst>
          </p:nvPr>
        </p:nvGraphicFramePr>
        <p:xfrm>
          <a:off x="3971925" y="1887538"/>
          <a:ext cx="2768600" cy="3730625"/>
        </p:xfrm>
        <a:graphic>
          <a:graphicData uri="http://schemas.openxmlformats.org/drawingml/2006/chart">
            <c:chart xmlns:c="http://schemas.openxmlformats.org/drawingml/2006/chart" xmlns:r="http://schemas.openxmlformats.org/officeDocument/2006/relationships" r:id="rId23"/>
          </a:graphicData>
        </a:graphic>
      </p:graphicFrame>
      <p:sp>
        <p:nvSpPr>
          <p:cNvPr id="24" name="Text Placeholder 3">
            <a:extLst>
              <a:ext uri="{FF2B5EF4-FFF2-40B4-BE49-F238E27FC236}">
                <a16:creationId xmlns:a16="http://schemas.microsoft.com/office/drawing/2014/main" id="{315FC98D-B821-455C-A59D-73EF908B5045}"/>
              </a:ext>
            </a:extLst>
          </p:cNvPr>
          <p:cNvSpPr>
            <a:spLocks noGrp="1"/>
          </p:cNvSpPr>
          <p:nvPr>
            <p:custDataLst>
              <p:tags r:id="rId4"/>
            </p:custDataLst>
          </p:nvPr>
        </p:nvSpPr>
        <p:spPr bwMode="gray">
          <a:xfrm>
            <a:off x="4152900" y="5370513"/>
            <a:ext cx="452438" cy="4254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7AF7AC15-1948-46B5-B9BA-B92FCE33C115}" type="datetime'''''''''''''''''''2''''''''0''0''3-202''3'''''''''''">
              <a:rPr lang="en-US" altLang="en-US" sz="1400" smtClean="0"/>
              <a:pPr/>
              <a:t>2003-2023</a:t>
            </a:fld>
            <a:endParaRPr lang="en-US" sz="1400" dirty="0">
              <a:sym typeface="+mn-lt"/>
            </a:endParaRPr>
          </a:p>
        </p:txBody>
      </p:sp>
      <p:sp>
        <p:nvSpPr>
          <p:cNvPr id="10" name="Text Placeholder 3"/>
          <p:cNvSpPr>
            <a:spLocks noGrp="1"/>
          </p:cNvSpPr>
          <p:nvPr>
            <p:custDataLst>
              <p:tags r:id="rId5"/>
            </p:custDataLst>
          </p:nvPr>
        </p:nvSpPr>
        <p:spPr bwMode="gray">
          <a:xfrm>
            <a:off x="4803775" y="5370513"/>
            <a:ext cx="452438" cy="4254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84CB4D1C-776F-435E-8CDB-E9282F295414}" type="datetime'2''''''''''01''''8''-''2''''''0''''''''''''''''2''''''3'''''''">
              <a:rPr lang="en-US" altLang="en-US" sz="1400" smtClean="0"/>
              <a:pPr/>
              <a:t>2018-2023</a:t>
            </a:fld>
            <a:endParaRPr lang="en-US" sz="1400" dirty="0">
              <a:sym typeface="+mn-lt"/>
            </a:endParaRPr>
          </a:p>
        </p:txBody>
      </p:sp>
      <p:sp>
        <p:nvSpPr>
          <p:cNvPr id="111" name="Text Placeholder 3"/>
          <p:cNvSpPr>
            <a:spLocks noGrp="1"/>
          </p:cNvSpPr>
          <p:nvPr>
            <p:custDataLst>
              <p:tags r:id="rId6"/>
            </p:custDataLst>
          </p:nvPr>
        </p:nvSpPr>
        <p:spPr bwMode="gray">
          <a:xfrm>
            <a:off x="5454650" y="5370513"/>
            <a:ext cx="452438" cy="4254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buNone/>
            </a:pPr>
            <a:fld id="{A387AB98-6FD2-4B30-B34A-A3B33543CA93}" type="datetime'''''''''2''''''0''''''''''''''22''''''-''20''''''23'''''''">
              <a:rPr lang="en-US" altLang="en-US" sz="1400" smtClean="0"/>
              <a:pPr/>
              <a:t>2022-2023</a:t>
            </a:fld>
            <a:endParaRPr lang="en-US" sz="1400" dirty="0">
              <a:sym typeface="+mn-lt"/>
            </a:endParaRPr>
          </a:p>
        </p:txBody>
      </p:sp>
      <p:sp>
        <p:nvSpPr>
          <p:cNvPr id="35" name="Text Placeholder 3">
            <a:extLst>
              <a:ext uri="{FF2B5EF4-FFF2-40B4-BE49-F238E27FC236}">
                <a16:creationId xmlns:a16="http://schemas.microsoft.com/office/drawing/2014/main" id="{49648F70-CE96-4AD2-9728-C73DAA484A98}"/>
              </a:ext>
            </a:extLst>
          </p:cNvPr>
          <p:cNvSpPr>
            <a:spLocks noGrp="1"/>
          </p:cNvSpPr>
          <p:nvPr>
            <p:custDataLst>
              <p:tags r:id="rId7"/>
            </p:custDataLst>
          </p:nvPr>
        </p:nvSpPr>
        <p:spPr bwMode="gray">
          <a:xfrm>
            <a:off x="6105525" y="5370513"/>
            <a:ext cx="452438" cy="4254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buNone/>
            </a:pPr>
            <a:fld id="{CBD4E584-8F9C-492C-B349-B791FF66CA13}" type="datetime'''''202''''''3''''''-202''''''''''8'''''''''''''''">
              <a:rPr lang="en-US" altLang="en-US" sz="1400" smtClean="0"/>
              <a:pPr/>
              <a:t>2023-2028</a:t>
            </a:fld>
            <a:endParaRPr lang="en-US" sz="1400" dirty="0">
              <a:sym typeface="+mn-lt"/>
            </a:endParaRPr>
          </a:p>
        </p:txBody>
      </p:sp>
      <p:sp>
        <p:nvSpPr>
          <p:cNvPr id="110" name="s5_footnote"/>
          <p:cNvSpPr>
            <a:spLocks noChangeArrowheads="1"/>
          </p:cNvSpPr>
          <p:nvPr/>
        </p:nvSpPr>
        <p:spPr bwMode="auto">
          <a:xfrm>
            <a:off x="3497942" y="6145473"/>
            <a:ext cx="8236987" cy="415498"/>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a:solidFill>
                  <a:schemeClr val="bg1">
                    <a:lumMod val="50000"/>
                  </a:schemeClr>
                </a:solidFill>
                <a:latin typeface="Trebuchet MS" panose="020B0603020202020204" pitchFamily="34" charset="0"/>
                <a:cs typeface="Arial" pitchFamily="34" charset="0"/>
              </a:rPr>
              <a:t>Notes:  Wealth in local currency converted into USD using 2023 year-end exchange rate across all time periods. Growth figures provided as CAGR; CAGR = Compound Annual Growth Rate. For forecasting details, please refer to methodology section. Source: BCG Global Wealth 2024 Market Sizing.</a:t>
            </a:r>
            <a:endParaRPr lang="en-US" sz="1000" dirty="0">
              <a:solidFill>
                <a:schemeClr val="bg1">
                  <a:lumMod val="50000"/>
                </a:schemeClr>
              </a:solidFill>
              <a:latin typeface="Trebuchet MS" panose="020B0603020202020204" pitchFamily="34" charset="0"/>
              <a:cs typeface="Arial" pitchFamily="34" charset="0"/>
            </a:endParaRPr>
          </a:p>
        </p:txBody>
      </p:sp>
      <p:sp>
        <p:nvSpPr>
          <p:cNvPr id="31" name="IllustrativeStamp"/>
          <p:cNvSpPr/>
          <p:nvPr/>
        </p:nvSpPr>
        <p:spPr>
          <a:xfrm>
            <a:off x="10338054" y="582564"/>
            <a:ext cx="1225296" cy="191773"/>
          </a:xfrm>
          <a:prstGeom prst="rect">
            <a:avLst/>
          </a:prstGeom>
          <a:noFill/>
          <a:ln w="9525" cap="flat" cmpd="sng" algn="ctr">
            <a:solidFill>
              <a:srgbClr val="E71C57"/>
            </a:solidFill>
            <a:prstDash val="solid"/>
            <a:miter lim="800000"/>
            <a:headEnd type="none" w="med" len="med"/>
            <a:tailEnd type="none" w="med" len="med"/>
          </a:ln>
          <a:effectLst/>
          <a:extLst>
            <a:ext uri="{909E8E84-426E-40DD-AFC4-6F175D3DCCD1}">
              <a14:hiddenFill xmlns:a14="http://schemas.microsoft.com/office/drawing/2010/main">
                <a:solidFill>
                  <a:srgbClr val="9A9A9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en-US" sz="1100" dirty="0">
                <a:solidFill>
                  <a:srgbClr val="E71C57"/>
                </a:solidFill>
              </a:rPr>
              <a:t>Constant currency</a:t>
            </a:r>
          </a:p>
        </p:txBody>
      </p:sp>
      <p:sp>
        <p:nvSpPr>
          <p:cNvPr id="33" name="Rectangle 32">
            <a:hlinkClick r:id="rId24" action="ppaction://hlinksldjump"/>
          </p:cNvPr>
          <p:cNvSpPr/>
          <p:nvPr>
            <p:custDataLst>
              <p:tags r:id="rId8"/>
            </p:custDataLst>
          </p:nvPr>
        </p:nvSpPr>
        <p:spPr>
          <a:xfrm>
            <a:off x="4481919" y="62734"/>
            <a:ext cx="3237748" cy="28155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lnSpc>
                <a:spcPct val="110000"/>
              </a:lnSpc>
              <a:spcBef>
                <a:spcPts val="600"/>
              </a:spcBef>
              <a:spcAft>
                <a:spcPts val="300"/>
              </a:spcAft>
            </a:pPr>
            <a:r>
              <a:rPr lang="en-US" sz="1400" dirty="0">
                <a:solidFill>
                  <a:srgbClr val="575757"/>
                </a:solidFill>
                <a:latin typeface="Trebuchet MS" panose="020B0603020202020204" pitchFamily="34" charset="0"/>
              </a:rPr>
              <a:t>Financial Wealth</a:t>
            </a:r>
          </a:p>
        </p:txBody>
      </p:sp>
      <p:sp>
        <p:nvSpPr>
          <p:cNvPr id="25" name="NavigationTriangle">
            <a:extLst>
              <a:ext uri="{FF2B5EF4-FFF2-40B4-BE49-F238E27FC236}">
                <a16:creationId xmlns:a16="http://schemas.microsoft.com/office/drawing/2014/main" id="{5C8255EF-3753-4907-95AF-94183CA1AEDA}"/>
              </a:ext>
            </a:extLst>
          </p:cNvPr>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26" name="s5_SO_header_country">
            <a:extLst>
              <a:ext uri="{FF2B5EF4-FFF2-40B4-BE49-F238E27FC236}">
                <a16:creationId xmlns:a16="http://schemas.microsoft.com/office/drawing/2014/main" id="{E0B687F6-2847-4747-985C-FDD94BA9B982}"/>
              </a:ext>
            </a:extLst>
          </p:cNvPr>
          <p:cNvSpPr/>
          <p:nvPr/>
        </p:nvSpPr>
        <p:spPr>
          <a:xfrm>
            <a:off x="10049263" y="256093"/>
            <a:ext cx="1321797" cy="2580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 bIns="0" numCol="1" spcCol="0" rtlCol="0" fromWordArt="0" anchor="ctr" anchorCtr="0" forceAA="0" compatLnSpc="1">
            <a:prstTxWarp prst="textNoShape">
              <a:avLst/>
            </a:prstTxWarp>
            <a:noAutofit/>
          </a:bodyPr>
          <a:lstStyle/>
          <a:p>
            <a:pPr algn="r"/>
            <a:r>
              <a:rPr lang="en-US" sz="1000">
                <a:solidFill>
                  <a:schemeClr val="bg1">
                    <a:lumMod val="50000"/>
                  </a:schemeClr>
                </a:solidFill>
                <a:latin typeface="Trebuchet MS" panose="020B0603020202020204" pitchFamily="34" charset="0"/>
              </a:rPr>
              <a:t>Romania</a:t>
            </a:r>
            <a:endParaRPr lang="en-US" sz="1000" dirty="0">
              <a:solidFill>
                <a:schemeClr val="bg1">
                  <a:lumMod val="50000"/>
                </a:schemeClr>
              </a:solidFill>
              <a:latin typeface="Trebuchet MS" panose="020B0603020202020204" pitchFamily="34" charset="0"/>
            </a:endParaRPr>
          </a:p>
        </p:txBody>
      </p:sp>
      <p:graphicFrame>
        <p:nvGraphicFramePr>
          <p:cNvPr id="11" name="Chart 10">
            <a:extLst>
              <a:ext uri="{FF2B5EF4-FFF2-40B4-BE49-F238E27FC236}">
                <a16:creationId xmlns:a16="http://schemas.microsoft.com/office/drawing/2014/main" id="{882A7795-0A5B-D07F-7FDB-D4F396878BF6}"/>
              </a:ext>
            </a:extLst>
          </p:cNvPr>
          <p:cNvGraphicFramePr/>
          <p:nvPr>
            <p:custDataLst>
              <p:tags r:id="rId9"/>
            </p:custDataLst>
            <p:extLst>
              <p:ext uri="{D42A27DB-BD31-4B8C-83A1-F6EECF244321}">
                <p14:modId xmlns:p14="http://schemas.microsoft.com/office/powerpoint/2010/main" val="2798242606"/>
              </p:ext>
            </p:extLst>
          </p:nvPr>
        </p:nvGraphicFramePr>
        <p:xfrm>
          <a:off x="6727825" y="2325688"/>
          <a:ext cx="2647950" cy="3292475"/>
        </p:xfrm>
        <a:graphic>
          <a:graphicData uri="http://schemas.openxmlformats.org/drawingml/2006/chart">
            <c:chart xmlns:c="http://schemas.openxmlformats.org/drawingml/2006/chart" xmlns:r="http://schemas.openxmlformats.org/officeDocument/2006/relationships" r:id="rId25"/>
          </a:graphicData>
        </a:graphic>
      </p:graphicFrame>
      <p:sp>
        <p:nvSpPr>
          <p:cNvPr id="50" name="Text Placeholder 3">
            <a:extLst>
              <a:ext uri="{FF2B5EF4-FFF2-40B4-BE49-F238E27FC236}">
                <a16:creationId xmlns:a16="http://schemas.microsoft.com/office/drawing/2014/main" id="{3AEED851-D913-497B-B7E2-95FAF93DF3F8}"/>
              </a:ext>
            </a:extLst>
          </p:cNvPr>
          <p:cNvSpPr>
            <a:spLocks noGrp="1"/>
          </p:cNvSpPr>
          <p:nvPr>
            <p:custDataLst>
              <p:tags r:id="rId10"/>
            </p:custDataLst>
          </p:nvPr>
        </p:nvSpPr>
        <p:spPr bwMode="gray">
          <a:xfrm>
            <a:off x="6894513" y="5370512"/>
            <a:ext cx="452438" cy="4254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buNone/>
            </a:pPr>
            <a:fld id="{A99A46EC-21DA-472C-BD3D-019A6E9C666E}" type="datetime'''''''''''''''20''0''''''''''''3-2''0''2''''''''''3'''">
              <a:rPr lang="en-US" altLang="en-US" sz="1400" smtClean="0"/>
              <a:pPr/>
              <a:t>2003-2023</a:t>
            </a:fld>
            <a:endParaRPr lang="en-US" sz="1400" dirty="0">
              <a:sym typeface="+mn-lt"/>
            </a:endParaRPr>
          </a:p>
        </p:txBody>
      </p:sp>
      <p:sp>
        <p:nvSpPr>
          <p:cNvPr id="51" name="Text Placeholder 3">
            <a:extLst>
              <a:ext uri="{FF2B5EF4-FFF2-40B4-BE49-F238E27FC236}">
                <a16:creationId xmlns:a16="http://schemas.microsoft.com/office/drawing/2014/main" id="{53AD389E-9836-4DC1-9CB8-F953467C2847}"/>
              </a:ext>
            </a:extLst>
          </p:cNvPr>
          <p:cNvSpPr>
            <a:spLocks noGrp="1"/>
          </p:cNvSpPr>
          <p:nvPr>
            <p:custDataLst>
              <p:tags r:id="rId11"/>
            </p:custDataLst>
          </p:nvPr>
        </p:nvSpPr>
        <p:spPr bwMode="gray">
          <a:xfrm>
            <a:off x="7515225" y="5370513"/>
            <a:ext cx="452438" cy="4254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DEE4B1DE-BA2E-4558-B1FF-7F36D2D22059}" type="datetime'2''''''''''''''0''''18''''''-''''''''2''''''0''''2''3'''''''''">
              <a:rPr lang="en-US" altLang="en-US" sz="1400" smtClean="0"/>
              <a:pPr/>
              <a:t>2018-2023</a:t>
            </a:fld>
            <a:endParaRPr lang="en-US" sz="1400" dirty="0">
              <a:sym typeface="+mn-lt"/>
            </a:endParaRPr>
          </a:p>
        </p:txBody>
      </p:sp>
      <p:sp>
        <p:nvSpPr>
          <p:cNvPr id="52" name="Text Placeholder 3">
            <a:extLst>
              <a:ext uri="{FF2B5EF4-FFF2-40B4-BE49-F238E27FC236}">
                <a16:creationId xmlns:a16="http://schemas.microsoft.com/office/drawing/2014/main" id="{8FE5AC90-DF65-4DA1-8B64-0FE012D13809}"/>
              </a:ext>
            </a:extLst>
          </p:cNvPr>
          <p:cNvSpPr>
            <a:spLocks noGrp="1"/>
          </p:cNvSpPr>
          <p:nvPr>
            <p:custDataLst>
              <p:tags r:id="rId12"/>
            </p:custDataLst>
          </p:nvPr>
        </p:nvSpPr>
        <p:spPr bwMode="gray">
          <a:xfrm>
            <a:off x="8135938" y="5370513"/>
            <a:ext cx="452438" cy="4254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buNone/>
            </a:pPr>
            <a:fld id="{7A1252F4-42AC-4A18-8C0C-0159D977AE7C}" type="datetime'''2''''''02''''''''''''2''''''''''''-''2''0''''''2''''''3'''">
              <a:rPr lang="en-US" altLang="en-US" sz="1400" smtClean="0"/>
              <a:pPr/>
              <a:t>2022-2023</a:t>
            </a:fld>
            <a:endParaRPr lang="en-US" sz="1400" dirty="0">
              <a:sym typeface="+mn-lt"/>
            </a:endParaRPr>
          </a:p>
        </p:txBody>
      </p:sp>
      <p:sp>
        <p:nvSpPr>
          <p:cNvPr id="38" name="Text Placeholder 3">
            <a:extLst>
              <a:ext uri="{FF2B5EF4-FFF2-40B4-BE49-F238E27FC236}">
                <a16:creationId xmlns:a16="http://schemas.microsoft.com/office/drawing/2014/main" id="{AD4EAAFC-038D-4DD0-B193-8F61690F0C8D}"/>
              </a:ext>
            </a:extLst>
          </p:cNvPr>
          <p:cNvSpPr>
            <a:spLocks noGrp="1"/>
          </p:cNvSpPr>
          <p:nvPr>
            <p:custDataLst>
              <p:tags r:id="rId13"/>
            </p:custDataLst>
          </p:nvPr>
        </p:nvSpPr>
        <p:spPr bwMode="gray">
          <a:xfrm>
            <a:off x="8756650" y="5370513"/>
            <a:ext cx="452438" cy="4254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buNone/>
            </a:pPr>
            <a:fld id="{E1C7D6BB-C2B9-4195-B0BB-51E03FBF3B4A}" type="datetime'''''''2''''''''''''0''''''''''''23''''''''''''''-2''''0''''28'">
              <a:rPr lang="en-US" altLang="en-US" sz="1400" smtClean="0"/>
              <a:pPr/>
              <a:t>2023-2028</a:t>
            </a:fld>
            <a:endParaRPr lang="en-US" sz="1400" dirty="0">
              <a:sym typeface="+mn-lt"/>
            </a:endParaRPr>
          </a:p>
        </p:txBody>
      </p:sp>
      <p:graphicFrame>
        <p:nvGraphicFramePr>
          <p:cNvPr id="13" name="Chart 12">
            <a:extLst>
              <a:ext uri="{FF2B5EF4-FFF2-40B4-BE49-F238E27FC236}">
                <a16:creationId xmlns:a16="http://schemas.microsoft.com/office/drawing/2014/main" id="{8A611A84-6224-093A-E3A6-B1249F2E6212}"/>
              </a:ext>
            </a:extLst>
          </p:cNvPr>
          <p:cNvGraphicFramePr/>
          <p:nvPr>
            <p:custDataLst>
              <p:tags r:id="rId14"/>
            </p:custDataLst>
            <p:extLst>
              <p:ext uri="{D42A27DB-BD31-4B8C-83A1-F6EECF244321}">
                <p14:modId xmlns:p14="http://schemas.microsoft.com/office/powerpoint/2010/main" val="2416518347"/>
              </p:ext>
            </p:extLst>
          </p:nvPr>
        </p:nvGraphicFramePr>
        <p:xfrm>
          <a:off x="9358313" y="2325688"/>
          <a:ext cx="2674937" cy="3292475"/>
        </p:xfrm>
        <a:graphic>
          <a:graphicData uri="http://schemas.openxmlformats.org/drawingml/2006/chart">
            <c:chart xmlns:c="http://schemas.openxmlformats.org/drawingml/2006/chart" xmlns:r="http://schemas.openxmlformats.org/officeDocument/2006/relationships" r:id="rId26"/>
          </a:graphicData>
        </a:graphic>
      </p:graphicFrame>
      <p:sp>
        <p:nvSpPr>
          <p:cNvPr id="56" name="Text Placeholder 3">
            <a:extLst>
              <a:ext uri="{FF2B5EF4-FFF2-40B4-BE49-F238E27FC236}">
                <a16:creationId xmlns:a16="http://schemas.microsoft.com/office/drawing/2014/main" id="{B754E71C-64F9-47D2-8F0B-FAEE3E92A158}"/>
              </a:ext>
            </a:extLst>
          </p:cNvPr>
          <p:cNvSpPr>
            <a:spLocks noGrp="1"/>
          </p:cNvSpPr>
          <p:nvPr>
            <p:custDataLst>
              <p:tags r:id="rId15"/>
            </p:custDataLst>
          </p:nvPr>
        </p:nvSpPr>
        <p:spPr bwMode="gray">
          <a:xfrm>
            <a:off x="9528175" y="5370513"/>
            <a:ext cx="452438" cy="4254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9D3ECF38-907E-4A2B-9861-423EA52D4ACE}" type="datetime'2''0''''''''''''''''''''''03''''''''''''-''''20''''23'''''''''">
              <a:rPr lang="en-US" altLang="en-US" sz="1400" smtClean="0"/>
              <a:pPr/>
              <a:t>2003-2023</a:t>
            </a:fld>
            <a:endParaRPr lang="en-US" sz="1400" dirty="0">
              <a:sym typeface="+mn-lt"/>
            </a:endParaRPr>
          </a:p>
        </p:txBody>
      </p:sp>
      <p:sp>
        <p:nvSpPr>
          <p:cNvPr id="55" name="Text Placeholder 3">
            <a:extLst>
              <a:ext uri="{FF2B5EF4-FFF2-40B4-BE49-F238E27FC236}">
                <a16:creationId xmlns:a16="http://schemas.microsoft.com/office/drawing/2014/main" id="{5229D9B4-B2D7-43C4-9A5A-1D6FD5FDD7CB}"/>
              </a:ext>
            </a:extLst>
          </p:cNvPr>
          <p:cNvSpPr>
            <a:spLocks noGrp="1"/>
          </p:cNvSpPr>
          <p:nvPr>
            <p:custDataLst>
              <p:tags r:id="rId16"/>
            </p:custDataLst>
          </p:nvPr>
        </p:nvSpPr>
        <p:spPr bwMode="gray">
          <a:xfrm>
            <a:off x="10156825" y="5370513"/>
            <a:ext cx="452438" cy="4254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15E65A95-4227-45FA-B186-735778BA9511}" type="datetime'''2''''0''18-''''''''''20''''''''''2''''''''''''''''''3'">
              <a:rPr lang="en-US" altLang="en-US" sz="1400" smtClean="0"/>
              <a:pPr/>
              <a:t>2018-2023</a:t>
            </a:fld>
            <a:endParaRPr lang="en-US" sz="1400" dirty="0">
              <a:sym typeface="+mn-lt"/>
            </a:endParaRPr>
          </a:p>
        </p:txBody>
      </p:sp>
      <p:sp>
        <p:nvSpPr>
          <p:cNvPr id="57" name="Text Placeholder 3">
            <a:extLst>
              <a:ext uri="{FF2B5EF4-FFF2-40B4-BE49-F238E27FC236}">
                <a16:creationId xmlns:a16="http://schemas.microsoft.com/office/drawing/2014/main" id="{0AD9FE94-472C-4E69-93E6-10FF0FBF54BA}"/>
              </a:ext>
            </a:extLst>
          </p:cNvPr>
          <p:cNvSpPr>
            <a:spLocks noGrp="1"/>
          </p:cNvSpPr>
          <p:nvPr>
            <p:custDataLst>
              <p:tags r:id="rId17"/>
            </p:custDataLst>
          </p:nvPr>
        </p:nvSpPr>
        <p:spPr bwMode="gray">
          <a:xfrm>
            <a:off x="10783888" y="5370512"/>
            <a:ext cx="452438" cy="4254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buNone/>
            </a:pPr>
            <a:fld id="{59A80534-730E-4622-AD0B-BB1FBEC8A418}" type="datetime'2''''''0''2''''2''''-''''''''''2''''''''''''0''2''''''3'''">
              <a:rPr lang="en-US" altLang="en-US" sz="1400" smtClean="0"/>
              <a:pPr/>
              <a:t>2022-2023</a:t>
            </a:fld>
            <a:endParaRPr lang="en-US" sz="1400" dirty="0">
              <a:sym typeface="+mn-lt"/>
            </a:endParaRPr>
          </a:p>
        </p:txBody>
      </p:sp>
      <p:sp>
        <p:nvSpPr>
          <p:cNvPr id="41" name="Text Placeholder 3">
            <a:extLst>
              <a:ext uri="{FF2B5EF4-FFF2-40B4-BE49-F238E27FC236}">
                <a16:creationId xmlns:a16="http://schemas.microsoft.com/office/drawing/2014/main" id="{279B6BBF-F018-4A7D-BA1C-E35B2DDD68E3}"/>
              </a:ext>
            </a:extLst>
          </p:cNvPr>
          <p:cNvSpPr>
            <a:spLocks noGrp="1"/>
          </p:cNvSpPr>
          <p:nvPr>
            <p:custDataLst>
              <p:tags r:id="rId18"/>
            </p:custDataLst>
          </p:nvPr>
        </p:nvSpPr>
        <p:spPr bwMode="gray">
          <a:xfrm>
            <a:off x="11410950" y="5370513"/>
            <a:ext cx="452438" cy="4254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buNone/>
            </a:pPr>
            <a:fld id="{DEC4718A-BF69-4DAC-B4B1-933DB19E4D54}" type="datetime'2''''''''''''0''''2''3''''-2''''0''''2''''''8'''''">
              <a:rPr lang="en-US" altLang="en-US" sz="1400" smtClean="0"/>
              <a:pPr/>
              <a:t>2023-2028</a:t>
            </a:fld>
            <a:endParaRPr lang="en-US" sz="1400" dirty="0">
              <a:sym typeface="+mn-lt"/>
            </a:endParaRPr>
          </a:p>
        </p:txBody>
      </p:sp>
      <p:sp>
        <p:nvSpPr>
          <p:cNvPr id="42" name="Flag">
            <a:extLst>
              <a:ext uri="{FF2B5EF4-FFF2-40B4-BE49-F238E27FC236}">
                <a16:creationId xmlns:a16="http://schemas.microsoft.com/office/drawing/2014/main" id="{A4BC3ADB-CA57-4F43-9964-103C2BE846B2}"/>
              </a:ext>
            </a:extLst>
          </p:cNvPr>
          <p:cNvSpPr/>
          <p:nvPr/>
        </p:nvSpPr>
        <p:spPr>
          <a:xfrm>
            <a:off x="11599738" y="45149"/>
            <a:ext cx="457200" cy="411480"/>
          </a:xfrm>
          <a:prstGeom prst="rect">
            <a:avLst/>
          </a:prstGeom>
          <a:blipFill>
            <a:blip r:embed="rId27"/>
            <a:stretch>
              <a:fillRect/>
            </a:stretch>
          </a:blip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Tree>
    <p:extLst>
      <p:ext uri="{BB962C8B-B14F-4D97-AF65-F5344CB8AC3E}">
        <p14:creationId xmlns:p14="http://schemas.microsoft.com/office/powerpoint/2010/main" val="33333556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hidden="1"/>
          <p:cNvGraphicFramePr>
            <a:graphicFrameLocks noChangeAspect="1"/>
          </p:cNvGraphicFramePr>
          <p:nvPr>
            <p:custDataLst>
              <p:tags r:id="rId1"/>
            </p:custDataLst>
            <p:extLst>
              <p:ext uri="{D42A27DB-BD31-4B8C-83A1-F6EECF244321}">
                <p14:modId xmlns:p14="http://schemas.microsoft.com/office/powerpoint/2010/main" val="12057711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9" imgW="351" imgH="351" progId="TCLayout.ActiveDocument.1">
                  <p:embed/>
                </p:oleObj>
              </mc:Choice>
              <mc:Fallback>
                <p:oleObj name="think-cell Slide" r:id="rId29" imgW="351" imgH="351" progId="TCLayout.ActiveDocument.1">
                  <p:embed/>
                  <p:pic>
                    <p:nvPicPr>
                      <p:cNvPr id="27" name="Object 26" hidden="1"/>
                      <p:cNvPicPr/>
                      <p:nvPr/>
                    </p:nvPicPr>
                    <p:blipFill>
                      <a:blip r:embed="rId30"/>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110000"/>
              </a:lnSpc>
              <a:spcBef>
                <a:spcPct val="0"/>
              </a:spcBef>
              <a:spcAft>
                <a:spcPct val="0"/>
              </a:spcAft>
            </a:pPr>
            <a:endParaRPr lang="en-US" sz="34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2" name="s6_TS_Country"/>
          <p:cNvSpPr>
            <a:spLocks noGrp="1"/>
          </p:cNvSpPr>
          <p:nvPr>
            <p:ph type="title"/>
          </p:nvPr>
        </p:nvSpPr>
        <p:spPr>
          <a:xfrm>
            <a:off x="630000" y="622800"/>
            <a:ext cx="10933200" cy="470898"/>
          </a:xfrm>
        </p:spPr>
        <p:txBody>
          <a:bodyPr vert="horz"/>
          <a:lstStyle/>
          <a:p>
            <a:r>
              <a:rPr lang="en-US"/>
              <a:t>Romania Financial Wealth</a:t>
            </a:r>
            <a:endParaRPr lang="en-US" dirty="0"/>
          </a:p>
        </p:txBody>
      </p:sp>
      <p:sp>
        <p:nvSpPr>
          <p:cNvPr id="55" name="s6_footnote"/>
          <p:cNvSpPr>
            <a:spLocks noChangeArrowheads="1"/>
          </p:cNvSpPr>
          <p:nvPr/>
        </p:nvSpPr>
        <p:spPr bwMode="auto">
          <a:xfrm>
            <a:off x="650875" y="5878052"/>
            <a:ext cx="7161124" cy="553998"/>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a:solidFill>
                  <a:schemeClr val="bg1">
                    <a:lumMod val="50000"/>
                  </a:schemeClr>
                </a:solidFill>
                <a:latin typeface="Trebuchet MS" panose="020B0603020202020204" pitchFamily="34" charset="0"/>
                <a:cs typeface="Arial" pitchFamily="34" charset="0"/>
              </a:rPr>
              <a:t>Notes:  Wealth in local currency converted into USD using 2023 year-end exchange rate across all time periods. EE = Eastern Europe; Growth figures provided as CAGR; CAGR = Compound Annual Growth Rate. For forecasting details, please refer to methodology section.</a:t>
            </a:r>
          </a:p>
          <a:p>
            <a:pPr>
              <a:lnSpc>
                <a:spcPct val="90000"/>
              </a:lnSpc>
            </a:pPr>
            <a:r>
              <a:rPr lang="en-US" sz="1000">
                <a:solidFill>
                  <a:schemeClr val="bg1">
                    <a:lumMod val="50000"/>
                  </a:schemeClr>
                </a:solidFill>
                <a:latin typeface="Trebuchet MS" panose="020B0603020202020204" pitchFamily="34" charset="0"/>
                <a:cs typeface="Arial" pitchFamily="34" charset="0"/>
              </a:rPr>
              <a:t>Source: BCG Global Wealth 2024 Market Sizing.</a:t>
            </a:r>
            <a:endParaRPr lang="en-US" sz="1000" dirty="0">
              <a:solidFill>
                <a:schemeClr val="bg1">
                  <a:lumMod val="50000"/>
                </a:schemeClr>
              </a:solidFill>
              <a:latin typeface="Trebuchet MS" panose="020B0603020202020204" pitchFamily="34" charset="0"/>
              <a:cs typeface="Arial" pitchFamily="34" charset="0"/>
            </a:endParaRPr>
          </a:p>
        </p:txBody>
      </p:sp>
      <p:graphicFrame>
        <p:nvGraphicFramePr>
          <p:cNvPr id="19" name="Chart 18">
            <a:extLst>
              <a:ext uri="{FF2B5EF4-FFF2-40B4-BE49-F238E27FC236}">
                <a16:creationId xmlns:a16="http://schemas.microsoft.com/office/drawing/2014/main" id="{A2B56751-6EFC-8D00-5A23-19C0C4BFE93A}"/>
              </a:ext>
            </a:extLst>
          </p:cNvPr>
          <p:cNvGraphicFramePr/>
          <p:nvPr>
            <p:custDataLst>
              <p:tags r:id="rId3"/>
            </p:custDataLst>
            <p:extLst>
              <p:ext uri="{D42A27DB-BD31-4B8C-83A1-F6EECF244321}">
                <p14:modId xmlns:p14="http://schemas.microsoft.com/office/powerpoint/2010/main" val="421481551"/>
              </p:ext>
            </p:extLst>
          </p:nvPr>
        </p:nvGraphicFramePr>
        <p:xfrm>
          <a:off x="1619250" y="3386138"/>
          <a:ext cx="5937250" cy="1995487"/>
        </p:xfrm>
        <a:graphic>
          <a:graphicData uri="http://schemas.openxmlformats.org/drawingml/2006/chart">
            <c:chart xmlns:c="http://schemas.openxmlformats.org/drawingml/2006/chart" xmlns:r="http://schemas.openxmlformats.org/officeDocument/2006/relationships" r:id="rId31"/>
          </a:graphicData>
        </a:graphic>
      </p:graphicFrame>
      <p:sp useBgFill="1">
        <p:nvSpPr>
          <p:cNvPr id="8" name="Freeform: Shape 7">
            <a:extLst>
              <a:ext uri="{FF2B5EF4-FFF2-40B4-BE49-F238E27FC236}">
                <a16:creationId xmlns:a16="http://schemas.microsoft.com/office/drawing/2014/main" id="{DF6407CD-AEB3-DA9F-A9AD-1AB643108D2D}"/>
              </a:ext>
            </a:extLst>
          </p:cNvPr>
          <p:cNvSpPr/>
          <p:nvPr>
            <p:custDataLst>
              <p:tags r:id="rId4"/>
            </p:custDataLst>
          </p:nvPr>
        </p:nvSpPr>
        <p:spPr bwMode="gray">
          <a:xfrm>
            <a:off x="2806700" y="5226050"/>
            <a:ext cx="96839" cy="146051"/>
          </a:xfrm>
          <a:custGeom>
            <a:avLst/>
            <a:gdLst/>
            <a:ahLst/>
            <a:cxnLst/>
            <a:rect l="0" t="0" r="0" b="0"/>
            <a:pathLst>
              <a:path w="96839" h="146051">
                <a:moveTo>
                  <a:pt x="96838" y="0"/>
                </a:moveTo>
                <a:lnTo>
                  <a:pt x="57150" y="146050"/>
                </a:lnTo>
                <a:lnTo>
                  <a:pt x="0" y="146050"/>
                </a:lnTo>
                <a:lnTo>
                  <a:pt x="39688" y="0"/>
                </a:lnTo>
                <a:close/>
              </a:path>
            </a:pathLst>
          </a:custGeom>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useBgFill="1">
        <p:nvSpPr>
          <p:cNvPr id="11" name="Freeform: Shape 10">
            <a:extLst>
              <a:ext uri="{FF2B5EF4-FFF2-40B4-BE49-F238E27FC236}">
                <a16:creationId xmlns:a16="http://schemas.microsoft.com/office/drawing/2014/main" id="{F2CD10C3-AC06-578C-387F-566C7D24CD44}"/>
              </a:ext>
            </a:extLst>
          </p:cNvPr>
          <p:cNvSpPr/>
          <p:nvPr>
            <p:custDataLst>
              <p:tags r:id="rId5"/>
            </p:custDataLst>
          </p:nvPr>
        </p:nvSpPr>
        <p:spPr bwMode="gray">
          <a:xfrm>
            <a:off x="3962400" y="5226050"/>
            <a:ext cx="96839" cy="146051"/>
          </a:xfrm>
          <a:custGeom>
            <a:avLst/>
            <a:gdLst/>
            <a:ahLst/>
            <a:cxnLst/>
            <a:rect l="0" t="0" r="0" b="0"/>
            <a:pathLst>
              <a:path w="96839" h="146051">
                <a:moveTo>
                  <a:pt x="96838" y="0"/>
                </a:moveTo>
                <a:lnTo>
                  <a:pt x="57150" y="146050"/>
                </a:lnTo>
                <a:lnTo>
                  <a:pt x="0" y="146050"/>
                </a:lnTo>
                <a:lnTo>
                  <a:pt x="39688" y="0"/>
                </a:lnTo>
                <a:close/>
              </a:path>
            </a:pathLst>
          </a:custGeom>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6" name="Freeform: Shape 5">
            <a:extLst>
              <a:ext uri="{FF2B5EF4-FFF2-40B4-BE49-F238E27FC236}">
                <a16:creationId xmlns:a16="http://schemas.microsoft.com/office/drawing/2014/main" id="{56D61797-6D40-B937-7C49-64C0714C42F1}"/>
              </a:ext>
            </a:extLst>
          </p:cNvPr>
          <p:cNvSpPr/>
          <p:nvPr>
            <p:custDataLst>
              <p:tags r:id="rId6"/>
            </p:custDataLst>
          </p:nvPr>
        </p:nvSpPr>
        <p:spPr bwMode="gray">
          <a:xfrm>
            <a:off x="2806700" y="5226050"/>
            <a:ext cx="39689" cy="146051"/>
          </a:xfrm>
          <a:custGeom>
            <a:avLst/>
            <a:gdLst/>
            <a:ahLst/>
            <a:cxnLst/>
            <a:rect l="0" t="0" r="0" b="0"/>
            <a:pathLst>
              <a:path w="39689" h="146051">
                <a:moveTo>
                  <a:pt x="39688" y="0"/>
                </a:moveTo>
                <a:lnTo>
                  <a:pt x="0" y="146050"/>
                </a:lnTo>
              </a:path>
            </a:pathLst>
          </a:custGeom>
          <a:ln w="9525" cap="rnd" cmpd="sng" algn="ctr">
            <a:solidFill>
              <a:srgbClr val="7F7F7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Shape 6">
            <a:extLst>
              <a:ext uri="{FF2B5EF4-FFF2-40B4-BE49-F238E27FC236}">
                <a16:creationId xmlns:a16="http://schemas.microsoft.com/office/drawing/2014/main" id="{4661FECD-4206-B97C-DE29-A3EDDF259F8D}"/>
              </a:ext>
            </a:extLst>
          </p:cNvPr>
          <p:cNvSpPr/>
          <p:nvPr>
            <p:custDataLst>
              <p:tags r:id="rId7"/>
            </p:custDataLst>
          </p:nvPr>
        </p:nvSpPr>
        <p:spPr bwMode="gray">
          <a:xfrm>
            <a:off x="2863850" y="5226050"/>
            <a:ext cx="39689" cy="146051"/>
          </a:xfrm>
          <a:custGeom>
            <a:avLst/>
            <a:gdLst/>
            <a:ahLst/>
            <a:cxnLst/>
            <a:rect l="0" t="0" r="0" b="0"/>
            <a:pathLst>
              <a:path w="39689" h="146051">
                <a:moveTo>
                  <a:pt x="39688" y="0"/>
                </a:moveTo>
                <a:lnTo>
                  <a:pt x="0" y="146050"/>
                </a:lnTo>
              </a:path>
            </a:pathLst>
          </a:custGeom>
          <a:ln w="9525" cap="rnd" cmpd="sng" algn="ctr">
            <a:solidFill>
              <a:srgbClr val="7F7F7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Shape 8">
            <a:extLst>
              <a:ext uri="{FF2B5EF4-FFF2-40B4-BE49-F238E27FC236}">
                <a16:creationId xmlns:a16="http://schemas.microsoft.com/office/drawing/2014/main" id="{40E1CB00-E736-C244-F2CB-871370593AD5}"/>
              </a:ext>
            </a:extLst>
          </p:cNvPr>
          <p:cNvSpPr/>
          <p:nvPr>
            <p:custDataLst>
              <p:tags r:id="rId8"/>
            </p:custDataLst>
          </p:nvPr>
        </p:nvSpPr>
        <p:spPr bwMode="gray">
          <a:xfrm>
            <a:off x="3962400" y="5226050"/>
            <a:ext cx="39689" cy="146051"/>
          </a:xfrm>
          <a:custGeom>
            <a:avLst/>
            <a:gdLst/>
            <a:ahLst/>
            <a:cxnLst/>
            <a:rect l="0" t="0" r="0" b="0"/>
            <a:pathLst>
              <a:path w="39689" h="146051">
                <a:moveTo>
                  <a:pt x="39688" y="0"/>
                </a:moveTo>
                <a:lnTo>
                  <a:pt x="0" y="146050"/>
                </a:lnTo>
              </a:path>
            </a:pathLst>
          </a:custGeom>
          <a:ln w="9525" cap="rnd" cmpd="sng" algn="ctr">
            <a:solidFill>
              <a:srgbClr val="7F7F7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Shape 9">
            <a:extLst>
              <a:ext uri="{FF2B5EF4-FFF2-40B4-BE49-F238E27FC236}">
                <a16:creationId xmlns:a16="http://schemas.microsoft.com/office/drawing/2014/main" id="{2BF815E0-6DDA-3D4F-0310-EED9D3F3F81F}"/>
              </a:ext>
            </a:extLst>
          </p:cNvPr>
          <p:cNvSpPr/>
          <p:nvPr>
            <p:custDataLst>
              <p:tags r:id="rId9"/>
            </p:custDataLst>
          </p:nvPr>
        </p:nvSpPr>
        <p:spPr bwMode="gray">
          <a:xfrm>
            <a:off x="4019550" y="5226050"/>
            <a:ext cx="39689" cy="146051"/>
          </a:xfrm>
          <a:custGeom>
            <a:avLst/>
            <a:gdLst/>
            <a:ahLst/>
            <a:cxnLst/>
            <a:rect l="0" t="0" r="0" b="0"/>
            <a:pathLst>
              <a:path w="39689" h="146051">
                <a:moveTo>
                  <a:pt x="39688" y="0"/>
                </a:moveTo>
                <a:lnTo>
                  <a:pt x="0" y="146050"/>
                </a:lnTo>
              </a:path>
            </a:pathLst>
          </a:custGeom>
          <a:ln w="9525" cap="rnd" cmpd="sng" algn="ctr">
            <a:solidFill>
              <a:srgbClr val="7F7F7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5" name="Straight Connector 24"/>
          <p:cNvCxnSpPr/>
          <p:nvPr>
            <p:custDataLst>
              <p:tags r:id="rId10"/>
            </p:custDataLst>
          </p:nvPr>
        </p:nvCxnSpPr>
        <p:spPr bwMode="gray">
          <a:xfrm flipV="1">
            <a:off x="2278063" y="3983038"/>
            <a:ext cx="1154113" cy="398463"/>
          </a:xfrm>
          <a:prstGeom prst="line">
            <a:avLst/>
          </a:prstGeom>
          <a:ln w="9525" cap="rnd" cmpd="sng" algn="ctr">
            <a:solidFill>
              <a:srgbClr val="7F7F7F"/>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custDataLst>
              <p:tags r:id="rId11"/>
            </p:custDataLst>
          </p:nvPr>
        </p:nvCxnSpPr>
        <p:spPr bwMode="gray">
          <a:xfrm flipV="1">
            <a:off x="3432175" y="3360737"/>
            <a:ext cx="2309813" cy="622300"/>
          </a:xfrm>
          <a:prstGeom prst="line">
            <a:avLst/>
          </a:prstGeom>
          <a:ln w="9525" cap="rnd" cmpd="sng" algn="ctr">
            <a:solidFill>
              <a:srgbClr val="7F7F7F"/>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5A70AE3-E7C5-44C2-93D9-659498D2ED3A}"/>
              </a:ext>
            </a:extLst>
          </p:cNvPr>
          <p:cNvCxnSpPr/>
          <p:nvPr>
            <p:custDataLst>
              <p:tags r:id="rId12"/>
            </p:custDataLst>
          </p:nvPr>
        </p:nvCxnSpPr>
        <p:spPr bwMode="gray">
          <a:xfrm flipV="1">
            <a:off x="5741988" y="2741613"/>
            <a:ext cx="1154113" cy="619125"/>
          </a:xfrm>
          <a:prstGeom prst="line">
            <a:avLst/>
          </a:prstGeom>
          <a:ln w="9525" cap="flat" cmpd="sng" algn="ctr">
            <a:solidFill>
              <a:srgbClr val="7F7F7F"/>
            </a:solidFill>
            <a:prstDash val="solid"/>
            <a:round/>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98" name="Text Placeholder 3"/>
          <p:cNvSpPr>
            <a:spLocks noGrp="1"/>
          </p:cNvSpPr>
          <p:nvPr>
            <p:custDataLst>
              <p:tags r:id="rId13"/>
            </p:custDataLst>
          </p:nvPr>
        </p:nvSpPr>
        <p:spPr bwMode="gray">
          <a:xfrm>
            <a:off x="650875" y="3463925"/>
            <a:ext cx="90328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r>
              <a:rPr lang="en-US" altLang="en-US" sz="1400" dirty="0">
                <a:sym typeface="+mn-lt"/>
              </a:rPr>
              <a:t>USD trillion</a:t>
            </a:r>
            <a:endParaRPr lang="en-US" sz="1400" dirty="0">
              <a:sym typeface="+mn-lt"/>
            </a:endParaRPr>
          </a:p>
        </p:txBody>
      </p:sp>
      <p:sp>
        <p:nvSpPr>
          <p:cNvPr id="53" name="Text Placeholder 3">
            <a:extLst>
              <a:ext uri="{FF2B5EF4-FFF2-40B4-BE49-F238E27FC236}">
                <a16:creationId xmlns:a16="http://schemas.microsoft.com/office/drawing/2014/main" id="{B07916C3-AE4B-42C5-94DF-793D941EB26B}"/>
              </a:ext>
            </a:extLst>
          </p:cNvPr>
          <p:cNvSpPr>
            <a:spLocks noGrp="1"/>
          </p:cNvSpPr>
          <p:nvPr>
            <p:custDataLst>
              <p:tags r:id="rId14"/>
            </p:custDataLst>
          </p:nvPr>
        </p:nvSpPr>
        <p:spPr bwMode="gray">
          <a:xfrm>
            <a:off x="2084388" y="5357812"/>
            <a:ext cx="387350" cy="42545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0F7CD36A-D583-4958-8923-818D239E9AC9}" type="datetime'''2''''0''''''''0''''''''3'''''''''''''''''''''''">
              <a:rPr lang="en-US" altLang="en-US" sz="1400" smtClean="0"/>
              <a:pPr/>
              <a:t>2003</a:t>
            </a:fld>
            <a:br>
              <a:rPr lang="en-US" altLang="en-US" sz="1400" dirty="0"/>
            </a:br>
            <a:endParaRPr lang="en-US" sz="1400" dirty="0">
              <a:sym typeface="+mn-lt"/>
            </a:endParaRPr>
          </a:p>
        </p:txBody>
      </p:sp>
      <p:sp>
        <p:nvSpPr>
          <p:cNvPr id="65" name="Text Placeholder 3"/>
          <p:cNvSpPr>
            <a:spLocks noGrp="1"/>
          </p:cNvSpPr>
          <p:nvPr>
            <p:custDataLst>
              <p:tags r:id="rId15"/>
            </p:custDataLst>
          </p:nvPr>
        </p:nvSpPr>
        <p:spPr bwMode="gray">
          <a:xfrm>
            <a:off x="3238500" y="5357813"/>
            <a:ext cx="3873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D58A4FE4-B3DF-4C5A-A60B-034F8C99EEE5}" type="datetime'''''''''''''''''''''''''''2''''''0''1''''8'''''">
              <a:rPr lang="en-US" altLang="en-US" sz="1400" smtClean="0"/>
              <a:pPr/>
              <a:t>2018</a:t>
            </a:fld>
            <a:endParaRPr lang="en-US" sz="1400" dirty="0">
              <a:sym typeface="+mn-lt"/>
            </a:endParaRPr>
          </a:p>
        </p:txBody>
      </p:sp>
      <p:sp>
        <p:nvSpPr>
          <p:cNvPr id="77" name="Text Placeholder 3"/>
          <p:cNvSpPr>
            <a:spLocks noGrp="1"/>
          </p:cNvSpPr>
          <p:nvPr>
            <p:custDataLst>
              <p:tags r:id="rId16"/>
            </p:custDataLst>
          </p:nvPr>
        </p:nvSpPr>
        <p:spPr bwMode="gray">
          <a:xfrm>
            <a:off x="4394200" y="5357813"/>
            <a:ext cx="3873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AEE3C048-249B-431E-80E7-F70E077E0AA2}" type="datetime'''''''2''''''0''''''''''''''''''''''''''''''''''''''22'''">
              <a:rPr lang="en-US" altLang="en-US" sz="1400" smtClean="0"/>
              <a:pPr/>
              <a:t>2022</a:t>
            </a:fld>
            <a:endParaRPr lang="en-US" sz="1400" dirty="0">
              <a:sym typeface="+mn-lt"/>
            </a:endParaRPr>
          </a:p>
        </p:txBody>
      </p:sp>
      <p:sp>
        <p:nvSpPr>
          <p:cNvPr id="79" name="Text Placeholder 3"/>
          <p:cNvSpPr>
            <a:spLocks noGrp="1"/>
          </p:cNvSpPr>
          <p:nvPr>
            <p:custDataLst>
              <p:tags r:id="rId17"/>
            </p:custDataLst>
          </p:nvPr>
        </p:nvSpPr>
        <p:spPr bwMode="gray">
          <a:xfrm>
            <a:off x="5548313" y="5357813"/>
            <a:ext cx="3873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26F2DE97-5D2F-47BA-BF52-772CD32DEAB8}" type="datetime'''''''''''''''''''2''''''''''''0''''''''''''2''''''3'">
              <a:rPr lang="en-US" altLang="en-US" sz="1400" smtClean="0"/>
              <a:pPr/>
              <a:t>2023</a:t>
            </a:fld>
            <a:endParaRPr lang="en-US" sz="1400" dirty="0">
              <a:sym typeface="+mn-lt"/>
            </a:endParaRPr>
          </a:p>
        </p:txBody>
      </p:sp>
      <p:sp>
        <p:nvSpPr>
          <p:cNvPr id="58" name="Text Placeholder 3">
            <a:extLst>
              <a:ext uri="{FF2B5EF4-FFF2-40B4-BE49-F238E27FC236}">
                <a16:creationId xmlns:a16="http://schemas.microsoft.com/office/drawing/2014/main" id="{959A30A0-F6DC-415B-89F4-40DB7D2C06F6}"/>
              </a:ext>
            </a:extLst>
          </p:cNvPr>
          <p:cNvSpPr>
            <a:spLocks noGrp="1"/>
          </p:cNvSpPr>
          <p:nvPr>
            <p:custDataLst>
              <p:tags r:id="rId18"/>
            </p:custDataLst>
          </p:nvPr>
        </p:nvSpPr>
        <p:spPr bwMode="gray">
          <a:xfrm>
            <a:off x="6702425" y="5357814"/>
            <a:ext cx="3873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88801250-49F8-4897-96DC-277059759357}" type="datetime'''''''''''''''''''''''''''''20''''''''''2''''8'''''">
              <a:rPr lang="en-US" altLang="en-US" sz="1400" smtClean="0"/>
              <a:pPr/>
              <a:t>2028</a:t>
            </a:fld>
            <a:endParaRPr lang="en-US" sz="1400" dirty="0">
              <a:sym typeface="+mn-lt"/>
            </a:endParaRPr>
          </a:p>
        </p:txBody>
      </p:sp>
      <p:sp>
        <p:nvSpPr>
          <p:cNvPr id="57" name="Text Placeholder 3">
            <a:extLst>
              <a:ext uri="{FF2B5EF4-FFF2-40B4-BE49-F238E27FC236}">
                <a16:creationId xmlns:a16="http://schemas.microsoft.com/office/drawing/2014/main" id="{C0DE3A01-6F09-4298-B8AC-839AE5A71F0C}"/>
              </a:ext>
            </a:extLst>
          </p:cNvPr>
          <p:cNvSpPr>
            <a:spLocks noGrp="1"/>
          </p:cNvSpPr>
          <p:nvPr>
            <p:custDataLst>
              <p:tags r:id="rId19"/>
            </p:custDataLst>
          </p:nvPr>
        </p:nvSpPr>
        <p:spPr bwMode="gray">
          <a:xfrm>
            <a:off x="2130425" y="4870450"/>
            <a:ext cx="2968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C26325CE-15ED-47CE-9C94-A85F2324C11A}" type="datetime'''''''''''0''''''''''''''''''''''.''''''0'''''''''''''">
              <a:rPr lang="en-US" altLang="en-US" sz="1400" smtClean="0"/>
              <a:pPr/>
              <a:t>0.0</a:t>
            </a:fld>
            <a:endParaRPr lang="en-US" sz="1400" dirty="0">
              <a:sym typeface="+mn-lt"/>
            </a:endParaRPr>
          </a:p>
        </p:txBody>
      </p:sp>
      <p:sp>
        <p:nvSpPr>
          <p:cNvPr id="71" name="Text Placeholder 3"/>
          <p:cNvSpPr>
            <a:spLocks noGrp="1"/>
          </p:cNvSpPr>
          <p:nvPr>
            <p:custDataLst>
              <p:tags r:id="rId20"/>
            </p:custDataLst>
          </p:nvPr>
        </p:nvSpPr>
        <p:spPr bwMode="gray">
          <a:xfrm>
            <a:off x="3284538" y="4471988"/>
            <a:ext cx="2968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B0B8F15C-CEB5-437D-B0A9-4C44B64DF4D2}" type="datetime'''0.1'''''''''''''''''''''''''''''''">
              <a:rPr lang="en-US" altLang="en-US" sz="1400" smtClean="0"/>
              <a:pPr/>
              <a:t>0.1</a:t>
            </a:fld>
            <a:endParaRPr lang="en-US" sz="1400" dirty="0">
              <a:sym typeface="+mn-lt"/>
            </a:endParaRPr>
          </a:p>
        </p:txBody>
      </p:sp>
      <p:sp>
        <p:nvSpPr>
          <p:cNvPr id="85" name="Text Placeholder 3"/>
          <p:cNvSpPr>
            <a:spLocks noGrp="1"/>
          </p:cNvSpPr>
          <p:nvPr>
            <p:custDataLst>
              <p:tags r:id="rId21"/>
            </p:custDataLst>
          </p:nvPr>
        </p:nvSpPr>
        <p:spPr bwMode="gray">
          <a:xfrm>
            <a:off x="4440238" y="3940175"/>
            <a:ext cx="2968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26A7A7ED-119F-46F1-8323-F958472046ED}" type="datetime'0''''''''''''''''''''''''''.3'''''''''''''''''''''''''''''">
              <a:rPr lang="en-US" altLang="en-US" sz="1400" smtClean="0"/>
              <a:pPr/>
              <a:t>0.3</a:t>
            </a:fld>
            <a:endParaRPr lang="en-US" sz="1400" dirty="0">
              <a:sym typeface="+mn-lt"/>
            </a:endParaRPr>
          </a:p>
        </p:txBody>
      </p:sp>
      <p:sp>
        <p:nvSpPr>
          <p:cNvPr id="86" name="Text Placeholder 3"/>
          <p:cNvSpPr>
            <a:spLocks noGrp="1"/>
          </p:cNvSpPr>
          <p:nvPr>
            <p:custDataLst>
              <p:tags r:id="rId22"/>
            </p:custDataLst>
          </p:nvPr>
        </p:nvSpPr>
        <p:spPr bwMode="gray">
          <a:xfrm>
            <a:off x="5594350" y="3849688"/>
            <a:ext cx="2968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7F47FEC0-7722-4912-AE6C-BDCADF645795}" type="datetime'''''''''0''''''''''''''''''''''''''.''''''3'''''''''''''">
              <a:rPr lang="en-US" altLang="en-US" sz="1400" smtClean="0"/>
              <a:pPr/>
              <a:t>0.3</a:t>
            </a:fld>
            <a:endParaRPr lang="en-US" sz="1400" dirty="0">
              <a:sym typeface="+mn-lt"/>
            </a:endParaRPr>
          </a:p>
        </p:txBody>
      </p:sp>
      <p:sp>
        <p:nvSpPr>
          <p:cNvPr id="59" name="Text Placeholder 3">
            <a:extLst>
              <a:ext uri="{FF2B5EF4-FFF2-40B4-BE49-F238E27FC236}">
                <a16:creationId xmlns:a16="http://schemas.microsoft.com/office/drawing/2014/main" id="{936A943C-2A42-4EAB-8194-31050B9C796C}"/>
              </a:ext>
            </a:extLst>
          </p:cNvPr>
          <p:cNvSpPr>
            <a:spLocks noGrp="1"/>
          </p:cNvSpPr>
          <p:nvPr>
            <p:custDataLst>
              <p:tags r:id="rId23"/>
            </p:custDataLst>
          </p:nvPr>
        </p:nvSpPr>
        <p:spPr bwMode="gray">
          <a:xfrm>
            <a:off x="6748463" y="3230563"/>
            <a:ext cx="2968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0D6AFEFC-360B-498A-B1A8-496B4FE35095}" type="datetime'''''0.''''4'''''''''''''''''''">
              <a:rPr lang="en-US" altLang="en-US" sz="1400" smtClean="0"/>
              <a:pPr/>
              <a:t>0.4</a:t>
            </a:fld>
            <a:endParaRPr lang="en-US" sz="1400" dirty="0">
              <a:sym typeface="+mn-lt"/>
            </a:endParaRPr>
          </a:p>
        </p:txBody>
      </p:sp>
      <p:sp>
        <p:nvSpPr>
          <p:cNvPr id="70" name="Text Placeholder 3"/>
          <p:cNvSpPr>
            <a:spLocks noGrp="1"/>
          </p:cNvSpPr>
          <p:nvPr>
            <p:custDataLst>
              <p:tags r:id="rId24"/>
            </p:custDataLst>
          </p:nvPr>
        </p:nvSpPr>
        <p:spPr bwMode="gray">
          <a:xfrm>
            <a:off x="2600325" y="4014788"/>
            <a:ext cx="508000" cy="333375"/>
          </a:xfrm>
          <a:prstGeom prst="ellipse">
            <a:avLst/>
          </a:prstGeom>
          <a:solidFill>
            <a:srgbClr val="9A9A9A"/>
          </a:solidFill>
          <a:ln>
            <a:noFill/>
          </a:ln>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390A7732-CEE9-4FC1-A8AC-B5265AC4F92C}" type="datetime'''''''''''''''7.''''''''''''''''''''''''''''8''''''''''%'">
              <a:rPr lang="en-US" altLang="en-US" sz="1400" smtClean="0">
                <a:solidFill>
                  <a:schemeClr val="bg1"/>
                </a:solidFill>
                <a:effectLst/>
              </a:rPr>
              <a:pPr/>
              <a:t>7.8%</a:t>
            </a:fld>
            <a:endParaRPr lang="en-US" sz="1400" dirty="0">
              <a:solidFill>
                <a:schemeClr val="bg1"/>
              </a:solidFill>
              <a:sym typeface="+mn-lt"/>
            </a:endParaRPr>
          </a:p>
        </p:txBody>
      </p:sp>
      <p:sp>
        <p:nvSpPr>
          <p:cNvPr id="107" name="Text Placeholder 3"/>
          <p:cNvSpPr>
            <a:spLocks noGrp="1"/>
          </p:cNvSpPr>
          <p:nvPr>
            <p:custDataLst>
              <p:tags r:id="rId25"/>
            </p:custDataLst>
          </p:nvPr>
        </p:nvSpPr>
        <p:spPr bwMode="gray">
          <a:xfrm>
            <a:off x="4265613" y="3505200"/>
            <a:ext cx="641350" cy="333375"/>
          </a:xfrm>
          <a:prstGeom prst="ellipse">
            <a:avLst/>
          </a:prstGeom>
          <a:solidFill>
            <a:srgbClr val="9A9A9A"/>
          </a:solidFill>
          <a:ln>
            <a:noFill/>
          </a:ln>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1DE28C8B-4DF6-4BFB-8E6F-BCED1F3AD076}" type="datetime'1''''''''''''5''''''.5''%'''''''''''''''''''''''''''''''''''''">
              <a:rPr lang="en-US" altLang="en-US" sz="1400" smtClean="0">
                <a:solidFill>
                  <a:schemeClr val="bg1"/>
                </a:solidFill>
                <a:effectLst/>
              </a:rPr>
              <a:pPr/>
              <a:t>15.5%</a:t>
            </a:fld>
            <a:endParaRPr lang="en-US" sz="1400" dirty="0">
              <a:solidFill>
                <a:schemeClr val="bg1"/>
              </a:solidFill>
              <a:sym typeface="+mn-lt"/>
            </a:endParaRPr>
          </a:p>
        </p:txBody>
      </p:sp>
      <p:sp>
        <p:nvSpPr>
          <p:cNvPr id="84" name="Text Placeholder 3">
            <a:extLst>
              <a:ext uri="{FF2B5EF4-FFF2-40B4-BE49-F238E27FC236}">
                <a16:creationId xmlns:a16="http://schemas.microsoft.com/office/drawing/2014/main" id="{B23F1B30-BF66-4EFA-9D5B-2B89B3F8EABA}"/>
              </a:ext>
            </a:extLst>
          </p:cNvPr>
          <p:cNvSpPr>
            <a:spLocks noGrp="1"/>
          </p:cNvSpPr>
          <p:nvPr>
            <p:custDataLst>
              <p:tags r:id="rId26"/>
            </p:custDataLst>
          </p:nvPr>
        </p:nvSpPr>
        <p:spPr bwMode="gray">
          <a:xfrm>
            <a:off x="6064250" y="2884488"/>
            <a:ext cx="508000" cy="333375"/>
          </a:xfrm>
          <a:prstGeom prst="ellipse">
            <a:avLst/>
          </a:prstGeom>
          <a:solidFill>
            <a:srgbClr val="9A9A9A"/>
          </a:solidFill>
          <a:ln>
            <a:noFill/>
          </a:ln>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64ACA1F7-5ED1-449A-94A0-017646B02376}" type="datetime'''''''''''8''''''''''''''''.''''''''''''''''''''''''6%'''''''">
              <a:rPr lang="en-US" altLang="en-US" sz="1400" smtClean="0">
                <a:solidFill>
                  <a:schemeClr val="bg1"/>
                </a:solidFill>
                <a:effectLst/>
              </a:rPr>
              <a:pPr/>
              <a:t>8.6%</a:t>
            </a:fld>
            <a:endParaRPr lang="en-US" sz="1400" dirty="0">
              <a:solidFill>
                <a:schemeClr val="bg1"/>
              </a:solidFill>
              <a:sym typeface="+mn-lt"/>
            </a:endParaRPr>
          </a:p>
        </p:txBody>
      </p:sp>
      <p:sp>
        <p:nvSpPr>
          <p:cNvPr id="69" name="IllustrativeStamp"/>
          <p:cNvSpPr/>
          <p:nvPr/>
        </p:nvSpPr>
        <p:spPr>
          <a:xfrm>
            <a:off x="10336333" y="594132"/>
            <a:ext cx="1225296" cy="191773"/>
          </a:xfrm>
          <a:prstGeom prst="rect">
            <a:avLst/>
          </a:prstGeom>
          <a:noFill/>
          <a:ln w="9525" cap="flat" cmpd="sng" algn="ctr">
            <a:solidFill>
              <a:srgbClr val="E71C57"/>
            </a:solidFill>
            <a:prstDash val="solid"/>
            <a:miter lim="800000"/>
            <a:headEnd type="none" w="med" len="med"/>
            <a:tailEnd type="none" w="med" len="med"/>
          </a:ln>
          <a:effectLst/>
          <a:extLst>
            <a:ext uri="{909E8E84-426E-40DD-AFC4-6F175D3DCCD1}">
              <a14:hiddenFill xmlns:a14="http://schemas.microsoft.com/office/drawing/2010/main">
                <a:solidFill>
                  <a:srgbClr val="9A9A9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en-US" sz="1100" dirty="0">
                <a:solidFill>
                  <a:srgbClr val="E71C57"/>
                </a:solidFill>
              </a:rPr>
              <a:t>Constant currency</a:t>
            </a:r>
          </a:p>
        </p:txBody>
      </p:sp>
      <p:sp>
        <p:nvSpPr>
          <p:cNvPr id="78" name="NavigationTriangle"/>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81" name="s6_SO_header_country"/>
          <p:cNvSpPr/>
          <p:nvPr/>
        </p:nvSpPr>
        <p:spPr>
          <a:xfrm>
            <a:off x="10049263" y="256093"/>
            <a:ext cx="1321797" cy="2580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 bIns="0" numCol="1" spcCol="0" rtlCol="0" fromWordArt="0" anchor="ctr" anchorCtr="0" forceAA="0" compatLnSpc="1">
            <a:prstTxWarp prst="textNoShape">
              <a:avLst/>
            </a:prstTxWarp>
            <a:noAutofit/>
          </a:bodyPr>
          <a:lstStyle/>
          <a:p>
            <a:pPr algn="r"/>
            <a:r>
              <a:rPr lang="en-US" sz="1000">
                <a:solidFill>
                  <a:schemeClr val="bg1">
                    <a:lumMod val="50000"/>
                  </a:schemeClr>
                </a:solidFill>
                <a:latin typeface="Trebuchet MS" panose="020B0603020202020204" pitchFamily="34" charset="0"/>
              </a:rPr>
              <a:t>Romania</a:t>
            </a:r>
            <a:endParaRPr lang="en-US" sz="1000" dirty="0">
              <a:solidFill>
                <a:schemeClr val="bg1">
                  <a:lumMod val="50000"/>
                </a:schemeClr>
              </a:solidFill>
              <a:latin typeface="Trebuchet MS" panose="020B0603020202020204" pitchFamily="34" charset="0"/>
            </a:endParaRPr>
          </a:p>
        </p:txBody>
      </p:sp>
      <p:grpSp>
        <p:nvGrpSpPr>
          <p:cNvPr id="34" name="Group 33"/>
          <p:cNvGrpSpPr/>
          <p:nvPr/>
        </p:nvGrpSpPr>
        <p:grpSpPr>
          <a:xfrm>
            <a:off x="7895029" y="1720183"/>
            <a:ext cx="306171" cy="4079081"/>
            <a:chOff x="5942914" y="2081213"/>
            <a:chExt cx="306171" cy="4079081"/>
          </a:xfrm>
        </p:grpSpPr>
        <p:cxnSp>
          <p:nvCxnSpPr>
            <p:cNvPr id="35" name="Straight Connector 34"/>
            <p:cNvCxnSpPr/>
            <p:nvPr/>
          </p:nvCxnSpPr>
          <p:spPr>
            <a:xfrm>
              <a:off x="6096000" y="2081213"/>
              <a:ext cx="0" cy="4079081"/>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5942914" y="3967299"/>
              <a:ext cx="306171" cy="306910"/>
              <a:chOff x="5937564" y="3833745"/>
              <a:chExt cx="306171" cy="306910"/>
            </a:xfrm>
          </p:grpSpPr>
          <p:sp>
            <p:nvSpPr>
              <p:cNvPr id="38" name="Freeform 94"/>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solidFill>
              <a:ln>
                <a:solidFill>
                  <a:schemeClr val="tx2"/>
                </a:solidFill>
              </a:ln>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sp>
            <p:nvSpPr>
              <p:cNvPr id="39" name="Freeform 95"/>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grpSp>
      </p:grpSp>
      <p:sp>
        <p:nvSpPr>
          <p:cNvPr id="42" name="s6_TS_regionsht"/>
          <p:cNvSpPr/>
          <p:nvPr/>
        </p:nvSpPr>
        <p:spPr>
          <a:xfrm>
            <a:off x="585934" y="1701948"/>
            <a:ext cx="1165561" cy="844834"/>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D4DF33"/>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45720" tIns="45720" rIns="91440" bIns="45720" numCol="1" spcCol="0" rtlCol="0" fromWordArt="0" anchor="ctr" anchorCtr="0" forceAA="0" compatLnSpc="1">
            <a:prstTxWarp prst="textNoShape">
              <a:avLst/>
            </a:prstTxWarp>
            <a:noAutofit/>
          </a:bodyPr>
          <a:lstStyle/>
          <a:p>
            <a:r>
              <a:rPr lang="en-US" sz="1400">
                <a:solidFill>
                  <a:srgbClr val="575757"/>
                </a:solidFill>
              </a:rPr>
              <a:t>Share of </a:t>
            </a:r>
          </a:p>
          <a:p>
            <a:r>
              <a:rPr lang="en-US" sz="1400">
                <a:solidFill>
                  <a:srgbClr val="575757"/>
                </a:solidFill>
              </a:rPr>
              <a:t>EE</a:t>
            </a:r>
            <a:br>
              <a:rPr lang="en-US" sz="1400">
                <a:solidFill>
                  <a:srgbClr val="575757"/>
                </a:solidFill>
              </a:rPr>
            </a:br>
            <a:r>
              <a:rPr lang="en-US" sz="1400">
                <a:solidFill>
                  <a:srgbClr val="575757"/>
                </a:solidFill>
              </a:rPr>
              <a:t>Financial </a:t>
            </a:r>
          </a:p>
          <a:p>
            <a:r>
              <a:rPr lang="en-US" sz="1400">
                <a:solidFill>
                  <a:srgbClr val="575757"/>
                </a:solidFill>
              </a:rPr>
              <a:t>Wealth</a:t>
            </a:r>
            <a:endParaRPr lang="en-US" sz="1400" dirty="0">
              <a:solidFill>
                <a:srgbClr val="575757"/>
              </a:solidFill>
            </a:endParaRPr>
          </a:p>
        </p:txBody>
      </p:sp>
      <p:sp>
        <p:nvSpPr>
          <p:cNvPr id="54" name="ee4pHeader1"/>
          <p:cNvSpPr txBox="1"/>
          <p:nvPr/>
        </p:nvSpPr>
        <p:spPr>
          <a:xfrm>
            <a:off x="8506909" y="1700275"/>
            <a:ext cx="2646958" cy="324000"/>
          </a:xfrm>
          <a:prstGeom prst="rect">
            <a:avLst/>
          </a:prstGeom>
          <a:noFill/>
          <a:ln cap="rnd">
            <a:noFill/>
          </a:ln>
        </p:spPr>
        <p:txBody>
          <a:bodyPr wrap="square" lIns="0" tIns="0" rIns="0" bIns="0" rtlCol="0" anchor="t" anchorCtr="0">
            <a:noAutofit/>
          </a:bodyPr>
          <a:lstStyle>
            <a:defPPr>
              <a:defRPr lang="en-US"/>
            </a:defPPr>
            <a:lvl4pPr marL="0" lvl="3">
              <a:defRPr sz="1600">
                <a:solidFill>
                  <a:schemeClr val="tx2"/>
                </a:solidFill>
              </a:defRPr>
            </a:lvl4pPr>
          </a:lstStyle>
          <a:p>
            <a:pPr lvl="3"/>
            <a:r>
              <a:rPr lang="en-US" sz="1800" dirty="0"/>
              <a:t>Key facts</a:t>
            </a:r>
            <a:endParaRPr lang="en-US" sz="1400" i="1" dirty="0">
              <a:solidFill>
                <a:srgbClr val="575757"/>
              </a:solidFill>
            </a:endParaRPr>
          </a:p>
        </p:txBody>
      </p:sp>
      <p:sp>
        <p:nvSpPr>
          <p:cNvPr id="46" name="s6_SO_share1"/>
          <p:cNvSpPr/>
          <p:nvPr/>
        </p:nvSpPr>
        <p:spPr>
          <a:xfrm>
            <a:off x="1887403" y="1813714"/>
            <a:ext cx="858003" cy="470897"/>
          </a:xfrm>
          <a:prstGeom prst="ellipse">
            <a:avLst/>
          </a:prstGeom>
          <a:solidFill>
            <a:srgbClr val="29BA74"/>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rgbClr val="FFFFFF"/>
                </a:solidFill>
              </a:rPr>
              <a:t>6%</a:t>
            </a:r>
            <a:endParaRPr lang="en-US" sz="1200" dirty="0">
              <a:solidFill>
                <a:srgbClr val="FFFFFF"/>
              </a:solidFill>
            </a:endParaRPr>
          </a:p>
        </p:txBody>
      </p:sp>
      <p:sp>
        <p:nvSpPr>
          <p:cNvPr id="63" name="s6_SO_share2">
            <a:extLst>
              <a:ext uri="{FF2B5EF4-FFF2-40B4-BE49-F238E27FC236}">
                <a16:creationId xmlns:a16="http://schemas.microsoft.com/office/drawing/2014/main" id="{A3CED283-A00E-441A-8C9D-B25B8FCAF7A4}"/>
              </a:ext>
            </a:extLst>
          </p:cNvPr>
          <p:cNvSpPr/>
          <p:nvPr/>
        </p:nvSpPr>
        <p:spPr>
          <a:xfrm>
            <a:off x="3037039" y="1803215"/>
            <a:ext cx="853438" cy="470897"/>
          </a:xfrm>
          <a:prstGeom prst="ellipse">
            <a:avLst/>
          </a:prstGeom>
          <a:solidFill>
            <a:srgbClr val="29BA74"/>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rgbClr val="FFFFFF"/>
                </a:solidFill>
              </a:rPr>
              <a:t>4.3%</a:t>
            </a:r>
            <a:endParaRPr lang="en-US" sz="1200" dirty="0">
              <a:solidFill>
                <a:srgbClr val="FFFFFF"/>
              </a:solidFill>
            </a:endParaRPr>
          </a:p>
        </p:txBody>
      </p:sp>
      <p:sp>
        <p:nvSpPr>
          <p:cNvPr id="62" name="s6_SO_share3">
            <a:extLst>
              <a:ext uri="{FF2B5EF4-FFF2-40B4-BE49-F238E27FC236}">
                <a16:creationId xmlns:a16="http://schemas.microsoft.com/office/drawing/2014/main" id="{AC630459-EFED-4E8E-9755-2D000F221B5F}"/>
              </a:ext>
            </a:extLst>
          </p:cNvPr>
          <p:cNvSpPr/>
          <p:nvPr/>
        </p:nvSpPr>
        <p:spPr>
          <a:xfrm>
            <a:off x="4194826" y="1804772"/>
            <a:ext cx="853438" cy="470897"/>
          </a:xfrm>
          <a:prstGeom prst="ellipse">
            <a:avLst/>
          </a:prstGeom>
          <a:solidFill>
            <a:srgbClr val="29BA74"/>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rgbClr val="FFFFFF"/>
                </a:solidFill>
              </a:rPr>
              <a:t>5.7%</a:t>
            </a:r>
            <a:endParaRPr lang="en-US" sz="1200" dirty="0">
              <a:solidFill>
                <a:srgbClr val="FFFFFF"/>
              </a:solidFill>
            </a:endParaRPr>
          </a:p>
        </p:txBody>
      </p:sp>
      <p:sp>
        <p:nvSpPr>
          <p:cNvPr id="61" name="s6_SO_share4">
            <a:extLst>
              <a:ext uri="{FF2B5EF4-FFF2-40B4-BE49-F238E27FC236}">
                <a16:creationId xmlns:a16="http://schemas.microsoft.com/office/drawing/2014/main" id="{5CCEB5E3-8341-4041-A892-899D1946E703}"/>
              </a:ext>
            </a:extLst>
          </p:cNvPr>
          <p:cNvSpPr/>
          <p:nvPr/>
        </p:nvSpPr>
        <p:spPr>
          <a:xfrm>
            <a:off x="5351189" y="1812514"/>
            <a:ext cx="853437" cy="470897"/>
          </a:xfrm>
          <a:prstGeom prst="ellipse">
            <a:avLst/>
          </a:prstGeom>
          <a:solidFill>
            <a:srgbClr val="197A56"/>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rgbClr val="FFFFFF"/>
                </a:solidFill>
              </a:rPr>
              <a:t>5.7%</a:t>
            </a:r>
            <a:endParaRPr lang="en-US" sz="1200" dirty="0">
              <a:solidFill>
                <a:srgbClr val="FFFFFF"/>
              </a:solidFill>
            </a:endParaRPr>
          </a:p>
        </p:txBody>
      </p:sp>
      <p:sp>
        <p:nvSpPr>
          <p:cNvPr id="44" name="Rectangle 43">
            <a:hlinkClick r:id="rId32" action="ppaction://hlinksldjump"/>
            <a:extLst>
              <a:ext uri="{FF2B5EF4-FFF2-40B4-BE49-F238E27FC236}">
                <a16:creationId xmlns:a16="http://schemas.microsoft.com/office/drawing/2014/main" id="{BD58A1DC-A0E2-4CB9-A5B8-9A3A1341C646}"/>
              </a:ext>
            </a:extLst>
          </p:cNvPr>
          <p:cNvSpPr/>
          <p:nvPr>
            <p:custDataLst>
              <p:tags r:id="rId27"/>
            </p:custDataLst>
          </p:nvPr>
        </p:nvSpPr>
        <p:spPr>
          <a:xfrm>
            <a:off x="4481919" y="62734"/>
            <a:ext cx="3237748" cy="28155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lnSpc>
                <a:spcPct val="110000"/>
              </a:lnSpc>
              <a:spcBef>
                <a:spcPts val="600"/>
              </a:spcBef>
              <a:spcAft>
                <a:spcPts val="300"/>
              </a:spcAft>
            </a:pPr>
            <a:r>
              <a:rPr lang="en-US" sz="1400" dirty="0">
                <a:solidFill>
                  <a:srgbClr val="575757"/>
                </a:solidFill>
                <a:latin typeface="Trebuchet MS" panose="020B0603020202020204" pitchFamily="34" charset="0"/>
              </a:rPr>
              <a:t>Financial Wealth</a:t>
            </a:r>
          </a:p>
        </p:txBody>
      </p:sp>
      <p:sp>
        <p:nvSpPr>
          <p:cNvPr id="83" name="s6_SO_share6" hidden="1">
            <a:extLst>
              <a:ext uri="{FF2B5EF4-FFF2-40B4-BE49-F238E27FC236}">
                <a16:creationId xmlns:a16="http://schemas.microsoft.com/office/drawing/2014/main" id="{0921279E-1EF3-41E2-8F3C-208CC7275702}"/>
              </a:ext>
            </a:extLst>
          </p:cNvPr>
          <p:cNvSpPr/>
          <p:nvPr/>
        </p:nvSpPr>
        <p:spPr>
          <a:xfrm>
            <a:off x="6619228" y="1830627"/>
            <a:ext cx="732032" cy="409134"/>
          </a:xfrm>
          <a:prstGeom prst="ellipse">
            <a:avLst/>
          </a:prstGeom>
          <a:solidFill>
            <a:srgbClr val="C8C8C8"/>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C8C8C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rgbClr val="FFFFFF"/>
                </a:solidFill>
              </a:rPr>
              <a:t>1.9%</a:t>
            </a:r>
          </a:p>
        </p:txBody>
      </p:sp>
      <p:sp>
        <p:nvSpPr>
          <p:cNvPr id="51" name="s6_SO_share5">
            <a:extLst>
              <a:ext uri="{FF2B5EF4-FFF2-40B4-BE49-F238E27FC236}">
                <a16:creationId xmlns:a16="http://schemas.microsoft.com/office/drawing/2014/main" id="{683B9530-AAA9-4731-B7A2-67A912598070}"/>
              </a:ext>
            </a:extLst>
          </p:cNvPr>
          <p:cNvSpPr/>
          <p:nvPr/>
        </p:nvSpPr>
        <p:spPr>
          <a:xfrm>
            <a:off x="6505301" y="1813374"/>
            <a:ext cx="853438" cy="470897"/>
          </a:xfrm>
          <a:prstGeom prst="ellipse">
            <a:avLst/>
          </a:prstGeom>
          <a:solidFill>
            <a:srgbClr val="C8C8C8"/>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C8C8C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rgbClr val="FFFFFF"/>
                </a:solidFill>
              </a:rPr>
              <a:t>5.9%</a:t>
            </a:r>
            <a:endParaRPr lang="en-US" sz="1200" dirty="0">
              <a:solidFill>
                <a:srgbClr val="FFFFFF"/>
              </a:solidFill>
            </a:endParaRPr>
          </a:p>
        </p:txBody>
      </p:sp>
      <p:sp>
        <p:nvSpPr>
          <p:cNvPr id="64" name="Flag">
            <a:extLst>
              <a:ext uri="{FF2B5EF4-FFF2-40B4-BE49-F238E27FC236}">
                <a16:creationId xmlns:a16="http://schemas.microsoft.com/office/drawing/2014/main" id="{723DE0EA-78B9-45A7-A3BD-61E9338D5D68}"/>
              </a:ext>
            </a:extLst>
          </p:cNvPr>
          <p:cNvSpPr/>
          <p:nvPr/>
        </p:nvSpPr>
        <p:spPr>
          <a:xfrm>
            <a:off x="11599738" y="45149"/>
            <a:ext cx="457200" cy="411480"/>
          </a:xfrm>
          <a:prstGeom prst="rect">
            <a:avLst/>
          </a:prstGeom>
          <a:blipFill>
            <a:blip r:embed="rId33"/>
            <a:stretch>
              <a:fillRect/>
            </a:stretch>
          </a:blip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66" name="s6_TS_key_facts">
            <a:extLst>
              <a:ext uri="{FF2B5EF4-FFF2-40B4-BE49-F238E27FC236}">
                <a16:creationId xmlns:a16="http://schemas.microsoft.com/office/drawing/2014/main" id="{422498F1-5DB7-419D-B3D6-061D660AB7B1}"/>
              </a:ext>
            </a:extLst>
          </p:cNvPr>
          <p:cNvSpPr/>
          <p:nvPr/>
        </p:nvSpPr>
        <p:spPr>
          <a:xfrm>
            <a:off x="8320678" y="1826000"/>
            <a:ext cx="3236917" cy="4162095"/>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marL="291600" lvl="1" indent="-194400">
              <a:spcBef>
                <a:spcPts val="600"/>
              </a:spcBef>
              <a:spcAft>
                <a:spcPts val="600"/>
              </a:spcAft>
              <a:buClr>
                <a:schemeClr val="tx2">
                  <a:lumMod val="100000"/>
                </a:schemeClr>
              </a:buClr>
              <a:buSzPct val="100000"/>
              <a:buFont typeface="Trebuchet MS" panose="020B0603020202020204" pitchFamily="34" charset="0"/>
              <a:buChar char="•"/>
            </a:pPr>
            <a:r>
              <a:rPr lang="en-US" sz="1600" dirty="0">
                <a:solidFill>
                  <a:srgbClr val="575757"/>
                </a:solidFill>
              </a:rPr>
              <a:t>Romania represents 5.7% of the region's financial wealth in 2023 </a:t>
            </a:r>
          </a:p>
          <a:p>
            <a:pPr marL="291600" lvl="1" indent="-194400">
              <a:spcBef>
                <a:spcPts val="600"/>
              </a:spcBef>
              <a:spcAft>
                <a:spcPts val="600"/>
              </a:spcAft>
              <a:buClr>
                <a:schemeClr val="tx2">
                  <a:lumMod val="100000"/>
                </a:schemeClr>
              </a:buClr>
              <a:buSzPct val="100000"/>
              <a:buFont typeface="Trebuchet MS" panose="020B0603020202020204" pitchFamily="34" charset="0"/>
              <a:buChar char="•"/>
            </a:pPr>
            <a:r>
              <a:rPr lang="en-US" sz="1600" dirty="0">
                <a:solidFill>
                  <a:srgbClr val="575757"/>
                </a:solidFill>
              </a:rPr>
              <a:t>Financial wealth grew from 2018 to 2023 by 15.5% p.a. to USD 0.3 trillion</a:t>
            </a:r>
          </a:p>
          <a:p>
            <a:pPr marL="291600" lvl="1" indent="-194400">
              <a:spcBef>
                <a:spcPts val="600"/>
              </a:spcBef>
              <a:spcAft>
                <a:spcPts val="600"/>
              </a:spcAft>
              <a:buClr>
                <a:schemeClr val="tx2">
                  <a:lumMod val="100000"/>
                </a:schemeClr>
              </a:buClr>
              <a:buSzPct val="100000"/>
              <a:buFont typeface="Trebuchet MS" panose="020B0603020202020204" pitchFamily="34" charset="0"/>
              <a:buChar char="•"/>
            </a:pPr>
            <a:r>
              <a:rPr lang="en-US" sz="1600" dirty="0">
                <a:solidFill>
                  <a:srgbClr val="575757"/>
                </a:solidFill>
              </a:rPr>
              <a:t>Financial wealth is expected to grow by 8.6% p.a. to USD </a:t>
            </a:r>
            <a:br>
              <a:rPr lang="en-US" sz="1600" dirty="0">
                <a:solidFill>
                  <a:srgbClr val="575757"/>
                </a:solidFill>
              </a:rPr>
            </a:br>
            <a:r>
              <a:rPr lang="en-US" sz="1600" dirty="0">
                <a:solidFill>
                  <a:srgbClr val="575757"/>
                </a:solidFill>
              </a:rPr>
              <a:t>0.4 trillion by 2028 </a:t>
            </a:r>
          </a:p>
        </p:txBody>
      </p:sp>
    </p:spTree>
    <p:extLst>
      <p:ext uri="{BB962C8B-B14F-4D97-AF65-F5344CB8AC3E}">
        <p14:creationId xmlns:p14="http://schemas.microsoft.com/office/powerpoint/2010/main" val="511068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p:custDataLst>
              <p:tags r:id="rId1"/>
            </p:custDataLst>
            <p:extLst>
              <p:ext uri="{D42A27DB-BD31-4B8C-83A1-F6EECF244321}">
                <p14:modId xmlns:p14="http://schemas.microsoft.com/office/powerpoint/2010/main" val="39709678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1" imgW="270" imgH="270" progId="TCLayout.ActiveDocument.1">
                  <p:embed/>
                </p:oleObj>
              </mc:Choice>
              <mc:Fallback>
                <p:oleObj name="think-cell Slide" r:id="rId21" imgW="270" imgH="270" progId="TCLayout.ActiveDocument.1">
                  <p:embed/>
                  <p:pic>
                    <p:nvPicPr>
                      <p:cNvPr id="28" name="Object 27" hidden="1"/>
                      <p:cNvPicPr/>
                      <p:nvPr/>
                    </p:nvPicPr>
                    <p:blipFill>
                      <a:blip r:embed="rId22"/>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32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3" name="Title 2"/>
          <p:cNvSpPr>
            <a:spLocks noGrp="1"/>
          </p:cNvSpPr>
          <p:nvPr>
            <p:ph type="title"/>
          </p:nvPr>
        </p:nvSpPr>
        <p:spPr>
          <a:xfrm>
            <a:off x="629999" y="2764203"/>
            <a:ext cx="2867943" cy="1314311"/>
          </a:xfrm>
        </p:spPr>
        <p:txBody>
          <a:bodyPr vert="horz"/>
          <a:lstStyle/>
          <a:p>
            <a:r>
              <a:rPr lang="en-US" dirty="0"/>
              <a:t>Growth comparison of Real Assets</a:t>
            </a:r>
          </a:p>
        </p:txBody>
      </p:sp>
      <p:sp>
        <p:nvSpPr>
          <p:cNvPr id="4" name="ee4pHeader1"/>
          <p:cNvSpPr txBox="1"/>
          <p:nvPr/>
        </p:nvSpPr>
        <p:spPr>
          <a:xfrm>
            <a:off x="4359275" y="1115312"/>
            <a:ext cx="1931988" cy="759600"/>
          </a:xfrm>
          <a:prstGeom prst="rect">
            <a:avLst/>
          </a:prstGeom>
          <a:noFill/>
          <a:ln cap="rnd">
            <a:noFill/>
          </a:ln>
        </p:spPr>
        <p:txBody>
          <a:bodyPr wrap="square" lIns="0" tIns="0" rIns="0" bIns="0" rtlCol="0" anchor="t" anchorCtr="0">
            <a:noAutofit/>
          </a:bodyPr>
          <a:lstStyle/>
          <a:p>
            <a:pPr marL="0" lvl="3"/>
            <a:r>
              <a:rPr lang="en-US" sz="2400" dirty="0">
                <a:solidFill>
                  <a:schemeClr val="tx2"/>
                </a:solidFill>
              </a:rPr>
              <a:t>Global</a:t>
            </a:r>
          </a:p>
        </p:txBody>
      </p:sp>
      <p:graphicFrame>
        <p:nvGraphicFramePr>
          <p:cNvPr id="6" name="Chart 5">
            <a:extLst>
              <a:ext uri="{FF2B5EF4-FFF2-40B4-BE49-F238E27FC236}">
                <a16:creationId xmlns:a16="http://schemas.microsoft.com/office/drawing/2014/main" id="{E099121D-BDCE-2DBB-6EFB-E48E94CAD610}"/>
              </a:ext>
            </a:extLst>
          </p:cNvPr>
          <p:cNvGraphicFramePr/>
          <p:nvPr>
            <p:custDataLst>
              <p:tags r:id="rId3"/>
            </p:custDataLst>
            <p:extLst>
              <p:ext uri="{D42A27DB-BD31-4B8C-83A1-F6EECF244321}">
                <p14:modId xmlns:p14="http://schemas.microsoft.com/office/powerpoint/2010/main" val="1639360107"/>
              </p:ext>
            </p:extLst>
          </p:nvPr>
        </p:nvGraphicFramePr>
        <p:xfrm>
          <a:off x="3971925" y="1887538"/>
          <a:ext cx="2768600" cy="3730625"/>
        </p:xfrm>
        <a:graphic>
          <a:graphicData uri="http://schemas.openxmlformats.org/drawingml/2006/chart">
            <c:chart xmlns:c="http://schemas.openxmlformats.org/drawingml/2006/chart" xmlns:r="http://schemas.openxmlformats.org/officeDocument/2006/relationships" r:id="rId23"/>
          </a:graphicData>
        </a:graphic>
      </p:graphicFrame>
      <p:sp>
        <p:nvSpPr>
          <p:cNvPr id="24" name="Text Placeholder 3">
            <a:extLst>
              <a:ext uri="{FF2B5EF4-FFF2-40B4-BE49-F238E27FC236}">
                <a16:creationId xmlns:a16="http://schemas.microsoft.com/office/drawing/2014/main" id="{315FC98D-B821-455C-A59D-73EF908B5045}"/>
              </a:ext>
            </a:extLst>
          </p:cNvPr>
          <p:cNvSpPr>
            <a:spLocks noGrp="1"/>
          </p:cNvSpPr>
          <p:nvPr>
            <p:custDataLst>
              <p:tags r:id="rId4"/>
            </p:custDataLst>
          </p:nvPr>
        </p:nvSpPr>
        <p:spPr bwMode="gray">
          <a:xfrm>
            <a:off x="4152900" y="5370513"/>
            <a:ext cx="452438" cy="4254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F33B3E41-FCF5-4AB7-8D00-A3566AE075B3}" type="datetime'''2''''''''''0''0''''''''''''3-''''''''''''''''''''20''2''''3'">
              <a:rPr lang="en-US" altLang="en-US" sz="1400" smtClean="0"/>
              <a:pPr/>
              <a:t>2003-2023</a:t>
            </a:fld>
            <a:endParaRPr lang="en-US" sz="1400" dirty="0">
              <a:sym typeface="+mn-lt"/>
            </a:endParaRPr>
          </a:p>
        </p:txBody>
      </p:sp>
      <p:sp>
        <p:nvSpPr>
          <p:cNvPr id="10" name="Text Placeholder 3"/>
          <p:cNvSpPr>
            <a:spLocks noGrp="1"/>
          </p:cNvSpPr>
          <p:nvPr>
            <p:custDataLst>
              <p:tags r:id="rId5"/>
            </p:custDataLst>
          </p:nvPr>
        </p:nvSpPr>
        <p:spPr bwMode="gray">
          <a:xfrm>
            <a:off x="4803775" y="5370513"/>
            <a:ext cx="452438" cy="4254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36EF6572-99FD-49BB-82F2-CBB0474990F1}" type="datetime'2''''''''''''''''''01''''''''8''''-''''2''0''''''''''23'''''">
              <a:rPr lang="en-US" altLang="en-US" sz="1400" smtClean="0"/>
              <a:pPr/>
              <a:t>2018-2023</a:t>
            </a:fld>
            <a:endParaRPr lang="en-US" sz="1400" dirty="0">
              <a:sym typeface="+mn-lt"/>
            </a:endParaRPr>
          </a:p>
        </p:txBody>
      </p:sp>
      <p:sp>
        <p:nvSpPr>
          <p:cNvPr id="111" name="Text Placeholder 3"/>
          <p:cNvSpPr>
            <a:spLocks noGrp="1"/>
          </p:cNvSpPr>
          <p:nvPr>
            <p:custDataLst>
              <p:tags r:id="rId6"/>
            </p:custDataLst>
          </p:nvPr>
        </p:nvSpPr>
        <p:spPr bwMode="gray">
          <a:xfrm>
            <a:off x="5454650" y="5370513"/>
            <a:ext cx="452438" cy="4254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buNone/>
            </a:pPr>
            <a:fld id="{B03EF1B3-7222-41A4-90BB-84DD88930DB8}" type="datetime'''''''''''20''''''''''''22''''''''-''''20''''2''3'''''''">
              <a:rPr lang="en-US" altLang="en-US" sz="1400" smtClean="0"/>
              <a:pPr/>
              <a:t>2022-2023</a:t>
            </a:fld>
            <a:endParaRPr lang="en-US" sz="1400" dirty="0">
              <a:sym typeface="+mn-lt"/>
            </a:endParaRPr>
          </a:p>
        </p:txBody>
      </p:sp>
      <p:sp>
        <p:nvSpPr>
          <p:cNvPr id="35" name="Text Placeholder 3">
            <a:extLst>
              <a:ext uri="{FF2B5EF4-FFF2-40B4-BE49-F238E27FC236}">
                <a16:creationId xmlns:a16="http://schemas.microsoft.com/office/drawing/2014/main" id="{49648F70-CE96-4AD2-9728-C73DAA484A98}"/>
              </a:ext>
            </a:extLst>
          </p:cNvPr>
          <p:cNvSpPr>
            <a:spLocks noGrp="1"/>
          </p:cNvSpPr>
          <p:nvPr>
            <p:custDataLst>
              <p:tags r:id="rId7"/>
            </p:custDataLst>
          </p:nvPr>
        </p:nvSpPr>
        <p:spPr bwMode="gray">
          <a:xfrm>
            <a:off x="6105525" y="5370513"/>
            <a:ext cx="452438" cy="4254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buNone/>
            </a:pPr>
            <a:fld id="{C8A2462A-DA94-4E19-BDA8-B8E683EE1889}" type="datetime'''2''0''''''23''-''''''''''20''''''''''2''8'''''''''''''''''">
              <a:rPr lang="en-US" altLang="en-US" sz="1400" smtClean="0"/>
              <a:pPr/>
              <a:t>2023-2028</a:t>
            </a:fld>
            <a:endParaRPr lang="en-US" sz="1400" dirty="0">
              <a:sym typeface="+mn-lt"/>
            </a:endParaRPr>
          </a:p>
        </p:txBody>
      </p:sp>
      <p:sp>
        <p:nvSpPr>
          <p:cNvPr id="110" name="s7_footnote"/>
          <p:cNvSpPr>
            <a:spLocks noChangeArrowheads="1"/>
          </p:cNvSpPr>
          <p:nvPr/>
        </p:nvSpPr>
        <p:spPr bwMode="auto">
          <a:xfrm>
            <a:off x="3497942" y="6145473"/>
            <a:ext cx="8236987" cy="415498"/>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a:solidFill>
                  <a:schemeClr val="bg1">
                    <a:lumMod val="50000"/>
                  </a:schemeClr>
                </a:solidFill>
                <a:latin typeface="Trebuchet MS" panose="020B0603020202020204" pitchFamily="34" charset="0"/>
                <a:cs typeface="Arial" pitchFamily="34" charset="0"/>
              </a:rPr>
              <a:t>Notes:  Wealth in local currency converted into USD using 2023 year-end exchange rate across all time periods. Growth figures provided as CAGR; CAGR = Compound Annual Growth Rate. For forecasting details, please refer to methodology section. Source: BCG Global Wealth 2024 Market Sizing.</a:t>
            </a:r>
            <a:endParaRPr lang="en-US" sz="1000" dirty="0">
              <a:solidFill>
                <a:schemeClr val="bg1">
                  <a:lumMod val="50000"/>
                </a:schemeClr>
              </a:solidFill>
              <a:latin typeface="Trebuchet MS" panose="020B0603020202020204" pitchFamily="34" charset="0"/>
              <a:cs typeface="Arial" pitchFamily="34" charset="0"/>
            </a:endParaRPr>
          </a:p>
        </p:txBody>
      </p:sp>
      <p:sp>
        <p:nvSpPr>
          <p:cNvPr id="31" name="IllustrativeStamp"/>
          <p:cNvSpPr/>
          <p:nvPr/>
        </p:nvSpPr>
        <p:spPr>
          <a:xfrm>
            <a:off x="10338054" y="582564"/>
            <a:ext cx="1225296" cy="191773"/>
          </a:xfrm>
          <a:prstGeom prst="rect">
            <a:avLst/>
          </a:prstGeom>
          <a:noFill/>
          <a:ln w="9525" cap="flat" cmpd="sng" algn="ctr">
            <a:solidFill>
              <a:srgbClr val="E71C57"/>
            </a:solidFill>
            <a:prstDash val="solid"/>
            <a:miter lim="800000"/>
            <a:headEnd type="none" w="med" len="med"/>
            <a:tailEnd type="none" w="med" len="med"/>
          </a:ln>
          <a:effectLst/>
          <a:extLst>
            <a:ext uri="{909E8E84-426E-40DD-AFC4-6F175D3DCCD1}">
              <a14:hiddenFill xmlns:a14="http://schemas.microsoft.com/office/drawing/2010/main">
                <a:solidFill>
                  <a:srgbClr val="9A9A9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en-US" sz="1100" dirty="0">
                <a:solidFill>
                  <a:srgbClr val="E71C57"/>
                </a:solidFill>
              </a:rPr>
              <a:t>Constant currency</a:t>
            </a:r>
          </a:p>
        </p:txBody>
      </p:sp>
      <p:sp>
        <p:nvSpPr>
          <p:cNvPr id="33" name="Rectangle 32">
            <a:hlinkClick r:id="rId24" action="ppaction://hlinksldjump"/>
          </p:cNvPr>
          <p:cNvSpPr/>
          <p:nvPr>
            <p:custDataLst>
              <p:tags r:id="rId8"/>
            </p:custDataLst>
          </p:nvPr>
        </p:nvSpPr>
        <p:spPr>
          <a:xfrm>
            <a:off x="4481919" y="62734"/>
            <a:ext cx="3237748" cy="28155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lnSpc>
                <a:spcPct val="110000"/>
              </a:lnSpc>
              <a:spcBef>
                <a:spcPts val="600"/>
              </a:spcBef>
              <a:spcAft>
                <a:spcPts val="300"/>
              </a:spcAft>
            </a:pPr>
            <a:r>
              <a:rPr lang="en-US" sz="1400" dirty="0">
                <a:solidFill>
                  <a:srgbClr val="575757"/>
                </a:solidFill>
                <a:latin typeface="Trebuchet MS" panose="020B0603020202020204" pitchFamily="34" charset="0"/>
              </a:rPr>
              <a:t>Real Assets</a:t>
            </a:r>
          </a:p>
        </p:txBody>
      </p:sp>
      <p:sp>
        <p:nvSpPr>
          <p:cNvPr id="25" name="NavigationTriangle">
            <a:extLst>
              <a:ext uri="{FF2B5EF4-FFF2-40B4-BE49-F238E27FC236}">
                <a16:creationId xmlns:a16="http://schemas.microsoft.com/office/drawing/2014/main" id="{5C8255EF-3753-4907-95AF-94183CA1AEDA}"/>
              </a:ext>
            </a:extLst>
          </p:cNvPr>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26" name="s7_SO_header_country">
            <a:extLst>
              <a:ext uri="{FF2B5EF4-FFF2-40B4-BE49-F238E27FC236}">
                <a16:creationId xmlns:a16="http://schemas.microsoft.com/office/drawing/2014/main" id="{E0B687F6-2847-4747-985C-FDD94BA9B982}"/>
              </a:ext>
            </a:extLst>
          </p:cNvPr>
          <p:cNvSpPr/>
          <p:nvPr/>
        </p:nvSpPr>
        <p:spPr>
          <a:xfrm>
            <a:off x="10049263" y="256093"/>
            <a:ext cx="1321797" cy="2580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 bIns="0" numCol="1" spcCol="0" rtlCol="0" fromWordArt="0" anchor="ctr" anchorCtr="0" forceAA="0" compatLnSpc="1">
            <a:prstTxWarp prst="textNoShape">
              <a:avLst/>
            </a:prstTxWarp>
            <a:noAutofit/>
          </a:bodyPr>
          <a:lstStyle/>
          <a:p>
            <a:pPr algn="r"/>
            <a:r>
              <a:rPr lang="en-US" sz="1000">
                <a:solidFill>
                  <a:schemeClr val="bg1">
                    <a:lumMod val="50000"/>
                  </a:schemeClr>
                </a:solidFill>
                <a:latin typeface="Trebuchet MS" panose="020B0603020202020204" pitchFamily="34" charset="0"/>
              </a:rPr>
              <a:t>Romania</a:t>
            </a:r>
            <a:endParaRPr lang="en-US" sz="1000" dirty="0">
              <a:solidFill>
                <a:schemeClr val="bg1">
                  <a:lumMod val="50000"/>
                </a:schemeClr>
              </a:solidFill>
              <a:latin typeface="Trebuchet MS" panose="020B0603020202020204" pitchFamily="34" charset="0"/>
            </a:endParaRPr>
          </a:p>
        </p:txBody>
      </p:sp>
      <p:graphicFrame>
        <p:nvGraphicFramePr>
          <p:cNvPr id="8" name="Chart 7">
            <a:extLst>
              <a:ext uri="{FF2B5EF4-FFF2-40B4-BE49-F238E27FC236}">
                <a16:creationId xmlns:a16="http://schemas.microsoft.com/office/drawing/2014/main" id="{F396ECF4-687D-2D64-6D29-21F79BA53DDF}"/>
              </a:ext>
            </a:extLst>
          </p:cNvPr>
          <p:cNvGraphicFramePr/>
          <p:nvPr>
            <p:custDataLst>
              <p:tags r:id="rId9"/>
            </p:custDataLst>
            <p:extLst>
              <p:ext uri="{D42A27DB-BD31-4B8C-83A1-F6EECF244321}">
                <p14:modId xmlns:p14="http://schemas.microsoft.com/office/powerpoint/2010/main" val="2446771362"/>
              </p:ext>
            </p:extLst>
          </p:nvPr>
        </p:nvGraphicFramePr>
        <p:xfrm>
          <a:off x="6727825" y="2325688"/>
          <a:ext cx="2647950" cy="3292475"/>
        </p:xfrm>
        <a:graphic>
          <a:graphicData uri="http://schemas.openxmlformats.org/drawingml/2006/chart">
            <c:chart xmlns:c="http://schemas.openxmlformats.org/drawingml/2006/chart" xmlns:r="http://schemas.openxmlformats.org/officeDocument/2006/relationships" r:id="rId25"/>
          </a:graphicData>
        </a:graphic>
      </p:graphicFrame>
      <p:sp>
        <p:nvSpPr>
          <p:cNvPr id="50" name="Text Placeholder 3">
            <a:extLst>
              <a:ext uri="{FF2B5EF4-FFF2-40B4-BE49-F238E27FC236}">
                <a16:creationId xmlns:a16="http://schemas.microsoft.com/office/drawing/2014/main" id="{3AEED851-D913-497B-B7E2-95FAF93DF3F8}"/>
              </a:ext>
            </a:extLst>
          </p:cNvPr>
          <p:cNvSpPr>
            <a:spLocks noGrp="1"/>
          </p:cNvSpPr>
          <p:nvPr>
            <p:custDataLst>
              <p:tags r:id="rId10"/>
            </p:custDataLst>
          </p:nvPr>
        </p:nvSpPr>
        <p:spPr bwMode="gray">
          <a:xfrm>
            <a:off x="6894513" y="5370513"/>
            <a:ext cx="452438" cy="4254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C0FDE226-A6CD-4099-9CA5-86F3206E135C}" type="datetime'''2''''''00''''3''''''-''''''20''''''2''3'''">
              <a:rPr lang="en-US" altLang="en-US" sz="1400" smtClean="0"/>
              <a:pPr/>
              <a:t>2003-2023</a:t>
            </a:fld>
            <a:endParaRPr lang="en-US" sz="1400" dirty="0">
              <a:sym typeface="+mn-lt"/>
            </a:endParaRPr>
          </a:p>
        </p:txBody>
      </p:sp>
      <p:sp>
        <p:nvSpPr>
          <p:cNvPr id="51" name="Text Placeholder 3">
            <a:extLst>
              <a:ext uri="{FF2B5EF4-FFF2-40B4-BE49-F238E27FC236}">
                <a16:creationId xmlns:a16="http://schemas.microsoft.com/office/drawing/2014/main" id="{53AD389E-9836-4DC1-9CB8-F953467C2847}"/>
              </a:ext>
            </a:extLst>
          </p:cNvPr>
          <p:cNvSpPr>
            <a:spLocks noGrp="1"/>
          </p:cNvSpPr>
          <p:nvPr>
            <p:custDataLst>
              <p:tags r:id="rId11"/>
            </p:custDataLst>
          </p:nvPr>
        </p:nvSpPr>
        <p:spPr bwMode="gray">
          <a:xfrm>
            <a:off x="7515225" y="5370513"/>
            <a:ext cx="452438" cy="4254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9289BFF3-29D4-4A4E-980D-E7F1848707F0}" type="datetime'2''''''''''''0''''1''''8''''-''''''2''''0''''2''''''3'">
              <a:rPr lang="en-US" altLang="en-US" sz="1400" smtClean="0"/>
              <a:pPr/>
              <a:t>2018-2023</a:t>
            </a:fld>
            <a:endParaRPr lang="en-US" sz="1400" dirty="0">
              <a:sym typeface="+mn-lt"/>
            </a:endParaRPr>
          </a:p>
        </p:txBody>
      </p:sp>
      <p:sp>
        <p:nvSpPr>
          <p:cNvPr id="52" name="Text Placeholder 3">
            <a:extLst>
              <a:ext uri="{FF2B5EF4-FFF2-40B4-BE49-F238E27FC236}">
                <a16:creationId xmlns:a16="http://schemas.microsoft.com/office/drawing/2014/main" id="{8FE5AC90-DF65-4DA1-8B64-0FE012D13809}"/>
              </a:ext>
            </a:extLst>
          </p:cNvPr>
          <p:cNvSpPr>
            <a:spLocks noGrp="1"/>
          </p:cNvSpPr>
          <p:nvPr>
            <p:custDataLst>
              <p:tags r:id="rId12"/>
            </p:custDataLst>
          </p:nvPr>
        </p:nvSpPr>
        <p:spPr bwMode="gray">
          <a:xfrm>
            <a:off x="8135938" y="5370513"/>
            <a:ext cx="452438" cy="4254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buNone/>
            </a:pPr>
            <a:fld id="{2C4AFDDC-8D08-444D-A707-0929F04F0465}" type="datetime'''2''''0''''''''''22-''20''''''23'''''''''''">
              <a:rPr lang="en-US" altLang="en-US" sz="1400" smtClean="0"/>
              <a:pPr/>
              <a:t>2022-2023</a:t>
            </a:fld>
            <a:endParaRPr lang="en-US" sz="1400" dirty="0">
              <a:sym typeface="+mn-lt"/>
            </a:endParaRPr>
          </a:p>
        </p:txBody>
      </p:sp>
      <p:sp>
        <p:nvSpPr>
          <p:cNvPr id="38" name="Text Placeholder 3">
            <a:extLst>
              <a:ext uri="{FF2B5EF4-FFF2-40B4-BE49-F238E27FC236}">
                <a16:creationId xmlns:a16="http://schemas.microsoft.com/office/drawing/2014/main" id="{AD4EAAFC-038D-4DD0-B193-8F61690F0C8D}"/>
              </a:ext>
            </a:extLst>
          </p:cNvPr>
          <p:cNvSpPr>
            <a:spLocks noGrp="1"/>
          </p:cNvSpPr>
          <p:nvPr>
            <p:custDataLst>
              <p:tags r:id="rId13"/>
            </p:custDataLst>
          </p:nvPr>
        </p:nvSpPr>
        <p:spPr bwMode="gray">
          <a:xfrm>
            <a:off x="8756650" y="5370513"/>
            <a:ext cx="452438" cy="4254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buNone/>
            </a:pPr>
            <a:fld id="{D4B52C05-09EF-4A9D-AEEA-F4BECEB97C57}" type="datetime'''2''0''''''''23''''-2''0''''2''''''''''''''''''8'">
              <a:rPr lang="en-US" altLang="en-US" sz="1400" smtClean="0"/>
              <a:pPr/>
              <a:t>2023-2028</a:t>
            </a:fld>
            <a:endParaRPr lang="en-US" sz="1400" dirty="0">
              <a:sym typeface="+mn-lt"/>
            </a:endParaRPr>
          </a:p>
        </p:txBody>
      </p:sp>
      <p:graphicFrame>
        <p:nvGraphicFramePr>
          <p:cNvPr id="11" name="Chart 10">
            <a:extLst>
              <a:ext uri="{FF2B5EF4-FFF2-40B4-BE49-F238E27FC236}">
                <a16:creationId xmlns:a16="http://schemas.microsoft.com/office/drawing/2014/main" id="{6C221DFC-15B8-2319-46E3-24E9F18E9223}"/>
              </a:ext>
            </a:extLst>
          </p:cNvPr>
          <p:cNvGraphicFramePr/>
          <p:nvPr>
            <p:custDataLst>
              <p:tags r:id="rId14"/>
            </p:custDataLst>
            <p:extLst>
              <p:ext uri="{D42A27DB-BD31-4B8C-83A1-F6EECF244321}">
                <p14:modId xmlns:p14="http://schemas.microsoft.com/office/powerpoint/2010/main" val="3905139237"/>
              </p:ext>
            </p:extLst>
          </p:nvPr>
        </p:nvGraphicFramePr>
        <p:xfrm>
          <a:off x="9358313" y="2325688"/>
          <a:ext cx="2674937" cy="3292475"/>
        </p:xfrm>
        <a:graphic>
          <a:graphicData uri="http://schemas.openxmlformats.org/drawingml/2006/chart">
            <c:chart xmlns:c="http://schemas.openxmlformats.org/drawingml/2006/chart" xmlns:r="http://schemas.openxmlformats.org/officeDocument/2006/relationships" r:id="rId26"/>
          </a:graphicData>
        </a:graphic>
      </p:graphicFrame>
      <p:sp>
        <p:nvSpPr>
          <p:cNvPr id="56" name="Text Placeholder 3">
            <a:extLst>
              <a:ext uri="{FF2B5EF4-FFF2-40B4-BE49-F238E27FC236}">
                <a16:creationId xmlns:a16="http://schemas.microsoft.com/office/drawing/2014/main" id="{B754E71C-64F9-47D2-8F0B-FAEE3E92A158}"/>
              </a:ext>
            </a:extLst>
          </p:cNvPr>
          <p:cNvSpPr>
            <a:spLocks noGrp="1"/>
          </p:cNvSpPr>
          <p:nvPr>
            <p:custDataLst>
              <p:tags r:id="rId15"/>
            </p:custDataLst>
          </p:nvPr>
        </p:nvSpPr>
        <p:spPr bwMode="gray">
          <a:xfrm>
            <a:off x="9528175" y="5370513"/>
            <a:ext cx="452438" cy="4254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E95B5940-50AB-4F29-B4D2-F1425684346F}" type="datetime'''''''''2''''''''''''0''''''''03''''-''''''2''''02''''3'">
              <a:rPr lang="en-US" altLang="en-US" sz="1400" smtClean="0"/>
              <a:pPr/>
              <a:t>2003-2023</a:t>
            </a:fld>
            <a:endParaRPr lang="en-US" sz="1400" dirty="0">
              <a:sym typeface="+mn-lt"/>
            </a:endParaRPr>
          </a:p>
        </p:txBody>
      </p:sp>
      <p:sp>
        <p:nvSpPr>
          <p:cNvPr id="55" name="Text Placeholder 3">
            <a:extLst>
              <a:ext uri="{FF2B5EF4-FFF2-40B4-BE49-F238E27FC236}">
                <a16:creationId xmlns:a16="http://schemas.microsoft.com/office/drawing/2014/main" id="{5229D9B4-B2D7-43C4-9A5A-1D6FD5FDD7CB}"/>
              </a:ext>
            </a:extLst>
          </p:cNvPr>
          <p:cNvSpPr>
            <a:spLocks noGrp="1"/>
          </p:cNvSpPr>
          <p:nvPr>
            <p:custDataLst>
              <p:tags r:id="rId16"/>
            </p:custDataLst>
          </p:nvPr>
        </p:nvSpPr>
        <p:spPr bwMode="gray">
          <a:xfrm>
            <a:off x="10156825" y="5370512"/>
            <a:ext cx="452438" cy="4254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ADB3CFD9-5F51-4C2B-BF1E-A0F533A9FE42}" type="datetime'20''''''''''''''''1''8''-''20''''''''''''''''''''23'''">
              <a:rPr lang="en-US" altLang="en-US" sz="1400" smtClean="0"/>
              <a:pPr/>
              <a:t>2018-2023</a:t>
            </a:fld>
            <a:endParaRPr lang="en-US" sz="1400" dirty="0">
              <a:sym typeface="+mn-lt"/>
            </a:endParaRPr>
          </a:p>
        </p:txBody>
      </p:sp>
      <p:sp>
        <p:nvSpPr>
          <p:cNvPr id="57" name="Text Placeholder 3">
            <a:extLst>
              <a:ext uri="{FF2B5EF4-FFF2-40B4-BE49-F238E27FC236}">
                <a16:creationId xmlns:a16="http://schemas.microsoft.com/office/drawing/2014/main" id="{0AD9FE94-472C-4E69-93E6-10FF0FBF54BA}"/>
              </a:ext>
            </a:extLst>
          </p:cNvPr>
          <p:cNvSpPr>
            <a:spLocks noGrp="1"/>
          </p:cNvSpPr>
          <p:nvPr>
            <p:custDataLst>
              <p:tags r:id="rId17"/>
            </p:custDataLst>
          </p:nvPr>
        </p:nvSpPr>
        <p:spPr bwMode="gray">
          <a:xfrm>
            <a:off x="10783888" y="5370512"/>
            <a:ext cx="452438" cy="4254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buNone/>
            </a:pPr>
            <a:fld id="{F7586D9E-B7B7-4BB8-B36F-65BF0DFF828E}" type="datetime'''''''''''2''''0''2''''''2''''''-''''''2''''''02''''''''''3'''">
              <a:rPr lang="en-US" altLang="en-US" sz="1400" smtClean="0"/>
              <a:pPr/>
              <a:t>2022-2023</a:t>
            </a:fld>
            <a:endParaRPr lang="en-US" sz="1400" dirty="0">
              <a:sym typeface="+mn-lt"/>
            </a:endParaRPr>
          </a:p>
        </p:txBody>
      </p:sp>
      <p:sp>
        <p:nvSpPr>
          <p:cNvPr id="41" name="Text Placeholder 3">
            <a:extLst>
              <a:ext uri="{FF2B5EF4-FFF2-40B4-BE49-F238E27FC236}">
                <a16:creationId xmlns:a16="http://schemas.microsoft.com/office/drawing/2014/main" id="{279B6BBF-F018-4A7D-BA1C-E35B2DDD68E3}"/>
              </a:ext>
            </a:extLst>
          </p:cNvPr>
          <p:cNvSpPr>
            <a:spLocks noGrp="1"/>
          </p:cNvSpPr>
          <p:nvPr>
            <p:custDataLst>
              <p:tags r:id="rId18"/>
            </p:custDataLst>
          </p:nvPr>
        </p:nvSpPr>
        <p:spPr bwMode="gray">
          <a:xfrm>
            <a:off x="11410950" y="5370513"/>
            <a:ext cx="452438" cy="42545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buNone/>
            </a:pPr>
            <a:fld id="{90F44608-01F0-4988-8D54-4D5A85435DA6}" type="datetime'''''''2''''''''''''''''''0''''''''''''23''-''''20''''28'''">
              <a:rPr lang="en-US" altLang="en-US" sz="1400" smtClean="0"/>
              <a:pPr/>
              <a:t>2023-2028</a:t>
            </a:fld>
            <a:endParaRPr lang="en-US" sz="1400" dirty="0">
              <a:sym typeface="+mn-lt"/>
            </a:endParaRPr>
          </a:p>
        </p:txBody>
      </p:sp>
      <p:sp>
        <p:nvSpPr>
          <p:cNvPr id="42" name="Flag">
            <a:extLst>
              <a:ext uri="{FF2B5EF4-FFF2-40B4-BE49-F238E27FC236}">
                <a16:creationId xmlns:a16="http://schemas.microsoft.com/office/drawing/2014/main" id="{B9681C94-BC43-4FC3-9050-8C1287EBB756}"/>
              </a:ext>
            </a:extLst>
          </p:cNvPr>
          <p:cNvSpPr/>
          <p:nvPr/>
        </p:nvSpPr>
        <p:spPr>
          <a:xfrm>
            <a:off x="11599738" y="45149"/>
            <a:ext cx="457200" cy="411480"/>
          </a:xfrm>
          <a:prstGeom prst="rect">
            <a:avLst/>
          </a:prstGeom>
          <a:blipFill>
            <a:blip r:embed="rId27"/>
            <a:stretch>
              <a:fillRect/>
            </a:stretch>
          </a:blip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43" name="s7_SO_region">
            <a:extLst>
              <a:ext uri="{FF2B5EF4-FFF2-40B4-BE49-F238E27FC236}">
                <a16:creationId xmlns:a16="http://schemas.microsoft.com/office/drawing/2014/main" id="{E9BBBCC7-9C43-40F3-BC57-EE0338D7B782}"/>
              </a:ext>
            </a:extLst>
          </p:cNvPr>
          <p:cNvSpPr txBox="1"/>
          <p:nvPr/>
        </p:nvSpPr>
        <p:spPr>
          <a:xfrm>
            <a:off x="6956425" y="1154593"/>
            <a:ext cx="2219326" cy="759600"/>
          </a:xfrm>
          <a:prstGeom prst="rect">
            <a:avLst/>
          </a:prstGeom>
          <a:noFill/>
          <a:ln cap="rnd">
            <a:noFill/>
          </a:ln>
        </p:spPr>
        <p:txBody>
          <a:bodyPr wrap="square" lIns="0" tIns="0" rIns="0" bIns="0" rtlCol="0" anchor="t" anchorCtr="0">
            <a:noAutofit/>
          </a:bodyPr>
          <a:lstStyle/>
          <a:p>
            <a:pPr marL="0" lvl="3"/>
            <a:r>
              <a:rPr lang="en-US" sz="2400">
                <a:solidFill>
                  <a:schemeClr val="tx2"/>
                </a:solidFill>
              </a:rPr>
              <a:t>Eastern Europe</a:t>
            </a:r>
            <a:endParaRPr lang="en-US" sz="2400" dirty="0">
              <a:solidFill>
                <a:schemeClr val="tx2"/>
              </a:solidFill>
            </a:endParaRPr>
          </a:p>
        </p:txBody>
      </p:sp>
      <p:sp>
        <p:nvSpPr>
          <p:cNvPr id="44" name="s7_SO_country">
            <a:extLst>
              <a:ext uri="{FF2B5EF4-FFF2-40B4-BE49-F238E27FC236}">
                <a16:creationId xmlns:a16="http://schemas.microsoft.com/office/drawing/2014/main" id="{1431D3D9-3AD3-47C2-A6B8-470271DCBB59}"/>
              </a:ext>
            </a:extLst>
          </p:cNvPr>
          <p:cNvSpPr txBox="1"/>
          <p:nvPr/>
        </p:nvSpPr>
        <p:spPr>
          <a:xfrm>
            <a:off x="10017919" y="1172629"/>
            <a:ext cx="1931988" cy="759600"/>
          </a:xfrm>
          <a:prstGeom prst="rect">
            <a:avLst/>
          </a:prstGeom>
          <a:noFill/>
          <a:ln cap="rnd">
            <a:noFill/>
          </a:ln>
        </p:spPr>
        <p:txBody>
          <a:bodyPr wrap="square" lIns="0" tIns="0" rIns="0" bIns="0" rtlCol="0" anchor="t" anchorCtr="0">
            <a:noAutofit/>
          </a:bodyPr>
          <a:lstStyle/>
          <a:p>
            <a:pPr marL="0" lvl="3"/>
            <a:r>
              <a:rPr lang="en-US" sz="2400">
                <a:solidFill>
                  <a:schemeClr val="tx2"/>
                </a:solidFill>
              </a:rPr>
              <a:t>Romania</a:t>
            </a:r>
            <a:endParaRPr lang="en-US" sz="2400" dirty="0">
              <a:solidFill>
                <a:schemeClr val="tx2"/>
              </a:solidFill>
            </a:endParaRPr>
          </a:p>
        </p:txBody>
      </p:sp>
    </p:spTree>
    <p:extLst>
      <p:ext uri="{BB962C8B-B14F-4D97-AF65-F5344CB8AC3E}">
        <p14:creationId xmlns:p14="http://schemas.microsoft.com/office/powerpoint/2010/main" val="32008817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hidden="1"/>
          <p:cNvGraphicFramePr>
            <a:graphicFrameLocks noChangeAspect="1"/>
          </p:cNvGraphicFramePr>
          <p:nvPr>
            <p:custDataLst>
              <p:tags r:id="rId1"/>
            </p:custDataLst>
            <p:extLst>
              <p:ext uri="{D42A27DB-BD31-4B8C-83A1-F6EECF244321}">
                <p14:modId xmlns:p14="http://schemas.microsoft.com/office/powerpoint/2010/main" val="2966347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9" imgW="351" imgH="351" progId="TCLayout.ActiveDocument.1">
                  <p:embed/>
                </p:oleObj>
              </mc:Choice>
              <mc:Fallback>
                <p:oleObj name="think-cell Slide" r:id="rId29" imgW="351" imgH="351" progId="TCLayout.ActiveDocument.1">
                  <p:embed/>
                  <p:pic>
                    <p:nvPicPr>
                      <p:cNvPr id="27" name="Object 26" hidden="1"/>
                      <p:cNvPicPr/>
                      <p:nvPr/>
                    </p:nvPicPr>
                    <p:blipFill>
                      <a:blip r:embed="rId30"/>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110000"/>
              </a:lnSpc>
              <a:spcBef>
                <a:spcPct val="0"/>
              </a:spcBef>
              <a:spcAft>
                <a:spcPct val="0"/>
              </a:spcAft>
            </a:pPr>
            <a:endParaRPr lang="en-US" sz="34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2" name="s8_TS_Country"/>
          <p:cNvSpPr>
            <a:spLocks noGrp="1"/>
          </p:cNvSpPr>
          <p:nvPr>
            <p:ph type="title"/>
          </p:nvPr>
        </p:nvSpPr>
        <p:spPr>
          <a:xfrm>
            <a:off x="630000" y="622800"/>
            <a:ext cx="10933200" cy="470898"/>
          </a:xfrm>
        </p:spPr>
        <p:txBody>
          <a:bodyPr vert="horz"/>
          <a:lstStyle/>
          <a:p>
            <a:r>
              <a:rPr lang="en-US" dirty="0"/>
              <a:t>Romania Real Assets</a:t>
            </a:r>
          </a:p>
        </p:txBody>
      </p:sp>
      <p:sp>
        <p:nvSpPr>
          <p:cNvPr id="55" name="s8_footnote"/>
          <p:cNvSpPr>
            <a:spLocks noChangeArrowheads="1"/>
          </p:cNvSpPr>
          <p:nvPr/>
        </p:nvSpPr>
        <p:spPr bwMode="auto">
          <a:xfrm>
            <a:off x="713267" y="6039939"/>
            <a:ext cx="7161125" cy="415498"/>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chemeClr val="bg1">
                    <a:lumMod val="50000"/>
                  </a:schemeClr>
                </a:solidFill>
                <a:latin typeface="Trebuchet MS" panose="020B0603020202020204" pitchFamily="34" charset="0"/>
                <a:cs typeface="Arial" pitchFamily="34" charset="0"/>
              </a:rPr>
              <a:t>Notes: Wealth in local currency converted into USD using 2023 year-end exchange rate across all time periods.</a:t>
            </a:r>
          </a:p>
          <a:p>
            <a:pPr>
              <a:lnSpc>
                <a:spcPct val="90000"/>
              </a:lnSpc>
            </a:pPr>
            <a:r>
              <a:rPr lang="en-US" sz="1000" dirty="0">
                <a:solidFill>
                  <a:schemeClr val="bg1">
                    <a:lumMod val="50000"/>
                  </a:schemeClr>
                </a:solidFill>
                <a:latin typeface="Trebuchet MS" panose="020B0603020202020204" pitchFamily="34" charset="0"/>
                <a:cs typeface="Arial" pitchFamily="34" charset="0"/>
              </a:rPr>
              <a:t>EE = Eastern Europe; Growth figures provided as CAGR; CAGR = Compound Annual Growth Rate. For forecasting details, please refer to methodology section. Source: BCG Global Wealth 2024 Market Sizing.</a:t>
            </a:r>
          </a:p>
        </p:txBody>
      </p:sp>
      <p:graphicFrame>
        <p:nvGraphicFramePr>
          <p:cNvPr id="19" name="Chart 18">
            <a:extLst>
              <a:ext uri="{FF2B5EF4-FFF2-40B4-BE49-F238E27FC236}">
                <a16:creationId xmlns:a16="http://schemas.microsoft.com/office/drawing/2014/main" id="{A46D6A40-5883-F758-78B4-CAD94A5FED5C}"/>
              </a:ext>
            </a:extLst>
          </p:cNvPr>
          <p:cNvGraphicFramePr/>
          <p:nvPr>
            <p:custDataLst>
              <p:tags r:id="rId3"/>
            </p:custDataLst>
            <p:extLst>
              <p:ext uri="{D42A27DB-BD31-4B8C-83A1-F6EECF244321}">
                <p14:modId xmlns:p14="http://schemas.microsoft.com/office/powerpoint/2010/main" val="1562365572"/>
              </p:ext>
            </p:extLst>
          </p:nvPr>
        </p:nvGraphicFramePr>
        <p:xfrm>
          <a:off x="1619250" y="3386138"/>
          <a:ext cx="5937250" cy="1995487"/>
        </p:xfrm>
        <a:graphic>
          <a:graphicData uri="http://schemas.openxmlformats.org/drawingml/2006/chart">
            <c:chart xmlns:c="http://schemas.openxmlformats.org/drawingml/2006/chart" xmlns:r="http://schemas.openxmlformats.org/officeDocument/2006/relationships" r:id="rId31"/>
          </a:graphicData>
        </a:graphic>
      </p:graphicFrame>
      <p:sp useBgFill="1">
        <p:nvSpPr>
          <p:cNvPr id="14" name="Freeform: Shape 13">
            <a:extLst>
              <a:ext uri="{FF2B5EF4-FFF2-40B4-BE49-F238E27FC236}">
                <a16:creationId xmlns:a16="http://schemas.microsoft.com/office/drawing/2014/main" id="{557F7B71-D927-EC58-2E5C-C93593A05E9B}"/>
              </a:ext>
            </a:extLst>
          </p:cNvPr>
          <p:cNvSpPr/>
          <p:nvPr>
            <p:custDataLst>
              <p:tags r:id="rId4"/>
            </p:custDataLst>
          </p:nvPr>
        </p:nvSpPr>
        <p:spPr bwMode="gray">
          <a:xfrm>
            <a:off x="2806700" y="5226050"/>
            <a:ext cx="96839" cy="146051"/>
          </a:xfrm>
          <a:custGeom>
            <a:avLst/>
            <a:gdLst/>
            <a:ahLst/>
            <a:cxnLst/>
            <a:rect l="0" t="0" r="0" b="0"/>
            <a:pathLst>
              <a:path w="96839" h="146051">
                <a:moveTo>
                  <a:pt x="96838" y="0"/>
                </a:moveTo>
                <a:lnTo>
                  <a:pt x="57150" y="146050"/>
                </a:lnTo>
                <a:lnTo>
                  <a:pt x="0" y="146050"/>
                </a:lnTo>
                <a:lnTo>
                  <a:pt x="39688" y="0"/>
                </a:lnTo>
                <a:close/>
              </a:path>
            </a:pathLst>
          </a:custGeom>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useBgFill="1">
        <p:nvSpPr>
          <p:cNvPr id="17" name="Freeform: Shape 16">
            <a:extLst>
              <a:ext uri="{FF2B5EF4-FFF2-40B4-BE49-F238E27FC236}">
                <a16:creationId xmlns:a16="http://schemas.microsoft.com/office/drawing/2014/main" id="{7268BD4D-B0ED-A19A-C779-634620D3C908}"/>
              </a:ext>
            </a:extLst>
          </p:cNvPr>
          <p:cNvSpPr/>
          <p:nvPr>
            <p:custDataLst>
              <p:tags r:id="rId5"/>
            </p:custDataLst>
          </p:nvPr>
        </p:nvSpPr>
        <p:spPr bwMode="gray">
          <a:xfrm>
            <a:off x="3962400" y="5226050"/>
            <a:ext cx="96839" cy="146051"/>
          </a:xfrm>
          <a:custGeom>
            <a:avLst/>
            <a:gdLst/>
            <a:ahLst/>
            <a:cxnLst/>
            <a:rect l="0" t="0" r="0" b="0"/>
            <a:pathLst>
              <a:path w="96839" h="146051">
                <a:moveTo>
                  <a:pt x="96838" y="0"/>
                </a:moveTo>
                <a:lnTo>
                  <a:pt x="57150" y="146050"/>
                </a:lnTo>
                <a:lnTo>
                  <a:pt x="0" y="146050"/>
                </a:lnTo>
                <a:lnTo>
                  <a:pt x="39688" y="0"/>
                </a:lnTo>
                <a:close/>
              </a:path>
            </a:pathLst>
          </a:custGeom>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12" name="Freeform: Shape 11">
            <a:extLst>
              <a:ext uri="{FF2B5EF4-FFF2-40B4-BE49-F238E27FC236}">
                <a16:creationId xmlns:a16="http://schemas.microsoft.com/office/drawing/2014/main" id="{9B934D1A-C8AE-8943-97F2-32662487D028}"/>
              </a:ext>
            </a:extLst>
          </p:cNvPr>
          <p:cNvSpPr/>
          <p:nvPr>
            <p:custDataLst>
              <p:tags r:id="rId6"/>
            </p:custDataLst>
          </p:nvPr>
        </p:nvSpPr>
        <p:spPr bwMode="gray">
          <a:xfrm>
            <a:off x="2806700" y="5226050"/>
            <a:ext cx="39689" cy="146051"/>
          </a:xfrm>
          <a:custGeom>
            <a:avLst/>
            <a:gdLst/>
            <a:ahLst/>
            <a:cxnLst/>
            <a:rect l="0" t="0" r="0" b="0"/>
            <a:pathLst>
              <a:path w="39689" h="146051">
                <a:moveTo>
                  <a:pt x="39688" y="0"/>
                </a:moveTo>
                <a:lnTo>
                  <a:pt x="0" y="146050"/>
                </a:lnTo>
              </a:path>
            </a:pathLst>
          </a:custGeom>
          <a:ln w="9525" cap="rnd" cmpd="sng" algn="ctr">
            <a:solidFill>
              <a:srgbClr val="7F7F7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Shape 12">
            <a:extLst>
              <a:ext uri="{FF2B5EF4-FFF2-40B4-BE49-F238E27FC236}">
                <a16:creationId xmlns:a16="http://schemas.microsoft.com/office/drawing/2014/main" id="{009227E6-3A68-877B-0801-DFCC2AB9B04A}"/>
              </a:ext>
            </a:extLst>
          </p:cNvPr>
          <p:cNvSpPr/>
          <p:nvPr>
            <p:custDataLst>
              <p:tags r:id="rId7"/>
            </p:custDataLst>
          </p:nvPr>
        </p:nvSpPr>
        <p:spPr bwMode="gray">
          <a:xfrm>
            <a:off x="2863850" y="5226050"/>
            <a:ext cx="39689" cy="146051"/>
          </a:xfrm>
          <a:custGeom>
            <a:avLst/>
            <a:gdLst/>
            <a:ahLst/>
            <a:cxnLst/>
            <a:rect l="0" t="0" r="0" b="0"/>
            <a:pathLst>
              <a:path w="39689" h="146051">
                <a:moveTo>
                  <a:pt x="39688" y="0"/>
                </a:moveTo>
                <a:lnTo>
                  <a:pt x="0" y="146050"/>
                </a:lnTo>
              </a:path>
            </a:pathLst>
          </a:custGeom>
          <a:ln w="9525" cap="rnd" cmpd="sng" algn="ctr">
            <a:solidFill>
              <a:srgbClr val="7F7F7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Shape 14">
            <a:extLst>
              <a:ext uri="{FF2B5EF4-FFF2-40B4-BE49-F238E27FC236}">
                <a16:creationId xmlns:a16="http://schemas.microsoft.com/office/drawing/2014/main" id="{DC2F67B5-5E81-9975-8FCF-B1DA1BC6589D}"/>
              </a:ext>
            </a:extLst>
          </p:cNvPr>
          <p:cNvSpPr/>
          <p:nvPr>
            <p:custDataLst>
              <p:tags r:id="rId8"/>
            </p:custDataLst>
          </p:nvPr>
        </p:nvSpPr>
        <p:spPr bwMode="gray">
          <a:xfrm>
            <a:off x="3962400" y="5226050"/>
            <a:ext cx="39689" cy="146051"/>
          </a:xfrm>
          <a:custGeom>
            <a:avLst/>
            <a:gdLst/>
            <a:ahLst/>
            <a:cxnLst/>
            <a:rect l="0" t="0" r="0" b="0"/>
            <a:pathLst>
              <a:path w="39689" h="146051">
                <a:moveTo>
                  <a:pt x="39688" y="0"/>
                </a:moveTo>
                <a:lnTo>
                  <a:pt x="0" y="146050"/>
                </a:lnTo>
              </a:path>
            </a:pathLst>
          </a:custGeom>
          <a:ln w="9525" cap="rnd" cmpd="sng" algn="ctr">
            <a:solidFill>
              <a:srgbClr val="7F7F7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Shape 15">
            <a:extLst>
              <a:ext uri="{FF2B5EF4-FFF2-40B4-BE49-F238E27FC236}">
                <a16:creationId xmlns:a16="http://schemas.microsoft.com/office/drawing/2014/main" id="{882D1914-3B49-3A6A-BCB0-399FC810CDA9}"/>
              </a:ext>
            </a:extLst>
          </p:cNvPr>
          <p:cNvSpPr/>
          <p:nvPr>
            <p:custDataLst>
              <p:tags r:id="rId9"/>
            </p:custDataLst>
          </p:nvPr>
        </p:nvSpPr>
        <p:spPr bwMode="gray">
          <a:xfrm>
            <a:off x="4019550" y="5226050"/>
            <a:ext cx="39689" cy="146051"/>
          </a:xfrm>
          <a:custGeom>
            <a:avLst/>
            <a:gdLst/>
            <a:ahLst/>
            <a:cxnLst/>
            <a:rect l="0" t="0" r="0" b="0"/>
            <a:pathLst>
              <a:path w="39689" h="146051">
                <a:moveTo>
                  <a:pt x="39688" y="0"/>
                </a:moveTo>
                <a:lnTo>
                  <a:pt x="0" y="146050"/>
                </a:lnTo>
              </a:path>
            </a:pathLst>
          </a:custGeom>
          <a:ln w="9525" cap="rnd" cmpd="sng" algn="ctr">
            <a:solidFill>
              <a:srgbClr val="7F7F7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5" name="Straight Connector 24"/>
          <p:cNvCxnSpPr/>
          <p:nvPr>
            <p:custDataLst>
              <p:tags r:id="rId10"/>
            </p:custDataLst>
          </p:nvPr>
        </p:nvCxnSpPr>
        <p:spPr bwMode="gray">
          <a:xfrm flipV="1">
            <a:off x="2278063" y="3702050"/>
            <a:ext cx="1154113" cy="636588"/>
          </a:xfrm>
          <a:prstGeom prst="line">
            <a:avLst/>
          </a:prstGeom>
          <a:ln w="9525" cap="rnd" cmpd="sng" algn="ctr">
            <a:solidFill>
              <a:srgbClr val="7F7F7F"/>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custDataLst>
              <p:tags r:id="rId11"/>
            </p:custDataLst>
          </p:nvPr>
        </p:nvCxnSpPr>
        <p:spPr bwMode="gray">
          <a:xfrm flipV="1">
            <a:off x="3432175" y="3213100"/>
            <a:ext cx="2309813" cy="488950"/>
          </a:xfrm>
          <a:prstGeom prst="line">
            <a:avLst/>
          </a:prstGeom>
          <a:ln w="9525" cap="rnd" cmpd="sng" algn="ctr">
            <a:solidFill>
              <a:srgbClr val="7F7F7F"/>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5A70AE3-E7C5-44C2-93D9-659498D2ED3A}"/>
              </a:ext>
            </a:extLst>
          </p:cNvPr>
          <p:cNvCxnSpPr>
            <a:cxnSpLocks/>
          </p:cNvCxnSpPr>
          <p:nvPr>
            <p:custDataLst>
              <p:tags r:id="rId12"/>
            </p:custDataLst>
          </p:nvPr>
        </p:nvCxnSpPr>
        <p:spPr bwMode="gray">
          <a:xfrm flipV="1">
            <a:off x="5741988" y="2876549"/>
            <a:ext cx="1154113" cy="336550"/>
          </a:xfrm>
          <a:prstGeom prst="line">
            <a:avLst/>
          </a:prstGeom>
          <a:ln w="9525" cap="flat" cmpd="sng" algn="ctr">
            <a:solidFill>
              <a:srgbClr val="7F7F7F"/>
            </a:solidFill>
            <a:prstDash val="solid"/>
            <a:round/>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98" name="Text Placeholder 3"/>
          <p:cNvSpPr>
            <a:spLocks noGrp="1"/>
          </p:cNvSpPr>
          <p:nvPr>
            <p:custDataLst>
              <p:tags r:id="rId13"/>
            </p:custDataLst>
          </p:nvPr>
        </p:nvSpPr>
        <p:spPr bwMode="gray">
          <a:xfrm>
            <a:off x="650875" y="3463925"/>
            <a:ext cx="90328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r>
              <a:rPr lang="en-US" altLang="en-US" sz="1400" dirty="0">
                <a:sym typeface="+mn-lt"/>
              </a:rPr>
              <a:t>USD trillion</a:t>
            </a:r>
            <a:endParaRPr lang="en-US" sz="1400" dirty="0">
              <a:sym typeface="+mn-lt"/>
            </a:endParaRPr>
          </a:p>
        </p:txBody>
      </p:sp>
      <p:sp>
        <p:nvSpPr>
          <p:cNvPr id="53" name="Text Placeholder 3">
            <a:extLst>
              <a:ext uri="{FF2B5EF4-FFF2-40B4-BE49-F238E27FC236}">
                <a16:creationId xmlns:a16="http://schemas.microsoft.com/office/drawing/2014/main" id="{B07916C3-AE4B-42C5-94DF-793D941EB26B}"/>
              </a:ext>
            </a:extLst>
          </p:cNvPr>
          <p:cNvSpPr>
            <a:spLocks noGrp="1"/>
          </p:cNvSpPr>
          <p:nvPr>
            <p:custDataLst>
              <p:tags r:id="rId14"/>
            </p:custDataLst>
          </p:nvPr>
        </p:nvSpPr>
        <p:spPr bwMode="gray">
          <a:xfrm>
            <a:off x="2084388" y="5357812"/>
            <a:ext cx="387350" cy="42545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29E3A3FC-CD4E-4F1A-9943-AA0945E641CF}" type="datetime'''''''''''''''''''''''2''''''0''''''''''03'''''''''''''''''''">
              <a:rPr lang="en-US" altLang="en-US" sz="1400" smtClean="0"/>
              <a:pPr/>
              <a:t>2003</a:t>
            </a:fld>
            <a:br>
              <a:rPr lang="en-US" altLang="en-US" sz="1400" dirty="0"/>
            </a:br>
            <a:endParaRPr lang="en-US" sz="1400" dirty="0">
              <a:sym typeface="+mn-lt"/>
            </a:endParaRPr>
          </a:p>
        </p:txBody>
      </p:sp>
      <p:sp>
        <p:nvSpPr>
          <p:cNvPr id="65" name="Text Placeholder 3"/>
          <p:cNvSpPr>
            <a:spLocks noGrp="1"/>
          </p:cNvSpPr>
          <p:nvPr>
            <p:custDataLst>
              <p:tags r:id="rId15"/>
            </p:custDataLst>
          </p:nvPr>
        </p:nvSpPr>
        <p:spPr bwMode="gray">
          <a:xfrm>
            <a:off x="3238500" y="5357813"/>
            <a:ext cx="3873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9E36B50B-CAEA-4F23-ADD0-A6FBC14FDBE6}" type="datetime'''''''''''''''''''''2''''''01''''''''''''''''8'">
              <a:rPr lang="en-US" altLang="en-US" sz="1400" smtClean="0"/>
              <a:pPr/>
              <a:t>2018</a:t>
            </a:fld>
            <a:endParaRPr lang="en-US" sz="1400" dirty="0">
              <a:sym typeface="+mn-lt"/>
            </a:endParaRPr>
          </a:p>
        </p:txBody>
      </p:sp>
      <p:sp>
        <p:nvSpPr>
          <p:cNvPr id="77" name="Text Placeholder 3"/>
          <p:cNvSpPr>
            <a:spLocks noGrp="1"/>
          </p:cNvSpPr>
          <p:nvPr>
            <p:custDataLst>
              <p:tags r:id="rId16"/>
            </p:custDataLst>
          </p:nvPr>
        </p:nvSpPr>
        <p:spPr bwMode="gray">
          <a:xfrm>
            <a:off x="4394200" y="5357813"/>
            <a:ext cx="3873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42770E47-FC8A-4725-9383-EF2C1ECFC67B}" type="datetime'''''''''20''''''''''2''''''2'''''''">
              <a:rPr lang="en-US" altLang="en-US" sz="1400" smtClean="0"/>
              <a:pPr/>
              <a:t>2022</a:t>
            </a:fld>
            <a:endParaRPr lang="en-US" sz="1400" dirty="0">
              <a:sym typeface="+mn-lt"/>
            </a:endParaRPr>
          </a:p>
        </p:txBody>
      </p:sp>
      <p:sp>
        <p:nvSpPr>
          <p:cNvPr id="79" name="Text Placeholder 3"/>
          <p:cNvSpPr>
            <a:spLocks noGrp="1"/>
          </p:cNvSpPr>
          <p:nvPr>
            <p:custDataLst>
              <p:tags r:id="rId17"/>
            </p:custDataLst>
          </p:nvPr>
        </p:nvSpPr>
        <p:spPr bwMode="gray">
          <a:xfrm>
            <a:off x="5548313" y="5357813"/>
            <a:ext cx="3873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4B433983-AAC2-4023-B027-1132ECFFFB9B}" type="datetime'''''2''''''0''''''''''2''''''''''''''''3'''''">
              <a:rPr lang="en-US" altLang="en-US" sz="1400" smtClean="0"/>
              <a:pPr/>
              <a:t>2023</a:t>
            </a:fld>
            <a:endParaRPr lang="en-US" sz="1400" dirty="0">
              <a:sym typeface="+mn-lt"/>
            </a:endParaRPr>
          </a:p>
        </p:txBody>
      </p:sp>
      <p:sp>
        <p:nvSpPr>
          <p:cNvPr id="58" name="Text Placeholder 3">
            <a:extLst>
              <a:ext uri="{FF2B5EF4-FFF2-40B4-BE49-F238E27FC236}">
                <a16:creationId xmlns:a16="http://schemas.microsoft.com/office/drawing/2014/main" id="{959A30A0-F6DC-415B-89F4-40DB7D2C06F6}"/>
              </a:ext>
            </a:extLst>
          </p:cNvPr>
          <p:cNvSpPr>
            <a:spLocks noGrp="1"/>
          </p:cNvSpPr>
          <p:nvPr>
            <p:custDataLst>
              <p:tags r:id="rId18"/>
            </p:custDataLst>
          </p:nvPr>
        </p:nvSpPr>
        <p:spPr bwMode="gray">
          <a:xfrm>
            <a:off x="6702425" y="5357814"/>
            <a:ext cx="3873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D32F1557-5129-4082-8D75-666DBC7B1148}" type="datetime'''''''''2''''''0''''''2''''''''''''''''''''8'''''''''''">
              <a:rPr lang="en-US" altLang="en-US" sz="1400" smtClean="0"/>
              <a:pPr/>
              <a:t>2028</a:t>
            </a:fld>
            <a:endParaRPr lang="en-US" sz="1400" dirty="0">
              <a:sym typeface="+mn-lt"/>
            </a:endParaRPr>
          </a:p>
        </p:txBody>
      </p:sp>
      <p:sp>
        <p:nvSpPr>
          <p:cNvPr id="67" name="Text Placeholder 3">
            <a:extLst>
              <a:ext uri="{FF2B5EF4-FFF2-40B4-BE49-F238E27FC236}">
                <a16:creationId xmlns:a16="http://schemas.microsoft.com/office/drawing/2014/main" id="{01316EDF-C344-4AC5-9ACD-F761CECA1536}"/>
              </a:ext>
            </a:extLst>
          </p:cNvPr>
          <p:cNvSpPr>
            <a:spLocks noGrp="1"/>
          </p:cNvSpPr>
          <p:nvPr>
            <p:custDataLst>
              <p:tags r:id="rId19"/>
            </p:custDataLst>
          </p:nvPr>
        </p:nvSpPr>
        <p:spPr bwMode="gray">
          <a:xfrm>
            <a:off x="2130425" y="4692650"/>
            <a:ext cx="2968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CF0903CB-BD71-4A9B-85A4-41855E9539F0}" type="datetime'''''''''''''0''''''''''''''''''''''.''''''''1'''''''''''''''">
              <a:rPr lang="en-US" altLang="en-US" sz="1400" smtClean="0"/>
              <a:pPr/>
              <a:t>0.1</a:t>
            </a:fld>
            <a:endParaRPr lang="en-US" sz="1400" dirty="0">
              <a:sym typeface="+mn-lt"/>
            </a:endParaRPr>
          </a:p>
        </p:txBody>
      </p:sp>
      <p:sp>
        <p:nvSpPr>
          <p:cNvPr id="71" name="Text Placeholder 3"/>
          <p:cNvSpPr>
            <a:spLocks noGrp="1"/>
          </p:cNvSpPr>
          <p:nvPr>
            <p:custDataLst>
              <p:tags r:id="rId20"/>
            </p:custDataLst>
          </p:nvPr>
        </p:nvSpPr>
        <p:spPr bwMode="gray">
          <a:xfrm>
            <a:off x="3284538" y="4056063"/>
            <a:ext cx="2968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933EE3E4-B393-422F-9DFB-34753CCC7690}" type="datetime'''''''''0''.''''2'''''''''''''''''">
              <a:rPr lang="en-US" altLang="en-US" sz="1400" smtClean="0"/>
              <a:pPr/>
              <a:t>0.2</a:t>
            </a:fld>
            <a:endParaRPr lang="en-US" sz="1400" dirty="0">
              <a:sym typeface="+mn-lt"/>
            </a:endParaRPr>
          </a:p>
        </p:txBody>
      </p:sp>
      <p:sp>
        <p:nvSpPr>
          <p:cNvPr id="85" name="Text Placeholder 3"/>
          <p:cNvSpPr>
            <a:spLocks noGrp="1"/>
          </p:cNvSpPr>
          <p:nvPr>
            <p:custDataLst>
              <p:tags r:id="rId21"/>
            </p:custDataLst>
          </p:nvPr>
        </p:nvSpPr>
        <p:spPr bwMode="gray">
          <a:xfrm>
            <a:off x="4440238" y="3725863"/>
            <a:ext cx="2968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808B0433-1A4A-44AE-96E1-D13E918F8DA7}" type="datetime'''''''''''''''''''''0''''''''''''''''''''''''.''''''''''''2'''">
              <a:rPr lang="en-US" altLang="en-US" sz="1400" smtClean="0"/>
              <a:pPr/>
              <a:t>0.2</a:t>
            </a:fld>
            <a:endParaRPr lang="en-US" sz="1400" dirty="0">
              <a:sym typeface="+mn-lt"/>
            </a:endParaRPr>
          </a:p>
        </p:txBody>
      </p:sp>
      <p:sp>
        <p:nvSpPr>
          <p:cNvPr id="86" name="Text Placeholder 3"/>
          <p:cNvSpPr>
            <a:spLocks noGrp="1"/>
          </p:cNvSpPr>
          <p:nvPr>
            <p:custDataLst>
              <p:tags r:id="rId22"/>
            </p:custDataLst>
          </p:nvPr>
        </p:nvSpPr>
        <p:spPr bwMode="gray">
          <a:xfrm>
            <a:off x="5594350" y="3567113"/>
            <a:ext cx="2968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61F5FA45-BFF9-42C3-9207-F2A6A65E859A}" type="datetime'0''''''''''''''''''.''''''''''''''''3'''''''''''''''''''''''''">
              <a:rPr lang="en-US" altLang="en-US" sz="1400" smtClean="0"/>
              <a:pPr/>
              <a:t>0.3</a:t>
            </a:fld>
            <a:endParaRPr lang="en-US" sz="1400" dirty="0">
              <a:sym typeface="+mn-lt"/>
            </a:endParaRPr>
          </a:p>
        </p:txBody>
      </p:sp>
      <p:sp>
        <p:nvSpPr>
          <p:cNvPr id="59" name="Text Placeholder 3">
            <a:extLst>
              <a:ext uri="{FF2B5EF4-FFF2-40B4-BE49-F238E27FC236}">
                <a16:creationId xmlns:a16="http://schemas.microsoft.com/office/drawing/2014/main" id="{936A943C-2A42-4EAB-8194-31050B9C796C}"/>
              </a:ext>
            </a:extLst>
          </p:cNvPr>
          <p:cNvSpPr>
            <a:spLocks noGrp="1"/>
          </p:cNvSpPr>
          <p:nvPr>
            <p:custDataLst>
              <p:tags r:id="rId23"/>
            </p:custDataLst>
          </p:nvPr>
        </p:nvSpPr>
        <p:spPr bwMode="gray">
          <a:xfrm>
            <a:off x="6748463" y="3230563"/>
            <a:ext cx="2968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0EA0A166-3145-4E81-943A-FF9B78DD27BF}" type="datetime'''''''0''''''.3'''''''''''''''''''''''''''''''''''">
              <a:rPr lang="en-US" altLang="en-US" sz="1400" smtClean="0"/>
              <a:pPr/>
              <a:t>0.3</a:t>
            </a:fld>
            <a:endParaRPr lang="en-US" sz="1400" dirty="0">
              <a:sym typeface="+mn-lt"/>
            </a:endParaRPr>
          </a:p>
        </p:txBody>
      </p:sp>
      <p:sp>
        <p:nvSpPr>
          <p:cNvPr id="70" name="Text Placeholder 3"/>
          <p:cNvSpPr>
            <a:spLocks noGrp="1"/>
          </p:cNvSpPr>
          <p:nvPr>
            <p:custDataLst>
              <p:tags r:id="rId24"/>
            </p:custDataLst>
          </p:nvPr>
        </p:nvSpPr>
        <p:spPr bwMode="gray">
          <a:xfrm>
            <a:off x="2600325" y="3852863"/>
            <a:ext cx="508000" cy="333375"/>
          </a:xfrm>
          <a:prstGeom prst="ellipse">
            <a:avLst/>
          </a:prstGeom>
          <a:solidFill>
            <a:srgbClr val="9A9A9A"/>
          </a:solidFill>
          <a:ln>
            <a:noFill/>
          </a:ln>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4B8FE17F-2D60-4E6A-9430-704AFB7AD83F}" type="datetime'''''''''6.''9''''''''''''''''''''''''''%'''''''''">
              <a:rPr lang="en-US" altLang="en-US" sz="1400" smtClean="0">
                <a:solidFill>
                  <a:schemeClr val="bg1"/>
                </a:solidFill>
                <a:effectLst/>
              </a:rPr>
              <a:pPr/>
              <a:t>6.9%</a:t>
            </a:fld>
            <a:endParaRPr lang="en-US" sz="1400" dirty="0">
              <a:solidFill>
                <a:schemeClr val="bg1"/>
              </a:solidFill>
              <a:sym typeface="+mn-lt"/>
            </a:endParaRPr>
          </a:p>
        </p:txBody>
      </p:sp>
      <p:sp>
        <p:nvSpPr>
          <p:cNvPr id="107" name="Text Placeholder 3"/>
          <p:cNvSpPr>
            <a:spLocks noGrp="1"/>
          </p:cNvSpPr>
          <p:nvPr>
            <p:custDataLst>
              <p:tags r:id="rId25"/>
            </p:custDataLst>
          </p:nvPr>
        </p:nvSpPr>
        <p:spPr bwMode="gray">
          <a:xfrm>
            <a:off x="4332288" y="3290888"/>
            <a:ext cx="508000" cy="333375"/>
          </a:xfrm>
          <a:prstGeom prst="ellipse">
            <a:avLst/>
          </a:prstGeom>
          <a:solidFill>
            <a:srgbClr val="9A9A9A"/>
          </a:solidFill>
          <a:ln>
            <a:noFill/>
          </a:ln>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F911997C-365D-47E3-9622-29E1550B3B94}" type="datetime'''''''''''8''''''.''2''''%'''''''''''''''''''''''''''">
              <a:rPr lang="en-US" altLang="en-US" sz="1400" smtClean="0">
                <a:solidFill>
                  <a:schemeClr val="bg1"/>
                </a:solidFill>
                <a:effectLst/>
              </a:rPr>
              <a:pPr/>
              <a:t>8.2%</a:t>
            </a:fld>
            <a:endParaRPr lang="en-US" sz="1400" dirty="0">
              <a:solidFill>
                <a:schemeClr val="bg1"/>
              </a:solidFill>
              <a:sym typeface="+mn-lt"/>
            </a:endParaRPr>
          </a:p>
        </p:txBody>
      </p:sp>
      <p:sp>
        <p:nvSpPr>
          <p:cNvPr id="84" name="Text Placeholder 3">
            <a:extLst>
              <a:ext uri="{FF2B5EF4-FFF2-40B4-BE49-F238E27FC236}">
                <a16:creationId xmlns:a16="http://schemas.microsoft.com/office/drawing/2014/main" id="{B23F1B30-BF66-4EFA-9D5B-2B89B3F8EABA}"/>
              </a:ext>
            </a:extLst>
          </p:cNvPr>
          <p:cNvSpPr>
            <a:spLocks noGrp="1"/>
          </p:cNvSpPr>
          <p:nvPr>
            <p:custDataLst>
              <p:tags r:id="rId26"/>
            </p:custDataLst>
          </p:nvPr>
        </p:nvSpPr>
        <p:spPr bwMode="gray">
          <a:xfrm>
            <a:off x="6064250" y="2878138"/>
            <a:ext cx="508000" cy="333375"/>
          </a:xfrm>
          <a:prstGeom prst="ellipse">
            <a:avLst/>
          </a:prstGeom>
          <a:solidFill>
            <a:srgbClr val="9A9A9A"/>
          </a:solidFill>
          <a:ln>
            <a:noFill/>
          </a:ln>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64F8F622-D2ED-4F6F-B4B3-3FD9639880D6}" type="datetime'''4''''''''.''2''''''''''''''''%'''''''''''''''''''">
              <a:rPr lang="en-US" altLang="en-US" sz="1400" smtClean="0">
                <a:solidFill>
                  <a:schemeClr val="bg1"/>
                </a:solidFill>
                <a:effectLst/>
              </a:rPr>
              <a:pPr/>
              <a:t>4.2%</a:t>
            </a:fld>
            <a:endParaRPr lang="en-US" sz="1400" dirty="0">
              <a:solidFill>
                <a:schemeClr val="bg1"/>
              </a:solidFill>
              <a:sym typeface="+mn-lt"/>
            </a:endParaRPr>
          </a:p>
        </p:txBody>
      </p:sp>
      <p:sp>
        <p:nvSpPr>
          <p:cNvPr id="69" name="IllustrativeStamp"/>
          <p:cNvSpPr/>
          <p:nvPr/>
        </p:nvSpPr>
        <p:spPr>
          <a:xfrm>
            <a:off x="10336333" y="594132"/>
            <a:ext cx="1225296" cy="191773"/>
          </a:xfrm>
          <a:prstGeom prst="rect">
            <a:avLst/>
          </a:prstGeom>
          <a:noFill/>
          <a:ln w="9525" cap="flat" cmpd="sng" algn="ctr">
            <a:solidFill>
              <a:srgbClr val="E71C57"/>
            </a:solidFill>
            <a:prstDash val="solid"/>
            <a:miter lim="800000"/>
            <a:headEnd type="none" w="med" len="med"/>
            <a:tailEnd type="none" w="med" len="med"/>
          </a:ln>
          <a:effectLst/>
          <a:extLst>
            <a:ext uri="{909E8E84-426E-40DD-AFC4-6F175D3DCCD1}">
              <a14:hiddenFill xmlns:a14="http://schemas.microsoft.com/office/drawing/2010/main">
                <a:solidFill>
                  <a:srgbClr val="9A9A9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en-US" sz="1100" dirty="0">
                <a:solidFill>
                  <a:srgbClr val="E71C57"/>
                </a:solidFill>
              </a:rPr>
              <a:t>Constant currency</a:t>
            </a:r>
          </a:p>
        </p:txBody>
      </p:sp>
      <p:sp>
        <p:nvSpPr>
          <p:cNvPr id="78" name="NavigationTriangle"/>
          <p:cNvSpPr/>
          <p:nvPr/>
        </p:nvSpPr>
        <p:spPr>
          <a:xfrm rot="16200000">
            <a:off x="11116165" y="-21446"/>
            <a:ext cx="1054387" cy="1097280"/>
          </a:xfrm>
          <a:prstGeom prst="triangle">
            <a:avLst>
              <a:gd name="adj" fmla="val 100000"/>
            </a:avLst>
          </a:prstGeom>
          <a:solidFill>
            <a:schemeClr val="tx2">
              <a:lumMod val="100000"/>
            </a:scheme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81" name="s8_SO_header_country"/>
          <p:cNvSpPr/>
          <p:nvPr/>
        </p:nvSpPr>
        <p:spPr>
          <a:xfrm>
            <a:off x="10049263" y="256093"/>
            <a:ext cx="1321797" cy="2580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 bIns="0" numCol="1" spcCol="0" rtlCol="0" fromWordArt="0" anchor="ctr" anchorCtr="0" forceAA="0" compatLnSpc="1">
            <a:prstTxWarp prst="textNoShape">
              <a:avLst/>
            </a:prstTxWarp>
            <a:noAutofit/>
          </a:bodyPr>
          <a:lstStyle/>
          <a:p>
            <a:pPr algn="r"/>
            <a:r>
              <a:rPr lang="en-US" sz="1000">
                <a:solidFill>
                  <a:schemeClr val="bg1">
                    <a:lumMod val="50000"/>
                  </a:schemeClr>
                </a:solidFill>
                <a:latin typeface="Trebuchet MS" panose="020B0603020202020204" pitchFamily="34" charset="0"/>
              </a:rPr>
              <a:t>Romania</a:t>
            </a:r>
            <a:endParaRPr lang="en-US" sz="1000" dirty="0">
              <a:solidFill>
                <a:schemeClr val="bg1">
                  <a:lumMod val="50000"/>
                </a:schemeClr>
              </a:solidFill>
              <a:latin typeface="Trebuchet MS" panose="020B0603020202020204" pitchFamily="34" charset="0"/>
            </a:endParaRPr>
          </a:p>
        </p:txBody>
      </p:sp>
      <p:grpSp>
        <p:nvGrpSpPr>
          <p:cNvPr id="34" name="Group 33"/>
          <p:cNvGrpSpPr/>
          <p:nvPr/>
        </p:nvGrpSpPr>
        <p:grpSpPr>
          <a:xfrm>
            <a:off x="7895029" y="1720183"/>
            <a:ext cx="306171" cy="4079081"/>
            <a:chOff x="5942914" y="2081213"/>
            <a:chExt cx="306171" cy="4079081"/>
          </a:xfrm>
        </p:grpSpPr>
        <p:cxnSp>
          <p:nvCxnSpPr>
            <p:cNvPr id="35" name="Straight Connector 34"/>
            <p:cNvCxnSpPr/>
            <p:nvPr/>
          </p:nvCxnSpPr>
          <p:spPr>
            <a:xfrm>
              <a:off x="6096000" y="2081213"/>
              <a:ext cx="0" cy="4079081"/>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5942914" y="3967299"/>
              <a:ext cx="306171" cy="306910"/>
              <a:chOff x="5937564" y="3833745"/>
              <a:chExt cx="306171" cy="306910"/>
            </a:xfrm>
          </p:grpSpPr>
          <p:sp>
            <p:nvSpPr>
              <p:cNvPr id="38" name="Freeform 94"/>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solidFill>
              <a:ln>
                <a:solidFill>
                  <a:schemeClr val="tx2"/>
                </a:solidFill>
              </a:ln>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sp>
            <p:nvSpPr>
              <p:cNvPr id="39" name="Freeform 95"/>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grpSp>
      </p:grpSp>
      <p:sp>
        <p:nvSpPr>
          <p:cNvPr id="42" name="s8_TS_regionsht"/>
          <p:cNvSpPr/>
          <p:nvPr/>
        </p:nvSpPr>
        <p:spPr>
          <a:xfrm>
            <a:off x="598268" y="1646106"/>
            <a:ext cx="1165561" cy="844834"/>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D4DF33"/>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45720" tIns="45720" rIns="91440" bIns="45720" numCol="1" spcCol="0" rtlCol="0" fromWordArt="0" anchor="ctr" anchorCtr="0" forceAA="0" compatLnSpc="1">
            <a:prstTxWarp prst="textNoShape">
              <a:avLst/>
            </a:prstTxWarp>
            <a:noAutofit/>
          </a:bodyPr>
          <a:lstStyle/>
          <a:p>
            <a:r>
              <a:rPr lang="en-US" sz="1400" dirty="0">
                <a:solidFill>
                  <a:srgbClr val="575757"/>
                </a:solidFill>
              </a:rPr>
              <a:t>Share of </a:t>
            </a:r>
          </a:p>
          <a:p>
            <a:r>
              <a:rPr lang="en-US" sz="1400" dirty="0">
                <a:solidFill>
                  <a:srgbClr val="575757"/>
                </a:solidFill>
              </a:rPr>
              <a:t>EE</a:t>
            </a:r>
            <a:br>
              <a:rPr lang="en-US" sz="1400" dirty="0">
                <a:solidFill>
                  <a:srgbClr val="575757"/>
                </a:solidFill>
              </a:rPr>
            </a:br>
            <a:r>
              <a:rPr lang="en-US" sz="1400" dirty="0">
                <a:solidFill>
                  <a:srgbClr val="575757"/>
                </a:solidFill>
              </a:rPr>
              <a:t>Real Assets</a:t>
            </a:r>
          </a:p>
        </p:txBody>
      </p:sp>
      <p:sp>
        <p:nvSpPr>
          <p:cNvPr id="54" name="ee4pHeader1"/>
          <p:cNvSpPr txBox="1"/>
          <p:nvPr/>
        </p:nvSpPr>
        <p:spPr>
          <a:xfrm>
            <a:off x="8506909" y="1700275"/>
            <a:ext cx="2646958" cy="324000"/>
          </a:xfrm>
          <a:prstGeom prst="rect">
            <a:avLst/>
          </a:prstGeom>
          <a:noFill/>
          <a:ln cap="rnd">
            <a:noFill/>
          </a:ln>
        </p:spPr>
        <p:txBody>
          <a:bodyPr wrap="square" lIns="0" tIns="0" rIns="0" bIns="0" rtlCol="0" anchor="t" anchorCtr="0">
            <a:noAutofit/>
          </a:bodyPr>
          <a:lstStyle>
            <a:defPPr>
              <a:defRPr lang="en-US"/>
            </a:defPPr>
            <a:lvl4pPr marL="0" lvl="3">
              <a:defRPr sz="1600">
                <a:solidFill>
                  <a:schemeClr val="tx2"/>
                </a:solidFill>
              </a:defRPr>
            </a:lvl4pPr>
          </a:lstStyle>
          <a:p>
            <a:pPr lvl="3"/>
            <a:r>
              <a:rPr lang="en-US" sz="1800" dirty="0"/>
              <a:t>Key facts</a:t>
            </a:r>
            <a:endParaRPr lang="en-US" sz="1400" i="1" dirty="0">
              <a:solidFill>
                <a:srgbClr val="575757"/>
              </a:solidFill>
            </a:endParaRPr>
          </a:p>
        </p:txBody>
      </p:sp>
      <p:sp>
        <p:nvSpPr>
          <p:cNvPr id="46" name="s8_SO_share1"/>
          <p:cNvSpPr/>
          <p:nvPr/>
        </p:nvSpPr>
        <p:spPr>
          <a:xfrm>
            <a:off x="1854928" y="1801204"/>
            <a:ext cx="820597" cy="470898"/>
          </a:xfrm>
          <a:prstGeom prst="ellipse">
            <a:avLst/>
          </a:prstGeom>
          <a:solidFill>
            <a:srgbClr val="29BA74"/>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rgbClr val="FFFFFF"/>
                </a:solidFill>
              </a:rPr>
              <a:t>4.9%</a:t>
            </a:r>
            <a:endParaRPr lang="en-US" sz="1200" dirty="0">
              <a:solidFill>
                <a:srgbClr val="FFFFFF"/>
              </a:solidFill>
            </a:endParaRPr>
          </a:p>
        </p:txBody>
      </p:sp>
      <p:sp>
        <p:nvSpPr>
          <p:cNvPr id="63" name="s8_SO_share2">
            <a:extLst>
              <a:ext uri="{FF2B5EF4-FFF2-40B4-BE49-F238E27FC236}">
                <a16:creationId xmlns:a16="http://schemas.microsoft.com/office/drawing/2014/main" id="{A3CED283-A00E-441A-8C9D-B25B8FCAF7A4}"/>
              </a:ext>
            </a:extLst>
          </p:cNvPr>
          <p:cNvSpPr/>
          <p:nvPr/>
        </p:nvSpPr>
        <p:spPr>
          <a:xfrm>
            <a:off x="3023585" y="1804642"/>
            <a:ext cx="816231" cy="470898"/>
          </a:xfrm>
          <a:prstGeom prst="ellipse">
            <a:avLst/>
          </a:prstGeom>
          <a:solidFill>
            <a:srgbClr val="29BA74"/>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rgbClr val="FFFFFF"/>
                </a:solidFill>
              </a:rPr>
              <a:t>4.1%</a:t>
            </a:r>
            <a:endParaRPr lang="en-US" sz="1200" dirty="0">
              <a:solidFill>
                <a:srgbClr val="FFFFFF"/>
              </a:solidFill>
            </a:endParaRPr>
          </a:p>
        </p:txBody>
      </p:sp>
      <p:sp>
        <p:nvSpPr>
          <p:cNvPr id="62" name="s8_SO_share3">
            <a:extLst>
              <a:ext uri="{FF2B5EF4-FFF2-40B4-BE49-F238E27FC236}">
                <a16:creationId xmlns:a16="http://schemas.microsoft.com/office/drawing/2014/main" id="{AC630459-EFED-4E8E-9755-2D000F221B5F}"/>
              </a:ext>
            </a:extLst>
          </p:cNvPr>
          <p:cNvSpPr/>
          <p:nvPr/>
        </p:nvSpPr>
        <p:spPr>
          <a:xfrm>
            <a:off x="4196991" y="1801204"/>
            <a:ext cx="816231" cy="470898"/>
          </a:xfrm>
          <a:prstGeom prst="ellipse">
            <a:avLst/>
          </a:prstGeom>
          <a:solidFill>
            <a:srgbClr val="29BA74"/>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rgbClr val="FFFFFF"/>
                </a:solidFill>
              </a:rPr>
              <a:t>3.7%</a:t>
            </a:r>
            <a:endParaRPr lang="en-US" sz="1200" dirty="0">
              <a:solidFill>
                <a:srgbClr val="FFFFFF"/>
              </a:solidFill>
            </a:endParaRPr>
          </a:p>
        </p:txBody>
      </p:sp>
      <p:sp>
        <p:nvSpPr>
          <p:cNvPr id="61" name="s8_SO_share4">
            <a:extLst>
              <a:ext uri="{FF2B5EF4-FFF2-40B4-BE49-F238E27FC236}">
                <a16:creationId xmlns:a16="http://schemas.microsoft.com/office/drawing/2014/main" id="{5CCEB5E3-8341-4041-A892-899D1946E703}"/>
              </a:ext>
            </a:extLst>
          </p:cNvPr>
          <p:cNvSpPr/>
          <p:nvPr/>
        </p:nvSpPr>
        <p:spPr>
          <a:xfrm>
            <a:off x="5311629" y="1814103"/>
            <a:ext cx="843389" cy="470898"/>
          </a:xfrm>
          <a:prstGeom prst="ellipse">
            <a:avLst/>
          </a:prstGeom>
          <a:solidFill>
            <a:srgbClr val="197A56"/>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rgbClr val="FFFFFF"/>
                </a:solidFill>
              </a:rPr>
              <a:t>4.1%</a:t>
            </a:r>
            <a:endParaRPr lang="en-US" sz="1200" dirty="0">
              <a:solidFill>
                <a:srgbClr val="FFFFFF"/>
              </a:solidFill>
            </a:endParaRPr>
          </a:p>
        </p:txBody>
      </p:sp>
      <p:sp>
        <p:nvSpPr>
          <p:cNvPr id="44" name="Rectangle 43">
            <a:hlinkClick r:id="rId32" action="ppaction://hlinksldjump"/>
            <a:extLst>
              <a:ext uri="{FF2B5EF4-FFF2-40B4-BE49-F238E27FC236}">
                <a16:creationId xmlns:a16="http://schemas.microsoft.com/office/drawing/2014/main" id="{BD58A1DC-A0E2-4CB9-A5B8-9A3A1341C646}"/>
              </a:ext>
            </a:extLst>
          </p:cNvPr>
          <p:cNvSpPr/>
          <p:nvPr>
            <p:custDataLst>
              <p:tags r:id="rId27"/>
            </p:custDataLst>
          </p:nvPr>
        </p:nvSpPr>
        <p:spPr>
          <a:xfrm>
            <a:off x="4481919" y="62734"/>
            <a:ext cx="3237748" cy="28155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lnSpc>
                <a:spcPct val="110000"/>
              </a:lnSpc>
              <a:spcBef>
                <a:spcPts val="600"/>
              </a:spcBef>
              <a:spcAft>
                <a:spcPts val="300"/>
              </a:spcAft>
            </a:pPr>
            <a:r>
              <a:rPr lang="en-US" sz="1400" dirty="0">
                <a:solidFill>
                  <a:srgbClr val="575757"/>
                </a:solidFill>
                <a:latin typeface="Trebuchet MS" panose="020B0603020202020204" pitchFamily="34" charset="0"/>
              </a:rPr>
              <a:t>Real Assets</a:t>
            </a:r>
          </a:p>
        </p:txBody>
      </p:sp>
      <p:sp>
        <p:nvSpPr>
          <p:cNvPr id="68" name="s8_SO_share5">
            <a:extLst>
              <a:ext uri="{FF2B5EF4-FFF2-40B4-BE49-F238E27FC236}">
                <a16:creationId xmlns:a16="http://schemas.microsoft.com/office/drawing/2014/main" id="{5CB4C31E-2C00-40D9-B2EA-8D6B2B8676BB}"/>
              </a:ext>
            </a:extLst>
          </p:cNvPr>
          <p:cNvSpPr/>
          <p:nvPr/>
        </p:nvSpPr>
        <p:spPr>
          <a:xfrm>
            <a:off x="6479673" y="1801204"/>
            <a:ext cx="816231" cy="470898"/>
          </a:xfrm>
          <a:prstGeom prst="ellipse">
            <a:avLst/>
          </a:prstGeom>
          <a:solidFill>
            <a:srgbClr val="C8C8C8"/>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C8C8C8"/>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rgbClr val="FFFFFF"/>
                </a:solidFill>
              </a:rPr>
              <a:t>3.6%</a:t>
            </a:r>
            <a:endParaRPr lang="en-US" sz="1200" dirty="0">
              <a:solidFill>
                <a:srgbClr val="FFFFFF"/>
              </a:solidFill>
            </a:endParaRPr>
          </a:p>
        </p:txBody>
      </p:sp>
      <p:sp>
        <p:nvSpPr>
          <p:cNvPr id="66" name="Flag">
            <a:extLst>
              <a:ext uri="{FF2B5EF4-FFF2-40B4-BE49-F238E27FC236}">
                <a16:creationId xmlns:a16="http://schemas.microsoft.com/office/drawing/2014/main" id="{C7D280DA-F328-468F-846C-EE7179AA2C9B}"/>
              </a:ext>
            </a:extLst>
          </p:cNvPr>
          <p:cNvSpPr/>
          <p:nvPr/>
        </p:nvSpPr>
        <p:spPr>
          <a:xfrm>
            <a:off x="11599738" y="45149"/>
            <a:ext cx="457200" cy="411480"/>
          </a:xfrm>
          <a:prstGeom prst="rect">
            <a:avLst/>
          </a:prstGeom>
          <a:blipFill>
            <a:blip r:embed="rId33"/>
            <a:stretch>
              <a:fillRect/>
            </a:stretch>
          </a:blip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72" name="s8_TS_key_facts">
            <a:extLst>
              <a:ext uri="{FF2B5EF4-FFF2-40B4-BE49-F238E27FC236}">
                <a16:creationId xmlns:a16="http://schemas.microsoft.com/office/drawing/2014/main" id="{33999703-9EC9-4FBB-A164-04E84577E115}"/>
              </a:ext>
            </a:extLst>
          </p:cNvPr>
          <p:cNvSpPr/>
          <p:nvPr/>
        </p:nvSpPr>
        <p:spPr>
          <a:xfrm>
            <a:off x="8324712" y="1637169"/>
            <a:ext cx="3236917" cy="4162095"/>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marL="291600" lvl="1" indent="-194400">
              <a:spcBef>
                <a:spcPts val="600"/>
              </a:spcBef>
              <a:spcAft>
                <a:spcPts val="600"/>
              </a:spcAft>
              <a:buClr>
                <a:schemeClr val="tx2">
                  <a:lumMod val="100000"/>
                </a:schemeClr>
              </a:buClr>
              <a:buSzPct val="100000"/>
              <a:buFont typeface="Trebuchet MS" panose="020B0603020202020204" pitchFamily="34" charset="0"/>
              <a:buChar char="•"/>
            </a:pPr>
            <a:r>
              <a:rPr lang="en-US" sz="1600">
                <a:solidFill>
                  <a:srgbClr val="575757"/>
                </a:solidFill>
              </a:rPr>
              <a:t>Romania represents 4.1% of the region's real assets in 2023 </a:t>
            </a:r>
          </a:p>
          <a:p>
            <a:pPr marL="291600" lvl="1" indent="-194400">
              <a:spcBef>
                <a:spcPts val="600"/>
              </a:spcBef>
              <a:spcAft>
                <a:spcPts val="600"/>
              </a:spcAft>
              <a:buClr>
                <a:schemeClr val="tx2">
                  <a:lumMod val="100000"/>
                </a:schemeClr>
              </a:buClr>
              <a:buSzPct val="100000"/>
              <a:buFont typeface="Trebuchet MS" panose="020B0603020202020204" pitchFamily="34" charset="0"/>
              <a:buChar char="•"/>
            </a:pPr>
            <a:r>
              <a:rPr lang="en-US" sz="1600">
                <a:solidFill>
                  <a:srgbClr val="575757"/>
                </a:solidFill>
              </a:rPr>
              <a:t>Real Assets grew from 2018 to 2023 by 8.2% p.a. to USD 0.3 trillion</a:t>
            </a:r>
          </a:p>
          <a:p>
            <a:pPr marL="291600" lvl="1" indent="-194400">
              <a:spcBef>
                <a:spcPts val="600"/>
              </a:spcBef>
              <a:spcAft>
                <a:spcPts val="600"/>
              </a:spcAft>
              <a:buClr>
                <a:schemeClr val="tx2">
                  <a:lumMod val="100000"/>
                </a:schemeClr>
              </a:buClr>
              <a:buSzPct val="100000"/>
              <a:buFont typeface="Trebuchet MS" panose="020B0603020202020204" pitchFamily="34" charset="0"/>
              <a:buChar char="•"/>
            </a:pPr>
            <a:r>
              <a:rPr lang="en-US" sz="1600">
                <a:solidFill>
                  <a:srgbClr val="575757"/>
                </a:solidFill>
              </a:rPr>
              <a:t>Real Assets are expected to grow by 4.2% p.a. to USD </a:t>
            </a:r>
            <a:br>
              <a:rPr lang="en-US" sz="1600">
                <a:solidFill>
                  <a:srgbClr val="575757"/>
                </a:solidFill>
              </a:rPr>
            </a:br>
            <a:r>
              <a:rPr lang="en-US" sz="1600">
                <a:solidFill>
                  <a:srgbClr val="575757"/>
                </a:solidFill>
              </a:rPr>
              <a:t>0.3 trillion by 2028</a:t>
            </a:r>
            <a:endParaRPr lang="en-US" sz="1600" dirty="0">
              <a:solidFill>
                <a:srgbClr val="575757"/>
              </a:solidFill>
            </a:endParaRPr>
          </a:p>
        </p:txBody>
      </p:sp>
    </p:spTree>
    <p:extLst>
      <p:ext uri="{BB962C8B-B14F-4D97-AF65-F5344CB8AC3E}">
        <p14:creationId xmlns:p14="http://schemas.microsoft.com/office/powerpoint/2010/main" val="25752614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STYLE_ID" val="39dcc26a-7131-49f4-a9eb-1c0521500c03"/>
  <p:tag name="EE4P_MASTERWIZARD_DRAFT" val="0"/>
  <p:tag name="EE4P_LANGUAGE_ID" val="1033"/>
  <p:tag name="EE4P_MASTERWIZARD_MARGINS" val="0"/>
  <p:tag name="THINKCELLPRESENTATIONDONOTDELETE" val="&lt;?xml version=&quot;1.0&quot; encoding=&quot;UTF-16&quot; standalone=&quot;yes&quot;?&gt;&lt;root reqver=&quot;27037&quot;&gt;&lt;version val=&quot;3087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2&quot;&gt;&lt;elem m_fUsage=&quot;2.70999999999999996447E+00&quot;&gt;&lt;m_msothmcolidx val=&quot;0&quot;/&gt;&lt;m_rgb r=&quot;E4&quot; g=&quot;EC&quot; b=&quot;8A&quot;/&gt;&lt;/elem&gt;&lt;elem m_fUsage=&quot;7.29000000000000092371E-01&quot;&gt;&lt;m_msothmcolidx val=&quot;0&quot;/&gt;&lt;m_rgb r=&quot;EB&quot; g=&quot;F0&quot; b=&quot;A4&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qTL3OLKjpqAM0_yVj.MR_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99ISSCYZSKW.I2IvTVGQQ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EHAy1DOgqksbnw4eA2QcL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jQ46NZubFaP.7uxmbXse1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gYACuan.mgkkBXB6dYTP_Q"/>
</p:tagLst>
</file>

<file path=ppt/tags/tag105.xml><?xml version="1.0" encoding="utf-8"?>
<p:tagLst xmlns:a="http://schemas.openxmlformats.org/drawingml/2006/main" xmlns:r="http://schemas.openxmlformats.org/officeDocument/2006/relationships" xmlns:p="http://schemas.openxmlformats.org/presentationml/2006/main">
  <p:tag name="EE4P_AGENDAWIZARD" val="item_11530baa-385d-4d19-b206-979166a91548_Topic"/>
  <p:tag name="EE4P_AGENDAWIZARD_CONTENT" val="/Total Personal Wealth"/>
  <p:tag name="EE4P_AGENDAWIZARD_PROPERTIES" val="406.8057/210.2696/451.6431/22.16945"/>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iEXJQPMlQwSRpam5TCnPF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26uS8XlxG46RGHyqiT8Px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lgrI0tYvBr2ZdaNaS3oVd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agg7_BCeQW.cVz20u24Gx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SqKJAeSVTUSIPV2fPIjtM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x44Z2AjqRjtVFIJKjaskLQ"/>
</p:tagLst>
</file>

<file path=ppt/tags/tag113.xml><?xml version="1.0" encoding="utf-8"?>
<p:tagLst xmlns:a="http://schemas.openxmlformats.org/drawingml/2006/main" xmlns:r="http://schemas.openxmlformats.org/officeDocument/2006/relationships" xmlns:p="http://schemas.openxmlformats.org/presentationml/2006/main">
  <p:tag name="EE4P_AGENDAWIZARD" val="item_11530baa-385d-4d19-b206-979166a91548_Topic"/>
  <p:tag name="EE4P_AGENDAWIZARD_CONTENT" val="/Total Personal Wealth"/>
  <p:tag name="EE4P_AGENDAWIZARD_PROPERTIES" val="406.8057/210.2696/451.6431/22.16945"/>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T6D2TT9qXAu2YZfegBpuN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AVU7g_1Y8tQK0Wenlv_bB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BKqLlT_9wNW4.V7hAamI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30ODviv_.61NVNhHn44G4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r_0I8UsxpDYzHq5btC5Hz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4BMWMZlW08pN2ybxTSTQH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vVHr.EB0ztuRgKMLKKraT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diHKs3sn_q_4ROXyhZwZp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jRl5rPSvr7sYqWsu04mvp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jaP4PImAY.83cQ1RbPYyX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GgvDxJefRtSTp2zF2yewn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ctz_yV0Pan7HMzDyRGpu2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ATS1GoH0va7XsRA5ihQ3C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Q9.R3HZZrJROMTrX6Dd8M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AxB6aeoKhR.Ns0YA1g3xZQ"/>
</p:tagLst>
</file>

<file path=ppt/tags/tag13.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i.KEydsknY15APP.NxiCK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76cq7eNKNqImOY2esINhN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qtHQzcvTFfASdq_z.mOid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xRahuNVELeYKl5xOkEKr1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9nQvdkdmSGW9kkcdiilli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M5GxOSgncwRr8iXtfGYQt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CiWlx6gjTrmFNujRjxotx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cvcIIshsC50a6ltCV9rcb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0RraKCZrSLC_eSRulFRl9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TD79D4XOQ566BxS0WxZ4Qw"/>
</p:tagLst>
</file>

<file path=ppt/tags/tag14.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xsLoO8xARn2MTxV1vfXSo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ZpLucfOtVT1xpTSmnSTpT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4ZfIFk2Tm3INFxyGFmie.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w1SKQ4BzQWufQW_Xp1FvD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YGRqsm03R5.xZVdz6kVBB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rlnmTqOHT7mTy5e5EE0WH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ey1fcxaB0Fuj51AatwzGW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s4NPZmiAha8M1riake.R0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duYubKQQ5qAB010NuMJG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sOh4T6K2WamljlOcw1_Tz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EE4P_AGENDAWIZARD" val="item_11530baa-385d-4d19-b206-979166a91548_Topic"/>
  <p:tag name="EE4P_AGENDAWIZARD_CONTENT" val="/Total Personal Wealth"/>
  <p:tag name="EE4P_AGENDAWIZARD_PROPERTIES" val="406.8057/210.2696/451.6431/22.16945"/>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iEXJQPMlQwSRpam5TCnPF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26uS8XlxG46RGHyqiT8Px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lgrI0tYvBr2ZdaNaS3oVd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agg7_BCeQW.cVz20u24Gx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SqKJAeSVTUSIPV2fPIjtM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x44Z2AjqRjtVFIJKjaskLQ"/>
</p:tagLst>
</file>

<file path=ppt/tags/tag158.xml><?xml version="1.0" encoding="utf-8"?>
<p:tagLst xmlns:a="http://schemas.openxmlformats.org/drawingml/2006/main" xmlns:r="http://schemas.openxmlformats.org/officeDocument/2006/relationships" xmlns:p="http://schemas.openxmlformats.org/presentationml/2006/main">
  <p:tag name="EE4P_AGENDAWIZARD" val="item_11530baa-385d-4d19-b206-979166a91548_Topic"/>
  <p:tag name="EE4P_AGENDAWIZARD_CONTENT" val="/Total Personal Wealth"/>
  <p:tag name="EE4P_AGENDAWIZARD_PROPERTIES" val="406.8057/210.2696/451.6431/22.16945"/>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T6D2TT9qXAu2YZfegBpuN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AVU7g_1Y8tQK0Wenlv_bB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BKqLlT_9wNW4.V7hAamI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30ODviv_.61NVNhHn44G4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r_0I8UsxpDYzHq5btC5Hz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4BMWMZlW08pN2ybxTSTQH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vVHr.EB0ztuRgKMLKKraT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diHKs3sn_q_4ROXyhZwZp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jRl5rPSvr7sYqWsu04mvp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jaP4PImAY.83cQ1RbPYyX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GgvDxJefRtSTp2zF2yewn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ctz_yV0Pan7HMzDyRGpu2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ATS1GoH0va7XsRA5ihQ3C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Q9.R3HZZrJROMTrX6Dd8M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AxB6aeoKhR.Ns0YA1g3xZ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i.KEydsknY15APP.NxiCK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76cq7eNKNqImOY2esINhN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qtHQzcvTFfASdq_z.mOid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xRahuNVELeYKl5xOkEKr1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9nQvdkdmSGW9kkcdiilliQ"/>
</p:tagLst>
</file>

<file path=ppt/tags/tag18.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M5GxOSgncwRr8iXtfGYQt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CiWlx6gjTrmFNujRjxotx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cvcIIshsC50a6ltCV9rcb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0RraKCZrSLC_eSRulFRl9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TD79D4XOQ566BxS0WxZ4Q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xsLoO8xARn2MTxV1vfXSo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ZpLucfOtVT1xpTSmnSTpT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jSVpKX4UyO8SN3fTd_4DA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w1SKQ4BzQWufQW_Xp1FvD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YGRqsm03R5.xZVdz6kVBBA"/>
</p:tagLst>
</file>

<file path=ppt/tags/tag19.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rlnmTqOHT7mTy5e5EE0WH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ey1fcxaB0Fuj51AatwzGW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s4NPZmiAha8M1riake.R0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duYubKQQ5qAB010NuMJG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sOh4T6K2WamljlOcw1_Tzw"/>
</p:tagLst>
</file>

<file path=ppt/tags/tag195.xml><?xml version="1.0" encoding="utf-8"?>
<p:tagLst xmlns:a="http://schemas.openxmlformats.org/drawingml/2006/main" xmlns:r="http://schemas.openxmlformats.org/officeDocument/2006/relationships" xmlns:p="http://schemas.openxmlformats.org/presentationml/2006/main">
  <p:tag name="EE4P_AGENDAWIZARD" val="item_11530baa-385d-4d19-b206-979166a91548_Topic"/>
  <p:tag name="EE4P_AGENDAWIZARD_CONTENT" val="/Total Personal Wealth"/>
  <p:tag name="EE4P_AGENDAWIZARD_PROPERTIES" val="406.8057/210.2696/451.6431/22.16945"/>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iEXJQPMlQwSRpam5TCnPF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26uS8XlxG46RGHyqiT8Px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lgrI0tYvBr2ZdaNaS3oVd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agg7_BCeQW.cVz20u24Gx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SqKJAeSVTUSIPV2fPIjtM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x44Z2AjqRjtVFIJKjaskLQ"/>
</p:tagLst>
</file>

<file path=ppt/tags/tag203.xml><?xml version="1.0" encoding="utf-8"?>
<p:tagLst xmlns:a="http://schemas.openxmlformats.org/drawingml/2006/main" xmlns:r="http://schemas.openxmlformats.org/officeDocument/2006/relationships" xmlns:p="http://schemas.openxmlformats.org/presentationml/2006/main">
  <p:tag name="EE4P_AGENDAWIZARD" val="item_11530baa-385d-4d19-b206-979166a91548_Topic"/>
  <p:tag name="EE4P_AGENDAWIZARD_CONTENT" val="/Total Personal Wealth"/>
  <p:tag name="EE4P_AGENDAWIZARD_PROPERTIES" val="406.8057/210.2696/451.6431/22.16945"/>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T6D2TT9qXAu2YZfegBpuN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AVU7g_1Y8tQK0Wenlv_bB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BKqLlT_9wNW4.V7hAamI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30ODviv_.61NVNhHn44G4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r_0I8UsxpDYzHq5btC5Hz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4BMWMZlW08pN2ybxTSTQHg"/>
</p:tagLst>
</file>

<file path=ppt/tags/tag21.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vVHr.EB0ztuRgKMLKKraT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diHKs3sn_q_4ROXyhZwZp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jRl5rPSvr7sYqWsu04mvp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jaP4PImAY.83cQ1RbPYyX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GgvDxJefRtSTp2zF2yewn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ctz_yV0Pan7HMzDyRGpu2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ATS1GoH0va7XsRA5ihQ3C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Q9.R3HZZrJROMTrX6Dd8M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AxB6aeoKhR.Ns0YA1g3xZ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i.KEydsknY15APP.NxiCK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76cq7eNKNqImOY2esINhN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qtHQzcvTFfASdq_z.mOid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xRahuNVELeYKl5xOkEKr1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9nQvdkdmSGW9kkcdiilli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CuJp5BJWczHURe2htCZ9l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CiWlx6gjTrmFNujRjxotx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cvcIIshsC50a6ltCV9rcb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0RraKCZrSLC_eSRulFRl9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TD79D4XOQ566BxS0WxZ4Q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xsLoO8xARn2MTxV1vfXSog"/>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ZpLucfOtVT1xpTSmnSTpT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4ZfIFk2Tm3INFxyGFmie.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w1SKQ4BzQWufQW_Xp1FvD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YGRqsm03R5.xZVdz6kVBB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rlnmTqOHT7mTy5e5EE0WH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ey1fcxaB0Fuj51AatwzGW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s4NPZmiAha8M1riake.R0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duYubKQQ5qAB010NuMJG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CP0O3h_HaYFOdpHzUeri.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EE4P_AGENDAWIZARD" val="item_11530baa-385d-4d19-b206-979166a91548_Topic"/>
  <p:tag name="EE4P_AGENDAWIZARD_CONTENT" val="/Total Personal Wealth"/>
  <p:tag name="EE4P_AGENDAWIZARD_PROPERTIES" val="406.8057/210.2696/451.6431/22.16945"/>
</p:tagLst>
</file>

<file path=ppt/tags/tag241.xml><?xml version="1.0" encoding="utf-8"?>
<p:tagLst xmlns:a="http://schemas.openxmlformats.org/drawingml/2006/main" xmlns:r="http://schemas.openxmlformats.org/officeDocument/2006/relationships" xmlns:p="http://schemas.openxmlformats.org/presentationml/2006/main">
  <p:tag name="EE4P_SLIDEID" val="5fe80072-eb58-436b-92f0-e71b5ae55774"/>
</p:tagLst>
</file>

<file path=ppt/tags/tag242.xml><?xml version="1.0" encoding="utf-8"?>
<p:tagLst xmlns:a="http://schemas.openxmlformats.org/drawingml/2006/main" xmlns:r="http://schemas.openxmlformats.org/officeDocument/2006/relationships" xmlns:p="http://schemas.openxmlformats.org/presentationml/2006/main">
  <p:tag name="EE4P_AGENDAWIZARD" val="item_5fe80072-eb58-436b-92f0-e71b5ae55774_Element"/>
</p:tagLst>
</file>

<file path=ppt/tags/tag243.xml><?xml version="1.0" encoding="utf-8"?>
<p:tagLst xmlns:a="http://schemas.openxmlformats.org/drawingml/2006/main" xmlns:r="http://schemas.openxmlformats.org/officeDocument/2006/relationships" xmlns:p="http://schemas.openxmlformats.org/presentationml/2006/main">
  <p:tag name="EE4P_AGENDAWIZARD" val="item_5fe80072-eb58-436b-92f0-e71b5ae55774_Element"/>
</p:tagLst>
</file>

<file path=ppt/tags/tag244.xml><?xml version="1.0" encoding="utf-8"?>
<p:tagLst xmlns:a="http://schemas.openxmlformats.org/drawingml/2006/main" xmlns:r="http://schemas.openxmlformats.org/officeDocument/2006/relationships" xmlns:p="http://schemas.openxmlformats.org/presentationml/2006/main">
  <p:tag name="EE4P_AGENDAWIZARD" val="item_32cf63a8-bc4a-4be3-97a8-7ccb6918d8fc_Topic"/>
  <p:tag name="EE4P_AGENDAWIZARD_CONTENT" val="/Appendix: Methodology"/>
  <p:tag name="EE4P_AGENDAWIZARD_PROPERTIES" val="406.8057/378.2862/451.6431/29.55583"/>
</p:tagLst>
</file>

<file path=ppt/tags/tag245.xml><?xml version="1.0" encoding="utf-8"?>
<p:tagLst xmlns:a="http://schemas.openxmlformats.org/drawingml/2006/main" xmlns:r="http://schemas.openxmlformats.org/officeDocument/2006/relationships" xmlns:p="http://schemas.openxmlformats.org/presentationml/2006/main">
  <p:tag name="EE4P_AGENDAWIZARD" val="item_32cf63a8-bc4a-4be3-97a8-7ccb6918d8fc_Topic"/>
  <p:tag name="EE4P_AGENDAWIZARD_CONTENT" val="/Appendix: Methodology"/>
  <p:tag name="EE4P_AGENDAWIZARD_PROPERTIES" val="406.8057/378.2862/451.6431/29.55583"/>
</p:tagLst>
</file>

<file path=ppt/tags/tag246.xml><?xml version="1.0" encoding="utf-8"?>
<p:tagLst xmlns:a="http://schemas.openxmlformats.org/drawingml/2006/main" xmlns:r="http://schemas.openxmlformats.org/officeDocument/2006/relationships" xmlns:p="http://schemas.openxmlformats.org/presentationml/2006/main">
  <p:tag name="EE4P_AGENDAWIZARD" val="item_32cf63a8-bc4a-4be3-97a8-7ccb6918d8fc_Topic"/>
  <p:tag name="EE4P_AGENDAWIZARD_CONTENT" val="/Appendix: Methodology"/>
  <p:tag name="EE4P_AGENDAWIZARD_PROPERTIES" val="406.8057/378.2862/451.6431/29.55583"/>
</p:tagLst>
</file>

<file path=ppt/tags/tag247.xml><?xml version="1.0" encoding="utf-8"?>
<p:tagLst xmlns:a="http://schemas.openxmlformats.org/drawingml/2006/main" xmlns:r="http://schemas.openxmlformats.org/officeDocument/2006/relationships" xmlns:p="http://schemas.openxmlformats.org/presentationml/2006/main">
  <p:tag name="EE4P_AGENDAWIZARD" val="item_32cf63a8-bc4a-4be3-97a8-7ccb6918d8fc_Topic"/>
  <p:tag name="EE4P_AGENDAWIZARD_CONTENT" val="/Appendix: Methodology"/>
  <p:tag name="EE4P_AGENDAWIZARD_PROPERTIES" val="406.8057/378.2862/451.6431/29.55583"/>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iEXJQPMlQwSRpam5TCnPF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yqsPMOxLE1rmeVKYo2fvM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kegXi3ZGRuCqY64US9ZKu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mQu6_C8vRa1YftfbGKgLM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v7EZ8G3.1B39vdMTLJvYQ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fMpdk9uubDVUFs5iQ.5G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5EY6.9MWlV6hn28HqwpNx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0ucyqEVeQxOxc20eroy7n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N9B6F0g7w1ibV9RM1RAlBg"/>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5yBlJUgAeR35J2I4jTVA3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wvtRq0zeT3WV6f_T9NGHfw"/>
</p:tagLst>
</file>

<file path=ppt/tags/tag26.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c4rIP_QfKeiNO.OXZLCX5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lQRMPitsthYeQRu9PDLNr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Q.n71sm7Q4203Z4yE32wr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84aCStEDFoeSE5Z3sQI3j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o3pQQ_QpHa5SpIk6uHDVc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Bwq0UPuqTJqD9M7hVmNJO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0QHGhy2BYUP2A9sKJjBN7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UN.lBUoy5TpfUsL0N_wl3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TYRMplQivkBpwOSKfsfzmg"/>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oTnoprsX2li0YyUMuP5gq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ibWUQ9Mwu2mkwNANRbIR5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R8zryM3gGCL3DYGECvtF0Q"/>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mDZVw2n7lfvAtLDA6gsrhw"/>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jvtwxOI4nKg1lYbLEIcFjw"/>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6m7bqpkLNzy2dyZ6EETvb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sDkWGktvlvWApDhh7d6Op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PUF3Ohddg1XJsSPZiDDcQ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UlE6wFJThq1TzHwGod16g"/>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r73U0DCWNM2_lZiofzHsM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gchb1WQy_hkjX3TrJqyrm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JmIZLX5FTOKqE12tpM4sV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oAc_8_mrSOzFtapkKOFlL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AP30TrU8yUgb.KHkIvsf0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3HtoVS3bRZmn4XieJykyB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GXvtMa0aJY3Tf5uMMyF4Tw"/>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OhzjUUD_oM3AO_LofQAMcw"/>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3rWjSUXJRLKztw85J1wBIw"/>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GIqqLd1tqwgPt_YkoNcZcA"/>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TdkanONf4nhgumJiuhken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JeHyVwMN.3.4LrXL3OG5e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9aD.DO3tn5_vDjId73N6N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H0dp7ZiLBEOZovGIUlyz1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60r4i7gQ9GdV1ilzFXAYOQ"/>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1XbyY37D0lzLHVud5ve9Pw"/>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sdudCKJAiDNuKCStYik7b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BLR0VTEF0fLceRlwUSjLyw"/>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u6iGoHt66Qn229G_ZjctM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u3UhSm96asGQZil_NAWqug"/>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QXdaCFmlQiCHSM0y4pULE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CWSEIg8LJZYSt8zclVe.i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AZQhWWNF.TvgAMJMTXoKI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h5PBNqYeRiCFvIvgT4bd8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wKc1g6hyDNHdGWdlTuPRTg"/>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codIzKnoKcIyuZyYl3PHj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b6ZShVyIS32M3woE3fNJZ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G8hfUnX6Rd3hPQUJFUmjL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REpL0ezN4p2boi9LA9f1d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J37pOVQjQIOZ_5srx9Sce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geZ0hrcmeU1JwfBmsrVYZ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YiZs.GvoyAu456di67vA0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6kt8KM7hxHttnd1d7PZ.1g"/>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Ph.rLIgeaoZQQxl32PCTt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AyQwEGd0Vzms8Sc2Qd9fD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bofyX2U2Q6SrKBGpXJN6v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2O6d8ffrRqaIyPjxZPJ3qA"/>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aieq.q4SRViuYwMOqJBK1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YuUPjpVHS6OENdlUcOQmog"/>
</p:tagLst>
</file>

<file path=ppt/tags/tag317.xml><?xml version="1.0" encoding="utf-8"?>
<p:tagLst xmlns:a="http://schemas.openxmlformats.org/drawingml/2006/main" xmlns:r="http://schemas.openxmlformats.org/officeDocument/2006/relationships" xmlns:p="http://schemas.openxmlformats.org/presentationml/2006/main">
  <p:tag name="EE4P_AGENDAWIZARD" val="item_11530baa-385d-4d19-b206-979166a91548_Topic"/>
  <p:tag name="EE4P_AGENDAWIZARD_CONTENT" val="/Total Personal Wealth"/>
  <p:tag name="EE4P_AGENDAWIZARD_PROPERTIES" val="406.8057/210.2696/451.6431/22.16945"/>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iEXJQPMlQwSRpam5TCnPF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qyogQM0QZGLGeqHxlAyjd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ni8VSFw6GeObjkzLtAsbj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6ayHWSx3MGNfb5RLcvC67A"/>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oHR2BAbtJxg8o8JzfP99b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fqQRvqAAyVB6hyZMwcqKLQ"/>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Ez_On0RHaZHZh4x8gudwgg"/>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zilWkGz4_qeQlparuz3fp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ZkbAX.PESo65vayX46bJa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ES9NjarqZUi3BGzXu99lPg"/>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Wnoq4UtBYI5QFTaWpR9Abw"/>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2ZukLx68SEe11AA2nMgwZA"/>
</p:tagLst>
</file>

<file path=ppt/tags/tag33.xml><?xml version="1.0" encoding="utf-8"?>
<p:tagLst xmlns:a="http://schemas.openxmlformats.org/drawingml/2006/main" xmlns:r="http://schemas.openxmlformats.org/officeDocument/2006/relationships" xmlns:p="http://schemas.openxmlformats.org/presentationml/2006/main">
  <p:tag name="EE4P_SLIDEID" val="5fe80072-eb58-436b-92f0-e71b5ae55774"/>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XQommBmzgqpfK1s8Xcsiy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ggn6TL.GQNm7PEHzPpuEv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NrhDoDHurWYGLY2ZD7PeYA"/>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Zk0wzvScRMyFFcOUk6rlc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nwLW1aQCvoxMXgaC0DN01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F9WSuFGhSfaWX.OVCOC3.w"/>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Euvkv7QyS1Np6IUTqH9hNQ"/>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cUijy93wTEiiLqr5YXRFX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e6i6jeK6zig975Ieie.E2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WAz9DMILRyWcXSvEsoY2TA"/>
</p:tagLst>
</file>

<file path=ppt/tags/tag34.xml><?xml version="1.0" encoding="utf-8"?>
<p:tagLst xmlns:a="http://schemas.openxmlformats.org/drawingml/2006/main" xmlns:r="http://schemas.openxmlformats.org/officeDocument/2006/relationships" xmlns:p="http://schemas.openxmlformats.org/presentationml/2006/main">
  <p:tag name="EE4P_AGENDAWIZARD" val="item_5fe80072-eb58-436b-92f0-e71b5ae55774_Element"/>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ww6P8OOlaEngLsLNFZaoE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v.hZ1G.ITv.DfRCBN_qA7A"/>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yHjCMbW04hE32TZ4eegXgA"/>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64ytQQPbEHjCjl.0QM2Uq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tfsIsw1SYEcQUWDYtZFkkQ"/>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V7mZnjseS7ugpCOM8diig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wm.h8eerKyKiLuG_KnB5R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W6J4szvl5p04rx0.ab5AvA"/>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krUMLZk5XpUctjlHvPzvR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fygkv2eR0X7h7qaDblppvA"/>
</p:tagLst>
</file>

<file path=ppt/tags/tag35.xml><?xml version="1.0" encoding="utf-8"?>
<p:tagLst xmlns:a="http://schemas.openxmlformats.org/drawingml/2006/main" xmlns:r="http://schemas.openxmlformats.org/officeDocument/2006/relationships" xmlns:p="http://schemas.openxmlformats.org/presentationml/2006/main">
  <p:tag name="EE4P_AGENDAWIZARD" val="item_5fe80072-eb58-436b-92f0-e71b5ae55774_Element"/>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ETSGcMxJlQ4NRN3M2Ew9Aw"/>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V4bcd32GIDKAfGa8_Qar5w"/>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QtUgZfKH5vF4kngEm9Irw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Fkqn.astgV8Xk8CxtvlzQ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cS6KHPPoQzCfWqWeCwrj3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d.cKjtLl5GYYp0PQwk4HQQ"/>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yN5L3KgUuJPZR21bcHONkQ"/>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qtlVXvbqRuq9sbcYnwS1H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GDFQBKPaSAew4G915MMrVw"/>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6MMzqa3my2Z6tFw_t7_kjA"/>
</p:tagLst>
</file>

<file path=ppt/tags/tag36.xml><?xml version="1.0" encoding="utf-8"?>
<p:tagLst xmlns:a="http://schemas.openxmlformats.org/drawingml/2006/main" xmlns:r="http://schemas.openxmlformats.org/officeDocument/2006/relationships" xmlns:p="http://schemas.openxmlformats.org/presentationml/2006/main">
  <p:tag name="EE4P_AGENDAWIZARD" val="item_32cf63a8-bc4a-4be3-97a8-7ccb6918d8fc_Topic"/>
  <p:tag name="EE4P_AGENDAWIZARD_CONTENT" val="/Appendix: Methodology"/>
  <p:tag name="EE4P_AGENDAWIZARD_PROPERTIES" val="406.8057/378.2862/451.6431/29.55583"/>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4hJ7vjjWRlmIjl2LirOpkg"/>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6P0cgp8YJIkVlS4inZ89.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GzZL_1BHPvmjNRmTllb2a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xhse2c4yRdyypT5fkMIvg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a4qUtig2Tp6nkjV1CK5Pnw"/>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eRbx_krWRDWRn88x7euHj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O9ii7UyqSGK6CmXRJR.6J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kkyHyylYkPWH7K1r97LJwA"/>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c_TQ5ExZwtE6otdqfSAvsQ"/>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rITrJow8RRCP8C5twZIxxA"/>
</p:tagLst>
</file>

<file path=ppt/tags/tag37.xml><?xml version="1.0" encoding="utf-8"?>
<p:tagLst xmlns:a="http://schemas.openxmlformats.org/drawingml/2006/main" xmlns:r="http://schemas.openxmlformats.org/officeDocument/2006/relationships" xmlns:p="http://schemas.openxmlformats.org/presentationml/2006/main">
  <p:tag name="EE4P_AGENDAWIZARD" val="item_32cf63a8-bc4a-4be3-97a8-7ccb6918d8fc_Topic"/>
  <p:tag name="EE4P_AGENDAWIZARD_CONTENT" val="/Appendix: Methodology"/>
  <p:tag name="EE4P_AGENDAWIZARD_PROPERTIES" val="406.8057/378.2862/451.6431/29.55583"/>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q76mtxxDQGe8.DEVtyqXKw"/>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dS59zZNAcqXDpM3fsxvc1w"/>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S0T8LlotRqytTF5n0yC3yw"/>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cesSlaYMaSh9XO7I7jpuZA"/>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biRDyZSmwyTgupAdhQb6lw"/>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S1k2VVD3QjSRQUsKrYxhZA"/>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a3dNyRoIRQ277fZILiJPgw"/>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gK2fgluAdirjaDCbBSUR7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LWRnRrQU0Incq9qetgakAQ"/>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ayrbluCbioH3EHVBOMOa4Q"/>
</p:tagLst>
</file>

<file path=ppt/tags/tag38.xml><?xml version="1.0" encoding="utf-8"?>
<p:tagLst xmlns:a="http://schemas.openxmlformats.org/drawingml/2006/main" xmlns:r="http://schemas.openxmlformats.org/officeDocument/2006/relationships" xmlns:p="http://schemas.openxmlformats.org/presentationml/2006/main">
  <p:tag name="EE4P_AGENDAWIZARD" val="item_32cf63a8-bc4a-4be3-97a8-7ccb6918d8fc_Topic"/>
  <p:tag name="EE4P_AGENDAWIZARD_CONTENT" val="/Appendix: Methodology"/>
  <p:tag name="EE4P_AGENDAWIZARD_PROPERTIES" val="406.8057/378.2862/451.6431/29.55583"/>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xUn5NeYjhcXwro50xX2cC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St8TaIx1y._34j23bVQTCQ"/>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c8y0DleJjUbiOfDF21xOAg"/>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P.kxeTO9iThhyXe.H0k08g"/>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f.DijC7EK5f8Dxklmq2_mw"/>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4z4.kKckTzZLe5BXWghuGw"/>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omFcXmykC1RP08__ftzkAQ"/>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OGVVZQuPGiSOtrjF4bVyYQ"/>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amhdYiTTfld_hwAIgoPbVQ"/>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7NJ40kh5eymk3hH0Yiuq_Q"/>
</p:tagLst>
</file>

<file path=ppt/tags/tag39.xml><?xml version="1.0" encoding="utf-8"?>
<p:tagLst xmlns:a="http://schemas.openxmlformats.org/drawingml/2006/main" xmlns:r="http://schemas.openxmlformats.org/officeDocument/2006/relationships" xmlns:p="http://schemas.openxmlformats.org/presentationml/2006/main">
  <p:tag name="EE4P_AGENDAWIZARD" val="item_32cf63a8-bc4a-4be3-97a8-7ccb6918d8fc_Topic"/>
  <p:tag name="EE4P_AGENDAWIZARD_CONTENT" val="/Appendix: Methodology"/>
  <p:tag name="EE4P_AGENDAWIZARD_PROPERTIES" val="406.8057/378.2862/451.6431/29.55583"/>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Cgm3T5SKv8mK8PvTk9fqJA"/>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m8YqLqa_Qu2NVFpyYDJWpg"/>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6hRufPvn4Wx.aCB4xmIQUQ"/>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FmD2b.HRe7x45FdRPtq4Zg"/>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axJcuha6R3.C2pxpZ_22Ng"/>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vUQVg0m6RJmY2vz5Xaj5gA"/>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ZWiPVSzHhhoOOhwHLSXQmQ"/>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lKwzELdXTEOidUb.AnSmC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yEGch28SeI_Ke0fy9RC2E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ibP9ayiBjhEg1daQfH5bI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40.xml><?xml version="1.0" encoding="utf-8"?>
<p:tagLst xmlns:a="http://schemas.openxmlformats.org/drawingml/2006/main" xmlns:r="http://schemas.openxmlformats.org/officeDocument/2006/relationships" xmlns:p="http://schemas.openxmlformats.org/presentationml/2006/main">
  <p:tag name="BCG_MODE" val="Presentation"/>
  <p:tag name="BCG_DESIGN" val="Title only"/>
  <p:tag name="EE4P_LAYOUT_ID" val="K"/>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6xn15P4uSda0Nbm9JEW5SQ"/>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s0EyD.95RtunJ1Kkry0a_g"/>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8ivA6qVV5PekDqVNVn1NHQ"/>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OobIlzB8RsWEMuZ.SCet1Q"/>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ZJNqAzwZSaPAUsaTQPVIBw"/>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_5yuY2kG2lcka.IclIyCL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LMZ3n01jR5urlq5n0blq5Q"/>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JHmGgLCmRa.FFnTTh6XSBQ"/>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0mkqzDbwdbB4uyOaODW1Sw"/>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_xCh9zGtSOyYTGb5JjPTF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vh8UETvq7upiK1JqjqShV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YREhJXOsXeXgO178xHwFgA"/>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FM2ISgaGT8.daYT1SrLGhA"/>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rcIbTl.MRIiOzxPGwhnQ8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HMbK1bmCO05rO2dWToDc5w"/>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F6YoF8WRyXXngxgHsyL1gg"/>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PVEKkGcyCS8Ts9.ECF6nUA"/>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BBHoZj2wtmMxo8uI9XG.DQ"/>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kF8Wk5MlhUAEUXheQIZa6A"/>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fVsG0lDwTKqEpRZ4mK776w"/>
</p:tagLst>
</file>

<file path=ppt/tags/tag42.xml><?xml version="1.0" encoding="utf-8"?>
<p:tagLst xmlns:a="http://schemas.openxmlformats.org/drawingml/2006/main" xmlns:r="http://schemas.openxmlformats.org/officeDocument/2006/relationships" xmlns:p="http://schemas.openxmlformats.org/presentationml/2006/main">
  <p:tag name="EE4P_SLIDEID" val="5fe80072-eb58-436b-92f0-e71b5ae55774"/>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JmwwI6OxTIOQiBYKROR4TA"/>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3TbY4PvBSmajEq5SFf0exQ"/>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6LF83WhISbKWVenVCtkt4Q"/>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I1jdUjPaSA2Zs9w1c.RTpQ"/>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j_c5sJQwRh28wImEZCxmqg"/>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kALJlpk6RFetsCXc_eq4WA"/>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7ZLLIJZ6SmitMRfSxvuWQQ"/>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J5bYe71QRrCnCM_dVo9kCw"/>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6_dFy5hlT5CUeBhvQD2t7Q"/>
</p:tagLst>
</file>

<file path=ppt/tags/tag429.xml><?xml version="1.0" encoding="utf-8"?>
<p:tagLst xmlns:a="http://schemas.openxmlformats.org/drawingml/2006/main" xmlns:r="http://schemas.openxmlformats.org/officeDocument/2006/relationships" xmlns:p="http://schemas.openxmlformats.org/presentationml/2006/main">
  <p:tag name="EE4P_AGENDAWIZARD" val="item_11530baa-385d-4d19-b206-979166a91548_Topic"/>
  <p:tag name="EE4P_AGENDAWIZARD_CONTENT" val="/Total Personal Wealth"/>
  <p:tag name="EE4P_AGENDAWIZARD_PROPERTIES" val="406.8057/210.2696/451.6431/22.16945"/>
</p:tagLst>
</file>

<file path=ppt/tags/tag43.xml><?xml version="1.0" encoding="utf-8"?>
<p:tagLst xmlns:a="http://schemas.openxmlformats.org/drawingml/2006/main" xmlns:r="http://schemas.openxmlformats.org/officeDocument/2006/relationships" xmlns:p="http://schemas.openxmlformats.org/presentationml/2006/main">
  <p:tag name="EE4P_AGENDAWIZARD" val="item_5fe80072-eb58-436b-92f0-e71b5ae55774_Element"/>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GgvDxJefRtSTp2zF2yewnw"/>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EUShsq.ITQeEXF44dTMcc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IwDSQaXjSzmNZGKBYYN8Zg"/>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nCLh35w.T.OvtPyjXBKhKg"/>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meYttb.wSlapgnYW5HuK4A"/>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O.U6ksDfRJmQ.qlQzAA9Nw"/>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0qYOvpP8S2mZOv.gyHfavA"/>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gpRSbzYERbuPbGDWEDXJKA"/>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tFtWyCPwRM.tZbj.i__c6A"/>
</p:tagLst>
</file>

<file path=ppt/tags/tag44.xml><?xml version="1.0" encoding="utf-8"?>
<p:tagLst xmlns:a="http://schemas.openxmlformats.org/drawingml/2006/main" xmlns:r="http://schemas.openxmlformats.org/officeDocument/2006/relationships" xmlns:p="http://schemas.openxmlformats.org/presentationml/2006/main">
  <p:tag name="EE4P_AGENDAWIZARD" val="item_5fe80072-eb58-436b-92f0-e71b5ae55774_Element"/>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BdbYeRHSRMayxxBKfJCQhw"/>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sCrehH3qRXSkzG05NFTHeA"/>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XCpmoHzvx6ZGVVx4G5RCYw"/>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vLjbSUHJNluzHROyHMI_vw"/>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o2rLgSFZf8XA5zEh8aU5dw"/>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hFc1gSzOE7vtZcPOUVEjlQ"/>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P_OA2TBPlPrWf2S2TfEmtQ"/>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Uyj1_jGrTxyPcFac15exyQ"/>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sb2oN__jTJCSpORwkoWKYw"/>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CKf18Wv1TIKpSg8ciqzzcA"/>
</p:tagLst>
</file>

<file path=ppt/tags/tag45.xml><?xml version="1.0" encoding="utf-8"?>
<p:tagLst xmlns:a="http://schemas.openxmlformats.org/drawingml/2006/main" xmlns:r="http://schemas.openxmlformats.org/officeDocument/2006/relationships" xmlns:p="http://schemas.openxmlformats.org/presentationml/2006/main">
  <p:tag name="EE4P_AGENDAWIZARD" val="item_32cf63a8-bc4a-4be3-97a8-7ccb6918d8fc_Topic"/>
  <p:tag name="EE4P_AGENDAWIZARD_CONTENT" val="/Appendix: Methodology"/>
  <p:tag name="EE4P_AGENDAWIZARD_PROPERTIES" val="406.8057/378.2862/451.6431/29.55583"/>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f6wjFiFZQ3C.fOQQqehLJ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0KFYSaUMSWOpUo4vLWZa1w"/>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Ddqk9qWol8dr3pTeQwLWDg"/>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TS5ZeTECGMHpb_0iUbszqg"/>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aGHioiDHLOOZ0o9tRkd4JA"/>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6BotFtQKJrvDAGcSmLB9FQ"/>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jWV.Suqu3VErhgcdI6pnEQ"/>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39nNoH3adBfCmiA8hs.YIw"/>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F_3_k.QR94NPvrM7bkvjTA"/>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HIKJtzwrS.60LNCeazEeQA"/>
</p:tagLst>
</file>

<file path=ppt/tags/tag46.xml><?xml version="1.0" encoding="utf-8"?>
<p:tagLst xmlns:a="http://schemas.openxmlformats.org/drawingml/2006/main" xmlns:r="http://schemas.openxmlformats.org/officeDocument/2006/relationships" xmlns:p="http://schemas.openxmlformats.org/presentationml/2006/main">
  <p:tag name="EE4P_AGENDAWIZARD" val="item_32cf63a8-bc4a-4be3-97a8-7ccb6918d8fc_Topic"/>
  <p:tag name="EE4P_AGENDAWIZARD_CONTENT" val="/Appendix: Methodology"/>
  <p:tag name="EE4P_AGENDAWIZARD_PROPERTIES" val="406.8057/378.2862/451.6431/29.55583"/>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udsDawq.ScKLakLMbqhwsg"/>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3e8ois49SYGwhBpZXd0uuw"/>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8_uqd13imFfEnMPWjXH63A"/>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AAAq78UxP55aJCb.lOyO6A"/>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aAFgC_DXDpWwllM25ZU3Gg"/>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hV1RMSAiQa6bcLz5kHdXMA"/>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vqcOOy4.QxCvakvErg0g8A"/>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zCYD2hiiRcWWyG8UEL7g7g"/>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6ioBZ.AkSK2bNCIo.NwcPw"/>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uNsOS6x3TgicTixN08Gg3A"/>
</p:tagLst>
</file>

<file path=ppt/tags/tag47.xml><?xml version="1.0" encoding="utf-8"?>
<p:tagLst xmlns:a="http://schemas.openxmlformats.org/drawingml/2006/main" xmlns:r="http://schemas.openxmlformats.org/officeDocument/2006/relationships" xmlns:p="http://schemas.openxmlformats.org/presentationml/2006/main">
  <p:tag name="EE4P_AGENDAWIZARD" val="item_32cf63a8-bc4a-4be3-97a8-7ccb6918d8fc_Topic"/>
  <p:tag name="EE4P_AGENDAWIZARD_CONTENT" val="/Appendix: Methodology"/>
  <p:tag name="EE4P_AGENDAWIZARD_PROPERTIES" val="406.8057/378.2862/451.6431/29.55583"/>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yOiBmUpyT56ZZEQFOJ6s8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p57U_zo4RGyLc9lb0.8sbA"/>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_vrjtqQ0QAyNNFF8WrkGzg"/>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pQDo5KEvQkq7Q007Jz4P4g"/>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5jSgV0GhQ1uY233IOZkj4w"/>
</p:tagLst>
</file>

<file path=ppt/tags/tag475.xml><?xml version="1.0" encoding="utf-8"?>
<p:tagLst xmlns:a="http://schemas.openxmlformats.org/drawingml/2006/main" xmlns:r="http://schemas.openxmlformats.org/officeDocument/2006/relationships" xmlns:p="http://schemas.openxmlformats.org/presentationml/2006/main">
  <p:tag name="EE4P_AGENDAWIZARD" val="item_11530baa-385d-4d19-b206-979166a91548_Topic"/>
  <p:tag name="EE4P_AGENDAWIZARD_CONTENT" val="/Total Personal Wealth"/>
  <p:tag name="EE4P_AGENDAWIZARD_PROPERTIES" val="406.8057/210.2696/451.6431/22.16945"/>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iEXJQPMlQwSRpam5TCnPFQ"/>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gI3WffQNMuVcKIp3HpKxBQ"/>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fvfRfrB9SVSc3yxVS0LOWA"/>
</p:tagLst>
</file>

<file path=ppt/tags/tag48.xml><?xml version="1.0" encoding="utf-8"?>
<p:tagLst xmlns:a="http://schemas.openxmlformats.org/drawingml/2006/main" xmlns:r="http://schemas.openxmlformats.org/officeDocument/2006/relationships" xmlns:p="http://schemas.openxmlformats.org/presentationml/2006/main">
  <p:tag name="EE4P_AGENDAWIZARD" val="item_32cf63a8-bc4a-4be3-97a8-7ccb6918d8fc_Topic"/>
  <p:tag name="EE4P_AGENDAWIZARD_CONTENT" val="/Appendix: Methodology"/>
  <p:tag name="EE4P_AGENDAWIZARD_PROPERTIES" val="406.8057/378.2862/451.6431/29.55583"/>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wP1KzshcQ7q2lcp4w2XTlQ"/>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WN1Rj6LpS2Cl4Rsa5wtLLg"/>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aKmOZiFiT2Gp3_br3EwwlA"/>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98XQBCYIQoaZRvY026KMWA"/>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6xfzcrTpQ6eVEuYyOnaoAQ"/>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zQ36Ar07Rnaw7l5fcqJ4kg"/>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jiG_QQCYSeqk8zZ2tsnLDQ"/>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Ty9EujslzbYuKaZHJJLrMQ"/>
</p:tagLst>
</file>

<file path=ppt/tags/tag488.xml><?xml version="1.0" encoding="utf-8"?>
<p:tagLst xmlns:a="http://schemas.openxmlformats.org/drawingml/2006/main" xmlns:r="http://schemas.openxmlformats.org/officeDocument/2006/relationships" xmlns:p="http://schemas.openxmlformats.org/presentationml/2006/main">
  <p:tag name="EE4P_AGENDAWIZARD" val="item_11530baa-385d-4d19-b206-979166a91548_Topic"/>
  <p:tag name="EE4P_AGENDAWIZARD_CONTENT" val="/Total Personal Wealth"/>
  <p:tag name="EE4P_AGENDAWIZARD_PROPERTIES" val="406.8057/210.2696/451.6431/22.16945"/>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ePEIeO05KL_P3kiYJEZgx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Xq7yQVcWSvOBLHNVysc_LA"/>
</p:tagLst>
</file>

<file path=ppt/tags/tag492.xml><?xml version="1.0" encoding="utf-8"?>
<p:tagLst xmlns:a="http://schemas.openxmlformats.org/drawingml/2006/main" xmlns:r="http://schemas.openxmlformats.org/officeDocument/2006/relationships" xmlns:p="http://schemas.openxmlformats.org/presentationml/2006/main">
  <p:tag name="EE4P_AGENDAWIZARD" val="item_11530baa-385d-4d19-b206-979166a91548_Topic"/>
  <p:tag name="EE4P_AGENDAWIZARD_CONTENT" val="/Total Personal Wealth"/>
  <p:tag name="EE4P_AGENDAWIZARD_PROPERTIES" val="406.8057/210.2696/451.6431/22.16945"/>
</p:tagLst>
</file>

<file path=ppt/tags/tag493.xml><?xml version="1.0" encoding="utf-8"?>
<p:tagLst xmlns:a="http://schemas.openxmlformats.org/drawingml/2006/main" xmlns:r="http://schemas.openxmlformats.org/officeDocument/2006/relationships" xmlns:p="http://schemas.openxmlformats.org/presentationml/2006/main">
  <p:tag name="EE4P_SLIDEID" val="5fe80072-eb58-436b-92f0-e71b5ae55774"/>
</p:tagLst>
</file>

<file path=ppt/tags/tag494.xml><?xml version="1.0" encoding="utf-8"?>
<p:tagLst xmlns:a="http://schemas.openxmlformats.org/drawingml/2006/main" xmlns:r="http://schemas.openxmlformats.org/officeDocument/2006/relationships" xmlns:p="http://schemas.openxmlformats.org/presentationml/2006/main">
  <p:tag name="EE4P_AGENDAWIZARD" val="item_5fe80072-eb58-436b-92f0-e71b5ae55774_Element"/>
</p:tagLst>
</file>

<file path=ppt/tags/tag495.xml><?xml version="1.0" encoding="utf-8"?>
<p:tagLst xmlns:a="http://schemas.openxmlformats.org/drawingml/2006/main" xmlns:r="http://schemas.openxmlformats.org/officeDocument/2006/relationships" xmlns:p="http://schemas.openxmlformats.org/presentationml/2006/main">
  <p:tag name="EE4P_AGENDAWIZARD" val="item_5fe80072-eb58-436b-92f0-e71b5ae55774_Element"/>
</p:tagLst>
</file>

<file path=ppt/tags/tag496.xml><?xml version="1.0" encoding="utf-8"?>
<p:tagLst xmlns:a="http://schemas.openxmlformats.org/drawingml/2006/main" xmlns:r="http://schemas.openxmlformats.org/officeDocument/2006/relationships" xmlns:p="http://schemas.openxmlformats.org/presentationml/2006/main">
  <p:tag name="EE4P_AGENDAWIZARD" val="item_32cf63a8-bc4a-4be3-97a8-7ccb6918d8fc_Topic"/>
  <p:tag name="EE4P_AGENDAWIZARD_CONTENT" val="/Appendix: Methodology"/>
  <p:tag name="EE4P_AGENDAWIZARD_PROPERTIES" val="406.8057/378.2862/451.6431/29.55583"/>
</p:tagLst>
</file>

<file path=ppt/tags/tag497.xml><?xml version="1.0" encoding="utf-8"?>
<p:tagLst xmlns:a="http://schemas.openxmlformats.org/drawingml/2006/main" xmlns:r="http://schemas.openxmlformats.org/officeDocument/2006/relationships" xmlns:p="http://schemas.openxmlformats.org/presentationml/2006/main">
  <p:tag name="EE4P_AGENDAWIZARD" val="item_32cf63a8-bc4a-4be3-97a8-7ccb6918d8fc_Topic"/>
  <p:tag name="EE4P_AGENDAWIZARD_CONTENT" val="/Appendix: Methodology"/>
  <p:tag name="EE4P_AGENDAWIZARD_PROPERTIES" val="406.8057/378.2862/451.6431/29.55583"/>
</p:tagLst>
</file>

<file path=ppt/tags/tag498.xml><?xml version="1.0" encoding="utf-8"?>
<p:tagLst xmlns:a="http://schemas.openxmlformats.org/drawingml/2006/main" xmlns:r="http://schemas.openxmlformats.org/officeDocument/2006/relationships" xmlns:p="http://schemas.openxmlformats.org/presentationml/2006/main">
  <p:tag name="EE4P_AGENDAWIZARD" val="item_32cf63a8-bc4a-4be3-97a8-7ccb6918d8fc_Topic"/>
  <p:tag name="EE4P_AGENDAWIZARD_CONTENT" val="/Appendix: Methodology"/>
  <p:tag name="EE4P_AGENDAWIZARD_PROPERTIES" val="406.8057/378.2862/451.6431/29.55583"/>
</p:tagLst>
</file>

<file path=ppt/tags/tag499.xml><?xml version="1.0" encoding="utf-8"?>
<p:tagLst xmlns:a="http://schemas.openxmlformats.org/drawingml/2006/main" xmlns:r="http://schemas.openxmlformats.org/officeDocument/2006/relationships" xmlns:p="http://schemas.openxmlformats.org/presentationml/2006/main">
  <p:tag name="EE4P_AGENDAWIZARD" val="item_32cf63a8-bc4a-4be3-97a8-7ccb6918d8fc_Topic"/>
  <p:tag name="EE4P_AGENDAWIZARD_CONTENT" val="/Appendix: Methodology"/>
  <p:tag name="EE4P_AGENDAWIZARD_PROPERTIES" val="406.8057/378.2862/451.6431/29.55583"/>
</p:tagLst>
</file>

<file path=ppt/tags/tag5.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iEXJQPMlQwSRpam5TCnPFQ"/>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9SZgPNOFuYPjdt_QAXJptA"/>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GS9FDK7PDNievY4LXi5B0w"/>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Eas4NZYZ1pLgt_5hDfsBc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wxs0KFwLZMak5UWE8fvPh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lvg16WY6tAO.6E_ttvlL7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ie.Fix9_7ZRhFLzuSh5yU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6PTh9.5eoHH1Q_d_k0Mgo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FagPr0CWy.g_Xk71Yo3LY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SuNUD6d8tgvMPSur03OY6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l7EvP8OLByBBTIjZxEGeh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fbOF2yaTJxNYE_SG3Wvb1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_kis4De28WLYp5iY2.8.v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XPqAkWW.PMAh.cD3O1SSJ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7GD1YdEe9vS2Z32VLhCc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DUQN2Z3r7hufmziDzOWv6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1YQHTa1l1aEA2.QVZbpEW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yMeYDhK1yrTCzCfH_FYH.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MEff6AvieE6JoY5Ejm8fd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NeJA.2LJYsOETV3JCd850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t5mJFnkhFcymwfesFEnyf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xZnmUoFb4ubGYmcYvHwGd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9dD6P9SJVISBVY3au8NrX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ufC2s31DeBF4LdG1Dz7Xj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XO47pl31QnPpimckiP9zv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WfSUtxRNqt1zWyG1crMDh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wEIQdMwYOdkCR4i1PXIiU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lFy3XrXQmh_7d05hM9tNp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Sm1C5UU1QI7u3jAOIA4If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WY3xBtGMXzFBbL13kMxTH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znEVaIPVgsTtOE2FAD00j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5yLWPk_qP9PXCH7qAAtGZ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BZ2jpwCPsuWQm6Hgq9yM0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t1R0Vmf.GfpsdYEslrZFa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VXZRjeF_2CWRGrpUS0srH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Wj6iu7FH7Q_l4.8m_liFH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g7i3e46wQs0eSXX0d38D7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Xjf8slvzGiZwScACN_gpy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SVrF6iZxjxSxY8xgHii3v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68YlGDlCz4b0bQw51X2N4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LXGlUv95QMl84EzN6z97o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sI34OxdP178Hw9buJwR6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ojEGK.5y1OTHTlSjMGxtZg"/>
</p:tagLst>
</file>

<file path=ppt/tags/tag9.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jxQXx_IZ.xq2C0.J4OKR_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a9AHZEGiGwwesekVFh6ye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SIW7RicFPqTHOdxMfIfYD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AgtovZYjZUNDqacbRrtQd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_QsEGu1xdIlshbyRXJZr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I8DO9n0J6yt8EzrFc0GqR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CaTbas11AK6SpSG73c1og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rwcRsGpJ8K._9tB49hKP0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csG0bmlazuPjIS_ZxUh2U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_9pOtVVTj5AME.gZ3v9BAw"/>
</p:tagLst>
</file>

<file path=ppt/theme/theme1.xml><?xml version="1.0" encoding="utf-8"?>
<a:theme xmlns:a="http://schemas.openxmlformats.org/drawingml/2006/main" name="BCG Grid 16:9">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CG_Grid_16x9.pptx" id="{8830F7DA-A78E-4B82-9935-5CC7FF5B9633}" vid="{52C2632B-9813-48FC-8882-620C42A0A230}"/>
    </a:ext>
  </a:extLst>
</a:theme>
</file>

<file path=ppt/theme/theme2.xml><?xml version="1.0" encoding="utf-8"?>
<a:theme xmlns:a="http://schemas.openxmlformats.org/drawingml/2006/main" name="Office Theme">
  <a:themeElements>
    <a:clrScheme name="BCG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E3558"/>
      </a:hlink>
      <a:folHlink>
        <a:srgbClr val="670F31"/>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CG Colors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FC77E"/>
      </a:hlink>
      <a:folHlink>
        <a:srgbClr val="03522D"/>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BBCE24F1A8D94E94E4770B2C71C0AB" ma:contentTypeVersion="17" ma:contentTypeDescription="Create a new document." ma:contentTypeScope="" ma:versionID="030b95d010af9f250d588166642e4f63">
  <xsd:schema xmlns:xsd="http://www.w3.org/2001/XMLSchema" xmlns:xs="http://www.w3.org/2001/XMLSchema" xmlns:p="http://schemas.microsoft.com/office/2006/metadata/properties" xmlns:ns2="728cab54-1c58-4f7c-8f9e-6ea71c8d5687" xmlns:ns3="5f6e7bab-1004-4528-9170-bae9ee81b2d7" targetNamespace="http://schemas.microsoft.com/office/2006/metadata/properties" ma:root="true" ma:fieldsID="87151d49d78d01c66d10de77e9cc6798" ns2:_="" ns3:_="">
    <xsd:import namespace="728cab54-1c58-4f7c-8f9e-6ea71c8d5687"/>
    <xsd:import namespace="5f6e7bab-1004-4528-9170-bae9ee81b2d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8cab54-1c58-4f7c-8f9e-6ea71c8d56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1edaf98-933d-48b7-9af8-6bdbb703d06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6e7bab-1004-4528-9170-bae9ee81b2d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97e7520-b579-446b-9a0a-c4d0a42ea187}" ma:internalName="TaxCatchAll" ma:showField="CatchAllData" ma:web="5f6e7bab-1004-4528-9170-bae9ee81b2d7">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28cab54-1c58-4f7c-8f9e-6ea71c8d5687">
      <Terms xmlns="http://schemas.microsoft.com/office/infopath/2007/PartnerControls"/>
    </lcf76f155ced4ddcb4097134ff3c332f>
    <TaxCatchAll xmlns="5f6e7bab-1004-4528-9170-bae9ee81b2d7" xsi:nil="true"/>
  </documentManagement>
</p:properties>
</file>

<file path=customXml/itemProps1.xml><?xml version="1.0" encoding="utf-8"?>
<ds:datastoreItem xmlns:ds="http://schemas.openxmlformats.org/officeDocument/2006/customXml" ds:itemID="{F7A9C794-7D85-4CB6-A23B-97E8227747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8cab54-1c58-4f7c-8f9e-6ea71c8d5687"/>
    <ds:schemaRef ds:uri="5f6e7bab-1004-4528-9170-bae9ee81b2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92C240-860E-4518-AC2A-1E817402C1A1}">
  <ds:schemaRefs>
    <ds:schemaRef ds:uri="http://schemas.microsoft.com/sharepoint/v3/contenttype/forms"/>
  </ds:schemaRefs>
</ds:datastoreItem>
</file>

<file path=customXml/itemProps3.xml><?xml version="1.0" encoding="utf-8"?>
<ds:datastoreItem xmlns:ds="http://schemas.openxmlformats.org/officeDocument/2006/customXml" ds:itemID="{1071E49D-329E-4CA4-9892-BDB45459D57D}">
  <ds:schemaRefs>
    <ds:schemaRef ds:uri="http://schemas.microsoft.com/office/2006/metadata/properties"/>
    <ds:schemaRef ds:uri="http://schemas.microsoft.com/office/infopath/2007/PartnerControls"/>
    <ds:schemaRef ds:uri="728cab54-1c58-4f7c-8f9e-6ea71c8d5687"/>
    <ds:schemaRef ds:uri="5f6e7bab-1004-4528-9170-bae9ee81b2d7"/>
  </ds:schemaRefs>
</ds:datastoreItem>
</file>

<file path=docMetadata/LabelInfo.xml><?xml version="1.0" encoding="utf-8"?>
<clbl:labelList xmlns:clbl="http://schemas.microsoft.com/office/2020/mipLabelMetadata">
  <clbl:label id="{0b3ab16f-2b80-4aea-bde8-77b48c8d3723}" enabled="1" method="Standard" siteId="{0483ae51-a627-466e-a7dd-de2ac7e1238e}" contentBits="2" removed="0"/>
</clbl:labelList>
</file>

<file path=docProps/app.xml><?xml version="1.0" encoding="utf-8"?>
<Properties xmlns="http://schemas.openxmlformats.org/officeDocument/2006/extended-properties" xmlns:vt="http://schemas.openxmlformats.org/officeDocument/2006/docPropsVTypes">
  <Template>blank</Template>
  <TotalTime>5686</TotalTime>
  <Words>2270</Words>
  <Application>Microsoft Office PowerPoint</Application>
  <PresentationFormat>Widescreen</PresentationFormat>
  <Paragraphs>628</Paragraphs>
  <Slides>22</Slides>
  <Notes>12</Notes>
  <HiddenSlides>0</HiddenSlides>
  <MMClips>0</MMClips>
  <ScaleCrop>false</ScaleCrop>
  <HeadingPairs>
    <vt:vector size="10"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22</vt:i4>
      </vt:variant>
      <vt:variant>
        <vt:lpstr>Custom Shows</vt:lpstr>
      </vt:variant>
      <vt:variant>
        <vt:i4>1</vt:i4>
      </vt:variant>
    </vt:vector>
  </HeadingPairs>
  <TitlesOfParts>
    <vt:vector size="28" baseType="lpstr">
      <vt:lpstr>Arial</vt:lpstr>
      <vt:lpstr>Calibri</vt:lpstr>
      <vt:lpstr>Trebuchet MS</vt:lpstr>
      <vt:lpstr>BCG Grid 16:9</vt:lpstr>
      <vt:lpstr>think-cell Slide</vt:lpstr>
      <vt:lpstr>Romania Global Wealth Report 2024</vt:lpstr>
      <vt:lpstr>PowerPoint Presentation</vt:lpstr>
      <vt:lpstr>Introduction to document</vt:lpstr>
      <vt:lpstr>PowerPoint Presentation</vt:lpstr>
      <vt:lpstr>Comparison of Financial Wealth, Real Assets and Liabilities</vt:lpstr>
      <vt:lpstr>Growth comparison of Financial Wealth</vt:lpstr>
      <vt:lpstr>Romania Financial Wealth</vt:lpstr>
      <vt:lpstr>Growth comparison of Real Assets</vt:lpstr>
      <vt:lpstr>Romania Real Assets</vt:lpstr>
      <vt:lpstr>Growth comparison of Liabilities</vt:lpstr>
      <vt:lpstr>Romania Liabilities</vt:lpstr>
      <vt:lpstr>PowerPoint Presentation</vt:lpstr>
      <vt:lpstr>Investable Wealth comparison of last 20 years and outlook</vt:lpstr>
      <vt:lpstr>Onshore asset allocation comparison of last 20 years and outlook</vt:lpstr>
      <vt:lpstr>Romania onshore asset allocation</vt:lpstr>
      <vt:lpstr>Financial Wealth Segments Comparison 2023</vt:lpstr>
      <vt:lpstr>Financial wealth segments comparison</vt:lpstr>
      <vt:lpstr>PowerPoint Presentation</vt:lpstr>
      <vt:lpstr>PowerPoint Presentation</vt:lpstr>
      <vt:lpstr>WM Market Sizing Focus: The Database encompasses 97 markets and 9 Regions </vt:lpstr>
      <vt:lpstr>PowerPoint Presentation</vt:lpstr>
      <vt:lpstr>PowerPoint Presentation</vt:lpstr>
      <vt:lpstr>Format Guide Workshop</vt:lpstr>
    </vt:vector>
  </TitlesOfParts>
  <Company>Boston Consulting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Austria Global Wealth Report 2021</dc:title>
  <dc:creator>Gotzev, Stefan</dc:creator>
  <cp:lastModifiedBy>Petruta Petcu</cp:lastModifiedBy>
  <cp:revision>273</cp:revision>
  <cp:lastPrinted>2016-04-06T18:59:25Z</cp:lastPrinted>
  <dcterms:created xsi:type="dcterms:W3CDTF">2021-03-26T15:49:18Z</dcterms:created>
  <dcterms:modified xsi:type="dcterms:W3CDTF">2024-07-26T11:08:39Z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ormat Name">
    <vt:lpwstr>Grid Format</vt:lpwstr>
  </property>
  <property fmtid="{D5CDD505-2E9C-101B-9397-08002B2CF9AE}" pid="3" name="NXPowerLiteLastOptimized">
    <vt:lpwstr>488649</vt:lpwstr>
  </property>
  <property fmtid="{D5CDD505-2E9C-101B-9397-08002B2CF9AE}" pid="4" name="NXPowerLiteSettings">
    <vt:lpwstr>87000AA0054001</vt:lpwstr>
  </property>
  <property fmtid="{D5CDD505-2E9C-101B-9397-08002B2CF9AE}" pid="5" name="NXPowerLiteVersion">
    <vt:lpwstr>D7.1.8</vt:lpwstr>
  </property>
  <property fmtid="{D5CDD505-2E9C-101B-9397-08002B2CF9AE}" pid="6" name="Template Name">
    <vt:lpwstr>16x9</vt:lpwstr>
  </property>
  <property fmtid="{D5CDD505-2E9C-101B-9397-08002B2CF9AE}" pid="7" name="MSIP_Label_b0d5c4f4-7a29-4385-b7a5-afbe2154ae6f_Enabled">
    <vt:lpwstr>true</vt:lpwstr>
  </property>
  <property fmtid="{D5CDD505-2E9C-101B-9397-08002B2CF9AE}" pid="8" name="MSIP_Label_b0d5c4f4-7a29-4385-b7a5-afbe2154ae6f_SetDate">
    <vt:lpwstr>2023-05-18T06:32:51Z</vt:lpwstr>
  </property>
  <property fmtid="{D5CDD505-2E9C-101B-9397-08002B2CF9AE}" pid="9" name="MSIP_Label_b0d5c4f4-7a29-4385-b7a5-afbe2154ae6f_Method">
    <vt:lpwstr>Standard</vt:lpwstr>
  </property>
  <property fmtid="{D5CDD505-2E9C-101B-9397-08002B2CF9AE}" pid="10" name="MSIP_Label_b0d5c4f4-7a29-4385-b7a5-afbe2154ae6f_Name">
    <vt:lpwstr>Confidential</vt:lpwstr>
  </property>
  <property fmtid="{D5CDD505-2E9C-101B-9397-08002B2CF9AE}" pid="11" name="MSIP_Label_b0d5c4f4-7a29-4385-b7a5-afbe2154ae6f_SiteId">
    <vt:lpwstr>2dfb2f0b-4d21-4268-9559-72926144c918</vt:lpwstr>
  </property>
  <property fmtid="{D5CDD505-2E9C-101B-9397-08002B2CF9AE}" pid="12" name="MSIP_Label_b0d5c4f4-7a29-4385-b7a5-afbe2154ae6f_ActionId">
    <vt:lpwstr>bde8b4d2-10fd-42f7-a274-59995448a1b5</vt:lpwstr>
  </property>
  <property fmtid="{D5CDD505-2E9C-101B-9397-08002B2CF9AE}" pid="13" name="MSIP_Label_b0d5c4f4-7a29-4385-b7a5-afbe2154ae6f_ContentBits">
    <vt:lpwstr>0</vt:lpwstr>
  </property>
  <property fmtid="{D5CDD505-2E9C-101B-9397-08002B2CF9AE}" pid="14" name="bcgClassification">
    <vt:lpwstr>bcgConfidential</vt:lpwstr>
  </property>
  <property fmtid="{D5CDD505-2E9C-101B-9397-08002B2CF9AE}" pid="15" name="ContentTypeId">
    <vt:lpwstr>0x010100EFBBCE24F1A8D94E94E4770B2C71C0AB</vt:lpwstr>
  </property>
  <property fmtid="{D5CDD505-2E9C-101B-9397-08002B2CF9AE}" pid="16" name="MediaServiceImageTags">
    <vt:lpwstr/>
  </property>
  <property fmtid="{D5CDD505-2E9C-101B-9397-08002B2CF9AE}" pid="17" name="ClassificationContentMarkingFooterLocations">
    <vt:lpwstr>BCG Grid 16\:9:5</vt:lpwstr>
  </property>
  <property fmtid="{D5CDD505-2E9C-101B-9397-08002B2CF9AE}" pid="18" name="ClassificationContentMarkingFooterText">
    <vt:lpwstr>Sensitivity: Public</vt:lpwstr>
  </property>
</Properties>
</file>