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o-RO" sz="2800">
                <a:solidFill>
                  <a:schemeClr val="bg1"/>
                </a:solidFill>
              </a:rPr>
              <a:t>Procent</a:t>
            </a:r>
            <a:r>
              <a:rPr lang="ro-RO" sz="2800" baseline="0">
                <a:solidFill>
                  <a:schemeClr val="bg1"/>
                </a:solidFill>
              </a:rPr>
              <a:t> raspunsuri per regiune</a:t>
            </a:r>
            <a:endParaRPr lang="en-GB" sz="280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3-42A1-BC68-682BB6215D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3-42A1-BC68-682BB6215D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93-42A1-BC68-682BB6215D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93-42A1-BC68-682BB6215D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93-42A1-BC68-682BB6215D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93-42A1-BC68-682BB6215D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93-42A1-BC68-682BB6215D0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93-42A1-BC68-682BB6215D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Count!$G$1:$G$8</c:f>
              <c:strCache>
                <c:ptCount val="8"/>
                <c:pt idx="0">
                  <c:v>Nord Est</c:v>
                </c:pt>
                <c:pt idx="1">
                  <c:v>Sud Est</c:v>
                </c:pt>
                <c:pt idx="2">
                  <c:v>Sud Muntenia</c:v>
                </c:pt>
                <c:pt idx="3">
                  <c:v>Sud Vest Oltenia</c:v>
                </c:pt>
                <c:pt idx="4">
                  <c:v>Vest</c:v>
                </c:pt>
                <c:pt idx="5">
                  <c:v>Nord Vest</c:v>
                </c:pt>
                <c:pt idx="6">
                  <c:v>Centru</c:v>
                </c:pt>
                <c:pt idx="7">
                  <c:v>Bucuresti - Ilfov</c:v>
                </c:pt>
              </c:strCache>
            </c:strRef>
          </c:cat>
          <c:val>
            <c:numRef>
              <c:f>Count!$H$1:$H$8</c:f>
              <c:numCache>
                <c:formatCode>General</c:formatCode>
                <c:ptCount val="8"/>
                <c:pt idx="0">
                  <c:v>79</c:v>
                </c:pt>
                <c:pt idx="1">
                  <c:v>61</c:v>
                </c:pt>
                <c:pt idx="2">
                  <c:v>78</c:v>
                </c:pt>
                <c:pt idx="3">
                  <c:v>99</c:v>
                </c:pt>
                <c:pt idx="4">
                  <c:v>74</c:v>
                </c:pt>
                <c:pt idx="5">
                  <c:v>100</c:v>
                </c:pt>
                <c:pt idx="6">
                  <c:v>94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93-42A1-BC68-682BB6215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263314526629E-2"/>
          <c:y val="5.7657657657657659E-2"/>
          <c:w val="0.90232500465000931"/>
          <c:h val="0.71842065687734979"/>
        </c:manualLayout>
      </c:layout>
      <c:barChart>
        <c:barDir val="bar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B-4A15-912C-7A474EC34645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B-4A15-912C-7A474EC34645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B-4A15-912C-7A474EC34645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3B-4A15-912C-7A474EC34645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3B-4A15-912C-7A474EC34645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13B-4A15-912C-7A474EC34645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13B-4A15-912C-7A474EC34645}"/>
              </c:ext>
            </c:extLst>
          </c:dPt>
          <c:dPt>
            <c:idx val="7"/>
            <c:invertIfNegative val="1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13B-4A15-912C-7A474EC34645}"/>
              </c:ext>
            </c:extLst>
          </c:dPt>
          <c:dPt>
            <c:idx val="8"/>
            <c:invertIfNegative val="1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13B-4A15-912C-7A474EC34645}"/>
              </c:ext>
            </c:extLst>
          </c:dPt>
          <c:dPt>
            <c:idx val="9"/>
            <c:invertIfNegative val="1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13B-4A15-912C-7A474EC34645}"/>
              </c:ext>
            </c:extLst>
          </c:dPt>
          <c:dPt>
            <c:idx val="10"/>
            <c:invertIfNegative val="1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13B-4A15-912C-7A474EC34645}"/>
              </c:ext>
            </c:extLst>
          </c:dPt>
          <c:dPt>
            <c:idx val="11"/>
            <c:invertIfNegative val="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13B-4A15-912C-7A474EC34645}"/>
              </c:ext>
            </c:extLst>
          </c:dPt>
          <c:dPt>
            <c:idx val="12"/>
            <c:invertIfNegative val="1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13B-4A15-912C-7A474EC34645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3.8'!$U$21:$U$33</c:f>
              <c:strCache>
                <c:ptCount val="13"/>
                <c:pt idx="0">
                  <c:v>Dezvoltarea capacitatilor de stocare, selectare si ambalare legume-fructe</c:v>
                </c:pt>
                <c:pt idx="1">
                  <c:v>Programe de investitii pentru dezvoltarea sectorului zootehnic</c:v>
                </c:pt>
                <c:pt idx="2">
                  <c:v>Altele</c:v>
                </c:pt>
                <c:pt idx="3">
                  <c:v>Implementarea Directivelor Europene pentru evitarea concurentei neloiale</c:v>
                </c:pt>
                <c:pt idx="4">
                  <c:v>Organizarea Camerelor Agricole</c:v>
                </c:pt>
                <c:pt idx="5">
                  <c:v>Programe de investitii pentru asigurarea independentei proteice a tarii si UE</c:v>
                </c:pt>
                <c:pt idx="6">
                  <c:v>Dezvoltarea formelor de asociere ale fermierilor</c:v>
                </c:pt>
                <c:pt idx="7">
                  <c:v>Programe de investitii in procesarea materiilor prime agricole</c:v>
                </c:pt>
                <c:pt idx="8">
                  <c:v>Comasarea Terenurilor / Explotatiilor</c:v>
                </c:pt>
                <c:pt idx="9">
                  <c:v>Legea Vanzari-Cumprarii terenurilor</c:v>
                </c:pt>
                <c:pt idx="10">
                  <c:v>Legea arendei</c:v>
                </c:pt>
                <c:pt idx="11">
                  <c:v>Dezvoltarea sistemului de irigatii</c:v>
                </c:pt>
                <c:pt idx="12">
                  <c:v>Cresterea subventiilor</c:v>
                </c:pt>
              </c:strCache>
            </c:strRef>
          </c:cat>
          <c:val>
            <c:numRef>
              <c:f>'Fig 3.8'!$W$21:$W$33</c:f>
              <c:numCache>
                <c:formatCode>General</c:formatCode>
                <c:ptCount val="13"/>
                <c:pt idx="0">
                  <c:v>5.7500000000000002E-2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9.5000000000000001E-2</c:v>
                </c:pt>
                <c:pt idx="4">
                  <c:v>0.105</c:v>
                </c:pt>
                <c:pt idx="5">
                  <c:v>0.1125</c:v>
                </c:pt>
                <c:pt idx="6">
                  <c:v>0.13750000000000001</c:v>
                </c:pt>
                <c:pt idx="7">
                  <c:v>0.16</c:v>
                </c:pt>
                <c:pt idx="8">
                  <c:v>0.24249999999999999</c:v>
                </c:pt>
                <c:pt idx="9">
                  <c:v>0.2475</c:v>
                </c:pt>
                <c:pt idx="10">
                  <c:v>0.2475</c:v>
                </c:pt>
                <c:pt idx="11">
                  <c:v>0.26500000000000001</c:v>
                </c:pt>
                <c:pt idx="1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13B-4A15-912C-7A474EC346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7122543"/>
        <c:axId val="597143663"/>
      </c:barChart>
      <c:catAx>
        <c:axId val="59712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43663"/>
        <c:crosses val="autoZero"/>
        <c:auto val="1"/>
        <c:lblAlgn val="ctr"/>
        <c:lblOffset val="100"/>
        <c:noMultiLvlLbl val="0"/>
      </c:catAx>
      <c:valAx>
        <c:axId val="59714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263314526629E-2"/>
          <c:y val="5.7657657657657659E-2"/>
          <c:w val="0.90232500465000931"/>
          <c:h val="0.71842065687734979"/>
        </c:manualLayout>
      </c:layout>
      <c:barChart>
        <c:barDir val="bar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E-451B-9D32-F333FB55D8AA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E-451B-9D32-F333FB55D8AA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AE-451B-9D32-F333FB55D8AA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AE-451B-9D32-F333FB55D8AA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AE-451B-9D32-F333FB55D8AA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AE-451B-9D32-F333FB55D8AA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AE-451B-9D32-F333FB55D8AA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4.3'!$O$21:$O$27</c:f>
              <c:strCache>
                <c:ptCount val="7"/>
                <c:pt idx="0">
                  <c:v>Altele</c:v>
                </c:pt>
                <c:pt idx="1">
                  <c:v>Training Resurse Umane</c:v>
                </c:pt>
                <c:pt idx="2">
                  <c:v>Cercetare-Dezvoltare-Inovare</c:v>
                </c:pt>
                <c:pt idx="3">
                  <c:v>Supravietuire</c:v>
                </c:pt>
                <c:pt idx="4">
                  <c:v>Digitalizare</c:v>
                </c:pt>
                <c:pt idx="5">
                  <c:v>Investiții aferente administrarea fermei/afacerii</c:v>
                </c:pt>
                <c:pt idx="6">
                  <c:v>Investiții in utilaje/echipamente</c:v>
                </c:pt>
              </c:strCache>
            </c:strRef>
          </c:cat>
          <c:val>
            <c:numRef>
              <c:f>'Fig 4.3'!$Q$21:$Q$27</c:f>
              <c:numCache>
                <c:formatCode>General</c:formatCode>
                <c:ptCount val="7"/>
                <c:pt idx="0">
                  <c:v>5.5E-2</c:v>
                </c:pt>
                <c:pt idx="1">
                  <c:v>9.5000000000000001E-2</c:v>
                </c:pt>
                <c:pt idx="2">
                  <c:v>0.11</c:v>
                </c:pt>
                <c:pt idx="3">
                  <c:v>0.1575</c:v>
                </c:pt>
                <c:pt idx="4">
                  <c:v>0.28499999999999998</c:v>
                </c:pt>
                <c:pt idx="5">
                  <c:v>0.33500000000000002</c:v>
                </c:pt>
                <c:pt idx="6">
                  <c:v>0.61250000000000004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AE-451B-9D32-F333FB55D8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7122543"/>
        <c:axId val="597143663"/>
      </c:barChart>
      <c:catAx>
        <c:axId val="59712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43663"/>
        <c:crosses val="autoZero"/>
        <c:auto val="1"/>
        <c:lblAlgn val="ctr"/>
        <c:lblOffset val="100"/>
        <c:noMultiLvlLbl val="0"/>
      </c:catAx>
      <c:valAx>
        <c:axId val="59714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263314526629E-2"/>
          <c:y val="5.7657657657657659E-2"/>
          <c:w val="0.90232500465000931"/>
          <c:h val="0.71842065687734979"/>
        </c:manualLayout>
      </c:layout>
      <c:barChart>
        <c:barDir val="bar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A5-4006-85C2-A5E4BD34A98A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A5-4006-85C2-A5E4BD34A98A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A5-4006-85C2-A5E4BD34A98A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A5-4006-85C2-A5E4BD34A98A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A5-4006-85C2-A5E4BD34A98A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A5-4006-85C2-A5E4BD34A98A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A5-4006-85C2-A5E4BD34A98A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Word]Fig 7.4'!$O$21:$O$27</c:f>
              <c:strCache>
                <c:ptCount val="7"/>
                <c:pt idx="0">
                  <c:v>Training-uri specializate</c:v>
                </c:pt>
                <c:pt idx="1">
                  <c:v>Procent din valoarea vanzarilor</c:v>
                </c:pt>
                <c:pt idx="2">
                  <c:v>Altele</c:v>
                </c:pt>
                <c:pt idx="3">
                  <c:v>Asigurari de sanatate</c:v>
                </c:pt>
                <c:pt idx="4">
                  <c:v>Cresteri salariale anuale</c:v>
                </c:pt>
                <c:pt idx="5">
                  <c:v>Masă servita in locatie</c:v>
                </c:pt>
                <c:pt idx="6">
                  <c:v>Bonuri de masa</c:v>
                </c:pt>
              </c:strCache>
            </c:strRef>
          </c:cat>
          <c:val>
            <c:numRef>
              <c:f>'[Chart in Microsoft Word]Fig 7.4'!$Q$21:$Q$27</c:f>
              <c:numCache>
                <c:formatCode>General</c:formatCode>
                <c:ptCount val="7"/>
                <c:pt idx="0">
                  <c:v>3.2500000000000001E-2</c:v>
                </c:pt>
                <c:pt idx="1">
                  <c:v>0.09</c:v>
                </c:pt>
                <c:pt idx="2">
                  <c:v>0.185</c:v>
                </c:pt>
                <c:pt idx="3">
                  <c:v>0.19750000000000001</c:v>
                </c:pt>
                <c:pt idx="4">
                  <c:v>0.2175</c:v>
                </c:pt>
                <c:pt idx="5">
                  <c:v>0.26500000000000001</c:v>
                </c:pt>
                <c:pt idx="6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A5-4006-85C2-A5E4BD34A9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7122543"/>
        <c:axId val="597143663"/>
      </c:barChart>
      <c:catAx>
        <c:axId val="59712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43663"/>
        <c:crosses val="autoZero"/>
        <c:auto val="1"/>
        <c:lblAlgn val="ctr"/>
        <c:lblOffset val="100"/>
        <c:noMultiLvlLbl val="0"/>
      </c:catAx>
      <c:valAx>
        <c:axId val="59714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CC91-E4CF-BD28-FDC1-A7936F2C7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FC14-8EAF-4007-60E8-8A5E4313E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6B86-6DC0-6389-EA2A-F40CBB84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6C2F-8585-BEA8-E8E1-D24D0A1D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52C5-6A8A-E6E9-7433-6AF8AB66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2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DB8E-346B-961D-EBAD-4729703C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3D21D-E4D4-7DA5-9971-30D84358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C8263-BBB0-7FC4-E8B2-3F460DA4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BA81-318D-DDFA-2F95-89324C0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1B7E-AFF5-72F6-E7C2-7F9B482F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5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347E7-A760-D8DD-9114-11D07DFDF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B1106-A61A-AA69-5F24-404485615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1AA8-209D-EE90-E9F6-D161D002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AAC9D-849F-1017-3353-B23B863E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177B-C4E2-B5F0-617A-62366697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6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8EC5-D609-AE12-3B64-ACBA18F9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A1CA-4FFB-58D4-2B3F-59FBC524F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7034-938C-CB70-4CBA-E335E512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157B-1E91-C31D-021B-67B79206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DB5E0-6791-03EC-1F53-4EFFD011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6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683D-B518-CBBB-DCB1-22276401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85E78-E22A-5963-1271-0C6350229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71C1-4C78-3BFA-68B5-6A4F685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3E3F-4251-BDBB-ED82-2CEBBDF4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39F00-C5D3-0B17-4140-57F80003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8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3EB0-4D7B-275B-4F34-8BA7151E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047E-C192-7AE3-1D4D-6880EEA08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39771-7380-7C24-2598-E07232EF3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7C397-F0CE-E7B3-408E-E72958BB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68D39-8B05-CD02-708E-8B034F42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F8081-2FA7-89D3-A818-F61CCC2A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8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208E-BA5D-B702-4229-9F64EBF0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71A57-8438-B60E-7641-FCBD1DAD1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0EFF8-2896-9BAF-C4D9-9A7F2D59E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2D9C3-A274-BE67-431C-7A93B6FCF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4F3AF-B868-5CEB-DA5F-FC2719EF4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45B3F-8D5D-0251-A7D4-CC180470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3B250-CCCF-4F34-8B21-BB9C3BF2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2F361-9F8D-75A7-CD98-DEB9624B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5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3322-D545-E31C-1BAE-1373182C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E4F8D-74CE-DC11-B806-12E75FB6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41384-74C3-E09C-24F7-443A8C35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366B5-3231-2091-4491-9272476D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7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23CDE-89D4-928E-1060-7517A7DD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D87F1-B40C-1DE9-6F4C-94D1D972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36B81-BBE1-A700-2C2E-1837C95B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8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F04D-420E-CBFD-8874-630AE8E5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7045-1911-7709-8D1C-0B0A3D32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7E278-0605-E92E-8215-08E5CBDDC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A82CC-4D04-E528-1917-C5E85BA1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9A999-424A-E11D-CD43-ED1C3E2D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4245D-E19E-A158-EFD2-63F320E1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0CA2-12A5-ACF6-3851-44E606B7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33F98-FC13-AA81-C275-F255FCF52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425E3-D631-26D4-4DE6-45713D98D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FDF48-55EC-1251-6EA4-1DA2B323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0D084-27B4-9182-8E9A-B445155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C9BC-0939-4043-AE0D-E232277D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0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91173-C65A-3C31-EB6A-2BB78FE0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6232-AB3C-54D1-4791-EF657B6F5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3BFD-EC4D-A14A-8EE4-E4A5FFEBA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23E4-928C-4980-9D23-FB88F763A42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9DF6-9619-3356-8C19-29587BFA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89F3-5BF0-BC5A-8D6A-A4BD0991F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4C7769-90D2-84E9-7A07-679E54B1C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AEA4C-C411-0B3B-8E04-A046DACEB955}"/>
              </a:ext>
            </a:extLst>
          </p:cNvPr>
          <p:cNvSpPr txBox="1"/>
          <p:nvPr/>
        </p:nvSpPr>
        <p:spPr>
          <a:xfrm>
            <a:off x="1" y="643095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</a:rPr>
              <a:t>CARTA ALBA A AGRICULTURII</a:t>
            </a:r>
          </a:p>
          <a:p>
            <a:pPr algn="ctr"/>
            <a:r>
              <a:rPr lang="en-GB" sz="9600" b="1" dirty="0">
                <a:solidFill>
                  <a:schemeClr val="bg1"/>
                </a:solidFill>
              </a:rPr>
              <a:t>2024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A31001-38BB-DA86-C7BD-AA4A9A0C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6" y="215792"/>
            <a:ext cx="3011228" cy="63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C96334-2DC1-C531-D01D-EF7010AC9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96" y="169967"/>
            <a:ext cx="673100" cy="67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935038B-CE5C-0044-7C81-F72371A13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6827" y="5167410"/>
            <a:ext cx="4506058" cy="13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298C-FDA8-A2BF-032A-2560736B0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98FEE5-C2CA-73C1-9017-F3ADB898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C7823F-C759-ACA0-3F63-9BAD22AE983E}"/>
              </a:ext>
            </a:extLst>
          </p:cNvPr>
          <p:cNvSpPr txBox="1"/>
          <p:nvPr/>
        </p:nvSpPr>
        <p:spPr>
          <a:xfrm>
            <a:off x="1" y="64309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560 </a:t>
            </a:r>
            <a:r>
              <a:rPr lang="en-GB" sz="3600" b="1" dirty="0" err="1">
                <a:solidFill>
                  <a:schemeClr val="bg1"/>
                </a:solidFill>
              </a:rPr>
              <a:t>antreprenori</a:t>
            </a:r>
            <a:r>
              <a:rPr lang="en-GB" sz="3600" b="1" dirty="0">
                <a:solidFill>
                  <a:schemeClr val="bg1"/>
                </a:solidFill>
              </a:rPr>
              <a:t> din </a:t>
            </a:r>
            <a:r>
              <a:rPr lang="en-GB" sz="3600" b="1" dirty="0" err="1">
                <a:solidFill>
                  <a:schemeClr val="bg1"/>
                </a:solidFill>
              </a:rPr>
              <a:t>domeniul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agriculturii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5A447F6-B83B-D7BC-3715-7FEBCF4C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7E8CED-E8D5-B207-2E96-146895B52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69642"/>
              </p:ext>
            </p:extLst>
          </p:nvPr>
        </p:nvGraphicFramePr>
        <p:xfrm>
          <a:off x="1222298" y="1843424"/>
          <a:ext cx="9706708" cy="513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595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E7F4-083B-486E-5157-834DCC4C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9BECCA-F3D9-1B45-64B0-191EF7AE1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A49BE-6FFB-09A8-86F9-38F2763F41B4}"/>
              </a:ext>
            </a:extLst>
          </p:cNvPr>
          <p:cNvSpPr txBox="1"/>
          <p:nvPr/>
        </p:nvSpPr>
        <p:spPr>
          <a:xfrm>
            <a:off x="0" y="597710"/>
            <a:ext cx="1219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Profilul antreprenorului român: </a:t>
            </a:r>
          </a:p>
          <a:p>
            <a:pPr lvl="1" algn="just"/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persoană matură, cu studii superioare,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 masculin,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căsătorit,</a:t>
            </a:r>
            <a:r>
              <a:rPr lang="ro-RO" sz="3400" b="1" spc="-7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copii, proprietar unic, care dedică săptămânal aproximativ 46 de ore afacerii și nu implică membrii familiei în activitățile firmei.</a:t>
            </a:r>
          </a:p>
          <a:p>
            <a:pPr lvl="1" algn="just"/>
            <a:endParaRPr lang="ro-RO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Profilul</a:t>
            </a:r>
            <a:r>
              <a:rPr lang="en-US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antreprenorului</a:t>
            </a:r>
            <a:r>
              <a:rPr lang="en-US" sz="3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din </a:t>
            </a:r>
            <a:r>
              <a:rPr lang="en-US" sz="3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agricultură</a:t>
            </a:r>
            <a:r>
              <a:rPr lang="en-US" sz="3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</a:t>
            </a:r>
            <a:r>
              <a:rPr lang="en-US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România</a:t>
            </a:r>
            <a:r>
              <a:rPr lang="en-US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ro-RO" sz="3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algn="just"/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persoană matură, cu studii superioare,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</a:t>
            </a:r>
            <a:r>
              <a:rPr lang="ro-RO" sz="3400" b="1" spc="-7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masculin,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căsătorit,</a:t>
            </a:r>
            <a:r>
              <a:rPr lang="ro-RO" sz="3400" b="1" spc="-7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</a:t>
            </a:r>
            <a:r>
              <a:rPr lang="ro-RO" sz="3400" b="1" spc="-7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 </a:t>
            </a: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copii, proprietar unic</a:t>
            </a:r>
            <a:r>
              <a:rPr lang="ro-RO" sz="3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o-RO" sz="3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care dedică în medie 56 de ore afacerii și implică membrii familiei în activitățile firmei.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0719E38-65AC-8F48-2ED8-A6E26832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C888E-A219-E087-E566-4B3BE33E8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F0C210-4E44-2E3F-E138-DB25C9EE3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EBCAD5-4AED-0E82-5E2A-8F949A8411E9}"/>
              </a:ext>
            </a:extLst>
          </p:cNvPr>
          <p:cNvSpPr txBox="1"/>
          <p:nvPr/>
        </p:nvSpPr>
        <p:spPr>
          <a:xfrm>
            <a:off x="0" y="420880"/>
            <a:ext cx="12192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Principalele măsuri </a:t>
            </a:r>
            <a:r>
              <a:rPr lang="ro-RO" sz="3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sprijin în agricultură:</a:t>
            </a:r>
            <a:endParaRPr lang="ro-RO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subvenții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plăți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directe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de la APIA</a:t>
            </a: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de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finanțare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prin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AFIR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precum </a:t>
            </a:r>
            <a:r>
              <a:rPr lang="pt-BR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Programul Național de Dezvoltare Rurală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ce </a:t>
            </a:r>
            <a:r>
              <a:rPr lang="pt-BR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facilitează achiziția de echipamente, construcția de sere și modernizarea sistemelor de irigații.</a:t>
            </a: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ajutoare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de stat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scheme de minimis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pentru a susține sectoarele afectate de condițiile nefavorabile (secetă, inundații)</a:t>
            </a: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pentru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agricultura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ecologică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sustenabilă</a:t>
            </a: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pentru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tinerii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fermieri</a:t>
            </a: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simplificarea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procedurilor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digitalizarea</a:t>
            </a:r>
            <a:endParaRPr lang="ro-RO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A7BEB21-2915-3DB7-9C4A-62CF66F31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3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BED0-4A0E-56E5-8470-256F5701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71DA36-0207-7666-EBB0-9E68AB9D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F3B4A5-7A67-5908-29DF-7DAC573CECCA}"/>
              </a:ext>
            </a:extLst>
          </p:cNvPr>
          <p:cNvSpPr txBox="1"/>
          <p:nvPr/>
        </p:nvSpPr>
        <p:spPr>
          <a:xfrm>
            <a:off x="0" y="420880"/>
            <a:ext cx="12192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Provocări</a:t>
            </a:r>
            <a:r>
              <a:rPr lang="en-GB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GB" sz="3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majore</a:t>
            </a:r>
            <a:r>
              <a:rPr lang="en-GB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Fragmentarea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terenurilor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lipsa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asocierii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între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fermieri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Infrastructura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rurală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deficitară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accesul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limitat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piețe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Finanțarea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insuficientă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dificultatea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accesului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credite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pentru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fermele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mici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medii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Schimbările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climatice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impactul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acestora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asupra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producției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agricole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o-RO" sz="2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GB" sz="2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Oportunități</a:t>
            </a:r>
            <a:r>
              <a:rPr lang="en-GB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Potențialul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modernizare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prin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digitalizare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adoptarea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noilor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tehnologii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agricole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Dezvoltarea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agriculturii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ecologice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creșterea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cererii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pentru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produse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bio.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Sprijinul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financiar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disponibil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prin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fondurile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europene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programele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naționale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Creșterea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cererii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pe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piața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internațională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pentru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produsele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agricole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românești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în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special cereale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și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oleaginoase</a:t>
            </a:r>
            <a:r>
              <a:rPr lang="en-GB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9D9B2DE-C993-2923-E00D-245E0E4F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77A50-2CB6-3546-C798-07BEC3916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E23244-4BEF-98BF-5704-3CC747C14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79D623-EA51-AE30-190B-D12D417A8BC3}"/>
              </a:ext>
            </a:extLst>
          </p:cNvPr>
          <p:cNvSpPr txBox="1"/>
          <p:nvPr/>
        </p:nvSpPr>
        <p:spPr>
          <a:xfrm>
            <a:off x="0" y="420880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Principalele nevoi generale: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0B473EC-8F80-04B2-B118-0E052D90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374EE5-BCF7-4548-AA44-1236C4D93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310037"/>
              </p:ext>
            </p:extLst>
          </p:nvPr>
        </p:nvGraphicFramePr>
        <p:xfrm>
          <a:off x="0" y="1073912"/>
          <a:ext cx="12192000" cy="566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562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6B031-E485-1C81-14CF-CAFEA5951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0F1027-2AFA-69AB-400F-82FE4EB2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468326-D1A1-C047-C207-94761323C606}"/>
              </a:ext>
            </a:extLst>
          </p:cNvPr>
          <p:cNvSpPr txBox="1"/>
          <p:nvPr/>
        </p:nvSpPr>
        <p:spPr>
          <a:xfrm>
            <a:off x="0" y="420880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Principalele nevoi de finanțare: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4AC8AC9-A47F-47A5-A7DD-1C33035E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8AA09B-BA7C-4887-8BA2-CD96D45EB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360544"/>
              </p:ext>
            </p:extLst>
          </p:nvPr>
        </p:nvGraphicFramePr>
        <p:xfrm>
          <a:off x="0" y="1559653"/>
          <a:ext cx="12192000" cy="495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562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4CF2-F164-4EB3-BB91-8F582328C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BCA614-9ABA-119B-D59E-04921007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1B0D2C-24C2-8244-E9A5-29BA053CF2A6}"/>
              </a:ext>
            </a:extLst>
          </p:cNvPr>
          <p:cNvSpPr txBox="1"/>
          <p:nvPr/>
        </p:nvSpPr>
        <p:spPr>
          <a:xfrm>
            <a:off x="0" y="42088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Salariile în agricultură:</a:t>
            </a:r>
          </a:p>
          <a:p>
            <a:pPr algn="just"/>
            <a:endParaRPr lang="ro-RO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În 2023, s</a:t>
            </a:r>
            <a:r>
              <a:rPr lang="ro-R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alariul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mediu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net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agricultură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fost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aproximativ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3.600 </a:t>
            </a:r>
            <a:r>
              <a:rPr lang="ro-R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lună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cu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aproximativ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25%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mic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decât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salariul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mediu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național</a:t>
            </a:r>
            <a:r>
              <a:rPr lang="ro-R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ro-RO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Salariul este completat de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ro-RO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AC3494-CC48-1689-ED78-8B77AA219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0FC4DE-B594-414B-BDEF-0955C00CF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809453"/>
              </p:ext>
            </p:extLst>
          </p:nvPr>
        </p:nvGraphicFramePr>
        <p:xfrm>
          <a:off x="348342" y="2672192"/>
          <a:ext cx="11495315" cy="414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655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A42EE-6C92-1602-D9BD-38E8608AA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DCC353-F8CF-DA38-91F6-18FBAA4E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5F7CBD-57E0-3057-EE81-F1FFF64607E6}"/>
              </a:ext>
            </a:extLst>
          </p:cNvPr>
          <p:cNvSpPr txBox="1"/>
          <p:nvPr/>
        </p:nvSpPr>
        <p:spPr>
          <a:xfrm>
            <a:off x="0" y="42088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o-RO" sz="4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Vă mulțumesc!</a:t>
            </a:r>
          </a:p>
          <a:p>
            <a:pPr algn="ctr"/>
            <a:endParaRPr lang="ro-RO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o-RO" sz="4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Florin JIANU</a:t>
            </a:r>
          </a:p>
          <a:p>
            <a:pPr algn="ctr"/>
            <a:endParaRPr lang="ro-RO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o-RO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CNIPMMR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0BB3835-8C35-61AF-8862-040A8FA1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315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Dragos Pufulete</dc:creator>
  <cp:lastModifiedBy>Dragos Pufulete</cp:lastModifiedBy>
  <cp:revision>7</cp:revision>
  <dcterms:created xsi:type="dcterms:W3CDTF">2024-11-25T21:02:08Z</dcterms:created>
  <dcterms:modified xsi:type="dcterms:W3CDTF">2024-11-26T04:01:26Z</dcterms:modified>
</cp:coreProperties>
</file>